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50"/>
  </p:notesMasterIdLst>
  <p:sldIdLst>
    <p:sldId id="256" r:id="rId2"/>
    <p:sldId id="281" r:id="rId3"/>
    <p:sldId id="257" r:id="rId4"/>
    <p:sldId id="282" r:id="rId5"/>
    <p:sldId id="283" r:id="rId6"/>
    <p:sldId id="259" r:id="rId7"/>
    <p:sldId id="284" r:id="rId8"/>
    <p:sldId id="285" r:id="rId9"/>
    <p:sldId id="269" r:id="rId10"/>
    <p:sldId id="286" r:id="rId11"/>
    <p:sldId id="277" r:id="rId12"/>
    <p:sldId id="287" r:id="rId13"/>
    <p:sldId id="260" r:id="rId14"/>
    <p:sldId id="288" r:id="rId15"/>
    <p:sldId id="261" r:id="rId16"/>
    <p:sldId id="289" r:id="rId17"/>
    <p:sldId id="262" r:id="rId18"/>
    <p:sldId id="290" r:id="rId19"/>
    <p:sldId id="263" r:id="rId20"/>
    <p:sldId id="293" r:id="rId21"/>
    <p:sldId id="291" r:id="rId22"/>
    <p:sldId id="292" r:id="rId23"/>
    <p:sldId id="264" r:id="rId24"/>
    <p:sldId id="306" r:id="rId25"/>
    <p:sldId id="295" r:id="rId26"/>
    <p:sldId id="294" r:id="rId27"/>
    <p:sldId id="265" r:id="rId28"/>
    <p:sldId id="266" r:id="rId29"/>
    <p:sldId id="297" r:id="rId30"/>
    <p:sldId id="298" r:id="rId31"/>
    <p:sldId id="299" r:id="rId32"/>
    <p:sldId id="267" r:id="rId33"/>
    <p:sldId id="300" r:id="rId34"/>
    <p:sldId id="271" r:id="rId35"/>
    <p:sldId id="301" r:id="rId36"/>
    <p:sldId id="273" r:id="rId37"/>
    <p:sldId id="302" r:id="rId38"/>
    <p:sldId id="274" r:id="rId39"/>
    <p:sldId id="305" r:id="rId40"/>
    <p:sldId id="308" r:id="rId41"/>
    <p:sldId id="304" r:id="rId42"/>
    <p:sldId id="303" r:id="rId43"/>
    <p:sldId id="278" r:id="rId44"/>
    <p:sldId id="268" r:id="rId45"/>
    <p:sldId id="307" r:id="rId46"/>
    <p:sldId id="272" r:id="rId47"/>
    <p:sldId id="279" r:id="rId48"/>
    <p:sldId id="280" r:id="rId49"/>
  </p:sldIdLst>
  <p:sldSz cx="9144000" cy="6858000" type="screen4x3"/>
  <p:notesSz cx="6858000" cy="914400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64" autoAdjust="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7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7D661C-70BC-4414-A417-2C0DFDE7A4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306B29-C1EE-4602-93BA-375DD5ABBFD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5B5D2F2-FF3E-4163-A893-288CC383BD29}" type="datetimeFigureOut">
              <a:rPr lang="nb-NO"/>
              <a:pPr>
                <a:defRPr/>
              </a:pPr>
              <a:t>14.05.2020</a:t>
            </a:fld>
            <a:endParaRPr lang="nb-NO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7E2C8ED-038F-4636-A9D6-137351A3F8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86B2B57-91A7-4623-A630-4194ACC21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F0FC41-EBDD-4835-B6AF-83AEC99D17C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6C0D0C-A16C-4FBA-986F-E198BA192F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2142EE1-BE9D-41A7-9518-58D17503F230}" type="slidenum">
              <a:rPr lang="nb-NO" altLang="nb-NO"/>
              <a:pPr/>
              <a:t>‹#›</a:t>
            </a:fld>
            <a:endParaRPr lang="nb-NO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771AEEE4-4AAE-4E40-A19A-C2DCE75BE0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EF072E1F-9E03-4D60-822A-5B902CEB4B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altLang="nb-NO"/>
              <a:t>Zdjęcie: Kulac</a:t>
            </a:r>
            <a:endParaRPr lang="nb-NO" altLang="nb-NO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FCD0C5FD-ACE2-4E7A-AA44-FEFF77176B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610BBD5-92C8-46E3-9879-0BA551FC3B94}" type="slidenum">
              <a:rPr lang="nb-NO" altLang="nb-NO"/>
              <a:pPr eaLnBrk="1" hangingPunct="1"/>
              <a:t>9</a:t>
            </a:fld>
            <a:endParaRPr lang="nb-NO" altLang="nb-N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F5B6EF71-1ADC-49F9-9C21-1A6D6D4193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71C4B88E-78C6-4659-8755-5C4532477B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altLang="nb-NO"/>
              <a:t>Zdjęcie: André Karwath</a:t>
            </a:r>
            <a:endParaRPr lang="nb-NO" altLang="nb-NO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E3369651-DD29-41EF-9D46-7766AA3BA8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3D1B111-3086-428C-BC77-17BCE30A9263}" type="slidenum">
              <a:rPr lang="nb-NO" altLang="nb-NO"/>
              <a:pPr eaLnBrk="1" hangingPunct="1"/>
              <a:t>11</a:t>
            </a:fld>
            <a:endParaRPr lang="nb-NO" altLang="nb-N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1BCC14FC-B55D-4DA3-BF41-35A992317D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4C53D6F4-5041-49EF-9B54-4A10B0AD58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699E55DF-A09A-49A1-A465-FBC68CAE82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FF3FF7D-0158-4056-9B42-C545C5932E56}" type="slidenum">
              <a:rPr lang="nb-NO" altLang="nb-NO"/>
              <a:pPr eaLnBrk="1" hangingPunct="1"/>
              <a:t>27</a:t>
            </a:fld>
            <a:endParaRPr lang="nb-NO" altLang="nb-NO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12850486-074B-4BBF-9D92-664FAF1843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BFF9DF5B-9BA9-4249-9222-58B614BB01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altLang="nb-NO"/>
              <a:t>Zdjęcie: </a:t>
            </a:r>
            <a:r>
              <a:rPr lang="nb-NO" altLang="nb-NO"/>
              <a:t>Fritz Geller-Grimm</a:t>
            </a:r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07162364-846E-4200-B1BE-17953EF77F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60F228B-0311-4F4B-9571-113A525E0D9C}" type="slidenum">
              <a:rPr lang="nb-NO" altLang="nb-NO"/>
              <a:pPr eaLnBrk="1" hangingPunct="1"/>
              <a:t>32</a:t>
            </a:fld>
            <a:endParaRPr lang="nb-NO" altLang="nb-NO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32AE8899-3EBD-4DB6-B812-73F03468A52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D8577E16-8B98-4E8A-9F2E-6F17EF91F6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altLang="nb-NO"/>
              <a:t>Zdjęcie: </a:t>
            </a:r>
            <a:r>
              <a:rPr lang="nb-NO" altLang="nb-NO"/>
              <a:t>Sffubs</a:t>
            </a: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0F1F8D94-F6C7-417F-8249-069EDEA6DC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7C92780-136C-4E38-84D0-5CE48D42211C}" type="slidenum">
              <a:rPr lang="nb-NO" altLang="nb-NO"/>
              <a:pPr eaLnBrk="1" hangingPunct="1"/>
              <a:t>38</a:t>
            </a:fld>
            <a:endParaRPr lang="nb-NO" altLang="nb-NO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142555A6-5634-4346-93D8-654C3965C7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601E8FC4-D803-47DE-9F41-1B06DBF660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altLang="nb-NO"/>
              <a:t>zdjęcie: </a:t>
            </a:r>
            <a:r>
              <a:rPr lang="nb-NO" altLang="nb-NO"/>
              <a:t>Luis Miguel Bugallo Sánchez</a:t>
            </a: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7EB7CD60-9897-4FC3-AA4A-AD5927F635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0857CB3-639E-4142-BE62-28088DAAF398}" type="slidenum">
              <a:rPr lang="nb-NO" altLang="nb-NO"/>
              <a:pPr eaLnBrk="1" hangingPunct="1"/>
              <a:t>44</a:t>
            </a:fld>
            <a:endParaRPr lang="nb-NO" altLang="nb-NO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142555A6-5634-4346-93D8-654C3965C7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601E8FC4-D803-47DE-9F41-1B06DBF660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altLang="nb-NO"/>
              <a:t>zdjęcie: </a:t>
            </a:r>
            <a:r>
              <a:rPr lang="nb-NO" altLang="nb-NO"/>
              <a:t>Luis Miguel Bugallo Sánchez</a:t>
            </a: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7EB7CD60-9897-4FC3-AA4A-AD5927F635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0857CB3-639E-4142-BE62-28088DAAF398}" type="slidenum">
              <a:rPr lang="nb-NO" altLang="nb-NO"/>
              <a:pPr eaLnBrk="1" hangingPunct="1"/>
              <a:t>45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675817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001B4EC5-4E8C-4B3D-9942-4BBD468F99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C461A969-97EC-4C5C-BCF6-7AE95D31DB7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b-NO" altLang="nb-NO"/>
              <a:t>Zdj</a:t>
            </a:r>
            <a:r>
              <a:rPr lang="pl-PL" altLang="nb-NO"/>
              <a:t>ęcie: André Karwath</a:t>
            </a:r>
            <a:endParaRPr lang="nb-NO" altLang="nb-NO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076724DB-C0C1-4E67-8E0C-23C28D2DA2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5834A11-E44F-45CB-80A8-14C14E053D32}" type="slidenum">
              <a:rPr lang="nb-NO" altLang="nb-NO"/>
              <a:pPr eaLnBrk="1" hangingPunct="1"/>
              <a:t>46</a:t>
            </a:fld>
            <a:endParaRPr lang="nb-NO" altLang="nb-NO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DE624840-F5C2-40BC-A8FA-DD67F568B3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B2B13466-F503-4D99-B26B-6339F049A9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altLang="nb-NO"/>
              <a:t>Zdjęcie: Guy Haimovitch</a:t>
            </a:r>
            <a:endParaRPr lang="nb-NO" altLang="nb-NO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9C476521-EE02-434C-A4BD-3E63074971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01A1B4F-00E1-4E32-99E6-7C326929CCC3}" type="slidenum">
              <a:rPr lang="nb-NO" altLang="nb-NO"/>
              <a:pPr eaLnBrk="1" hangingPunct="1"/>
              <a:t>47</a:t>
            </a:fld>
            <a:endParaRPr lang="nb-NO" altLang="nb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E04D647-B318-498A-A2CE-BDDE4899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0C7A0-9F88-43B2-8082-BB871BB8A840}" type="datetimeFigureOut">
              <a:rPr lang="nb-NO"/>
              <a:pPr>
                <a:defRPr/>
              </a:pPr>
              <a:t>14.05.2020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1E61850-BE55-4934-8F76-FA5909014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1AE8545-FF60-42BA-932F-33E7D841F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46EB75-8CC4-4F60-B6D5-35C262D4C0DE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548118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872CB84-77A4-40E7-9E0A-EA70DCB09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4B2FE-82C5-4866-9390-5C4B54EA3312}" type="datetimeFigureOut">
              <a:rPr lang="nb-NO"/>
              <a:pPr>
                <a:defRPr/>
              </a:pPr>
              <a:t>14.05.2020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426B505-CD89-4D3B-9D36-5CF542AD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8F97024-5A6C-4F3B-AF01-EA9B44A98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0B4219-8FAA-4AB1-A158-969AD2B9068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348659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0AAE2BA-7088-4368-8DDF-6742DF266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B8239-BE92-41EA-8BDE-B3A97BDA7781}" type="datetimeFigureOut">
              <a:rPr lang="nb-NO"/>
              <a:pPr>
                <a:defRPr/>
              </a:pPr>
              <a:t>14.05.2020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FA56EB8-C444-4B00-81FC-7CC2A5829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282B77C-EBC8-4749-BCED-0BADAA44A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B1790A-C82C-43D8-A343-B41214C89091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717164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56FDAB8-32A6-46A4-96C4-7D13AF59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F839A-5802-4CC5-AFC1-0FE8F0099C48}" type="datetimeFigureOut">
              <a:rPr lang="nb-NO"/>
              <a:pPr>
                <a:defRPr/>
              </a:pPr>
              <a:t>14.05.2020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CF706E9-1726-425F-A675-6CC3067B4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A8D6D09-600D-4A06-9A98-3CEF0DCDF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EEAF87-D3E5-48B4-926B-FB8C83B55EDE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499038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C343726-7BFF-450C-BCC1-BE33EE17B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874E3-A2F6-47FF-A4E3-30481D49DE50}" type="datetimeFigureOut">
              <a:rPr lang="nb-NO"/>
              <a:pPr>
                <a:defRPr/>
              </a:pPr>
              <a:t>14.05.2020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6F8AE32-CCA0-4834-B241-E2CF8F0C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6E4EDF6-5474-43D6-AF16-A4B0DA7D0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59E689-9E41-4E6A-8FF1-76EB2277351E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213011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3">
            <a:extLst>
              <a:ext uri="{FF2B5EF4-FFF2-40B4-BE49-F238E27FC236}">
                <a16:creationId xmlns:a16="http://schemas.microsoft.com/office/drawing/2014/main" id="{6D78CE41-5827-4B5E-A5E8-3FC77769C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57992-A6DA-4ED9-A4F7-6F4489B802A2}" type="datetimeFigureOut">
              <a:rPr lang="nb-NO"/>
              <a:pPr>
                <a:defRPr/>
              </a:pPr>
              <a:t>14.05.2020</a:t>
            </a:fld>
            <a:endParaRPr lang="nb-NO"/>
          </a:p>
        </p:txBody>
      </p:sp>
      <p:sp>
        <p:nvSpPr>
          <p:cNvPr id="6" name="Plassholder for bunntekst 4">
            <a:extLst>
              <a:ext uri="{FF2B5EF4-FFF2-40B4-BE49-F238E27FC236}">
                <a16:creationId xmlns:a16="http://schemas.microsoft.com/office/drawing/2014/main" id="{D7DAEA9B-B768-4A04-856A-887EF1711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593D30EF-8B0F-46C0-A9E3-8ACDF64BB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69B4BF-A6D8-4706-936C-5FDF56635EAD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144442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D2DFA34A-FF7F-433B-BDC3-A604A7F23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E2F55-9613-45BE-A562-B415AD7939B9}" type="datetimeFigureOut">
              <a:rPr lang="nb-NO"/>
              <a:pPr>
                <a:defRPr/>
              </a:pPr>
              <a:t>14.05.2020</a:t>
            </a:fld>
            <a:endParaRPr lang="nb-NO"/>
          </a:p>
        </p:txBody>
      </p:sp>
      <p:sp>
        <p:nvSpPr>
          <p:cNvPr id="8" name="Plassholder for bunntekst 4">
            <a:extLst>
              <a:ext uri="{FF2B5EF4-FFF2-40B4-BE49-F238E27FC236}">
                <a16:creationId xmlns:a16="http://schemas.microsoft.com/office/drawing/2014/main" id="{0E0F6426-C1BE-401A-9831-346BB3800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B8774E2D-7A1E-403E-8FE3-0E8BCE71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F145B-14B7-48B5-80DE-C9B9A67E0D63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386155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3">
            <a:extLst>
              <a:ext uri="{FF2B5EF4-FFF2-40B4-BE49-F238E27FC236}">
                <a16:creationId xmlns:a16="http://schemas.microsoft.com/office/drawing/2014/main" id="{18449DD9-840A-4744-AB28-3B98D19E8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9102D-D3D5-4953-9B5D-5E4079D7CD88}" type="datetimeFigureOut">
              <a:rPr lang="nb-NO"/>
              <a:pPr>
                <a:defRPr/>
              </a:pPr>
              <a:t>14.05.2020</a:t>
            </a:fld>
            <a:endParaRPr lang="nb-NO"/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58A3C0D4-9DBC-4BBE-A024-B388AA61C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5239BBF2-BE49-44F5-A044-F4889DBDF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D7BCDA-4324-4430-AD43-402B8C583929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137760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>
            <a:extLst>
              <a:ext uri="{FF2B5EF4-FFF2-40B4-BE49-F238E27FC236}">
                <a16:creationId xmlns:a16="http://schemas.microsoft.com/office/drawing/2014/main" id="{A59CB4C5-16DD-45FE-BDC5-129E835E1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5ED5E-85D1-4FC4-A26F-FB662BDD5456}" type="datetimeFigureOut">
              <a:rPr lang="nb-NO"/>
              <a:pPr>
                <a:defRPr/>
              </a:pPr>
              <a:t>14.05.2020</a:t>
            </a:fld>
            <a:endParaRPr lang="nb-NO"/>
          </a:p>
        </p:txBody>
      </p:sp>
      <p:sp>
        <p:nvSpPr>
          <p:cNvPr id="3" name="Plassholder for bunntekst 4">
            <a:extLst>
              <a:ext uri="{FF2B5EF4-FFF2-40B4-BE49-F238E27FC236}">
                <a16:creationId xmlns:a16="http://schemas.microsoft.com/office/drawing/2014/main" id="{07436DDF-A56B-47DB-9F58-82D255C4D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5">
            <a:extLst>
              <a:ext uri="{FF2B5EF4-FFF2-40B4-BE49-F238E27FC236}">
                <a16:creationId xmlns:a16="http://schemas.microsoft.com/office/drawing/2014/main" id="{0622744F-50D7-4D5B-9292-57E7B8D93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4EF10D-13F5-410A-9ECD-6EECCFA5130C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673267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>
            <a:extLst>
              <a:ext uri="{FF2B5EF4-FFF2-40B4-BE49-F238E27FC236}">
                <a16:creationId xmlns:a16="http://schemas.microsoft.com/office/drawing/2014/main" id="{45722844-3ABD-4B36-AEAB-78C1DE94F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B4E1C-B316-466A-B36D-A68DA497AB86}" type="datetimeFigureOut">
              <a:rPr lang="nb-NO"/>
              <a:pPr>
                <a:defRPr/>
              </a:pPr>
              <a:t>14.05.2020</a:t>
            </a:fld>
            <a:endParaRPr lang="nb-NO"/>
          </a:p>
        </p:txBody>
      </p:sp>
      <p:sp>
        <p:nvSpPr>
          <p:cNvPr id="6" name="Plassholder for bunntekst 4">
            <a:extLst>
              <a:ext uri="{FF2B5EF4-FFF2-40B4-BE49-F238E27FC236}">
                <a16:creationId xmlns:a16="http://schemas.microsoft.com/office/drawing/2014/main" id="{9C18EBEA-3928-40E9-B4DB-4C576580B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10243CBF-AF91-4DF5-8D27-BD5D9CEFE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73282-5DED-4DD1-BDA6-A466687F5639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19952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>
            <a:extLst>
              <a:ext uri="{FF2B5EF4-FFF2-40B4-BE49-F238E27FC236}">
                <a16:creationId xmlns:a16="http://schemas.microsoft.com/office/drawing/2014/main" id="{8A780A9E-AF16-47F7-A20F-4822E40F5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BC273-A277-4033-911E-D11D3F0BE150}" type="datetimeFigureOut">
              <a:rPr lang="nb-NO"/>
              <a:pPr>
                <a:defRPr/>
              </a:pPr>
              <a:t>14.05.2020</a:t>
            </a:fld>
            <a:endParaRPr lang="nb-NO"/>
          </a:p>
        </p:txBody>
      </p:sp>
      <p:sp>
        <p:nvSpPr>
          <p:cNvPr id="6" name="Plassholder for bunntekst 4">
            <a:extLst>
              <a:ext uri="{FF2B5EF4-FFF2-40B4-BE49-F238E27FC236}">
                <a16:creationId xmlns:a16="http://schemas.microsoft.com/office/drawing/2014/main" id="{1D25D945-3031-471B-9353-85E26C736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DEF96D96-99A4-44DB-8D5B-278DDF794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975A4-F717-4532-86B7-79D8DE165C1B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05696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>
            <a:extLst>
              <a:ext uri="{FF2B5EF4-FFF2-40B4-BE49-F238E27FC236}">
                <a16:creationId xmlns:a16="http://schemas.microsoft.com/office/drawing/2014/main" id="{CA5ADD93-478C-4ABE-9E87-B8AEEB44264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</a:p>
        </p:txBody>
      </p:sp>
      <p:sp>
        <p:nvSpPr>
          <p:cNvPr id="1027" name="Plassholder for tekst 2">
            <a:extLst>
              <a:ext uri="{FF2B5EF4-FFF2-40B4-BE49-F238E27FC236}">
                <a16:creationId xmlns:a16="http://schemas.microsoft.com/office/drawing/2014/main" id="{1FD807FC-69F3-43BE-BDE4-421B46E8AD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A88878D-92FC-4527-8A99-8EF64F785A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EE6CA0-3F25-4585-AF00-FE1B347B11D3}" type="datetimeFigureOut">
              <a:rPr lang="nb-NO"/>
              <a:pPr>
                <a:defRPr/>
              </a:pPr>
              <a:t>14.05.2020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D20CC59-3D94-442F-83EF-174227482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D7AC9DC-BDE7-4196-8D09-879A9AACD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3CEC9EC-0CAB-4106-AA25-59705F10888F}" type="slidenum">
              <a:rPr lang="nb-NO" altLang="nb-NO"/>
              <a:pPr/>
              <a:t>‹#›</a:t>
            </a:fld>
            <a:endParaRPr lang="nb-NO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tel 1">
            <a:extLst>
              <a:ext uri="{FF2B5EF4-FFF2-40B4-BE49-F238E27FC236}">
                <a16:creationId xmlns:a16="http://schemas.microsoft.com/office/drawing/2014/main" id="{575AD35F-6299-4102-844F-A1B7C4FD8F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nb-NO" altLang="nb-NO"/>
              <a:t>OWADY I </a:t>
            </a:r>
            <a:r>
              <a:rPr lang="pl-PL" altLang="nb-NO"/>
              <a:t>PAJĘCZAKI</a:t>
            </a:r>
            <a:endParaRPr lang="nb-NO" alt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A06CF7C-E701-4ED8-9EBC-47810463D4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/>
              <a:t>INSEKTER OG EDDERKOPPDYR</a:t>
            </a:r>
            <a:endParaRPr lang="nb-NO" dirty="0"/>
          </a:p>
        </p:txBody>
      </p:sp>
      <p:pic>
        <p:nvPicPr>
          <p:cNvPr id="2052" name="Picture 2">
            <a:extLst>
              <a:ext uri="{FF2B5EF4-FFF2-40B4-BE49-F238E27FC236}">
                <a16:creationId xmlns:a16="http://schemas.microsoft.com/office/drawing/2014/main" id="{1C166796-1213-4FC0-8446-3B08D59E1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1784350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3">
            <a:extLst>
              <a:ext uri="{FF2B5EF4-FFF2-40B4-BE49-F238E27FC236}">
                <a16:creationId xmlns:a16="http://schemas.microsoft.com/office/drawing/2014/main" id="{8FA82B32-91B5-4F5A-8567-664F38C2C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404813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05CA4D-AD53-4958-A49A-786394C21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80C0A25B-D345-4D86-91B8-C042C45E7240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365E4EB-3F94-4F81-9999-D9BA07E48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0418" name="Picture 2">
            <a:extLst>
              <a:ext uri="{FF2B5EF4-FFF2-40B4-BE49-F238E27FC236}">
                <a16:creationId xmlns:a16="http://schemas.microsoft.com/office/drawing/2014/main" id="{9345D6EE-0F4F-4783-BA42-3D96D19D8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7491" y="0"/>
            <a:ext cx="10358981" cy="645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 descr="White Brown and Orange Moth · Free Stock Photo">
            <a:extLst>
              <a:ext uri="{FF2B5EF4-FFF2-40B4-BE49-F238E27FC236}">
                <a16:creationId xmlns:a16="http://schemas.microsoft.com/office/drawing/2014/main" id="{A705D587-BEAF-44AC-A773-54DC1E196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208" y="685800"/>
            <a:ext cx="9470416" cy="555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02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A9A6F-242B-425B-9DB5-264CC52B1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nb-NO" sz="2800" dirty="0"/>
              <a:t>MSZYCA</a:t>
            </a:r>
            <a:endParaRPr lang="nb-NO" alt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539CCA-F9A4-448F-BD04-E03748775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pl-PL" altLang="nb-NO" sz="2000" b="1" i="1" dirty="0">
                <a:solidFill>
                  <a:srgbClr val="C00000"/>
                </a:solidFill>
              </a:rPr>
              <a:t>BLADLUS</a:t>
            </a:r>
          </a:p>
          <a:p>
            <a:pPr eaLnBrk="1" hangingPunct="1"/>
            <a:r>
              <a:rPr lang="pl-PL" altLang="nb-NO" sz="1800" dirty="0"/>
              <a:t>Mszyce wysysają  sok z roślin i powodują szkody w uprawach.</a:t>
            </a:r>
          </a:p>
          <a:p>
            <a:pPr eaLnBrk="1" hangingPunct="1"/>
            <a:endParaRPr lang="nb-NO" altLang="nb-NO" dirty="0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26E95CC6-E99F-41A1-9EF3-ABE9544CD0FA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25" y="493713"/>
            <a:ext cx="4579938" cy="3433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3">
            <a:extLst>
              <a:ext uri="{FF2B5EF4-FFF2-40B4-BE49-F238E27FC236}">
                <a16:creationId xmlns:a16="http://schemas.microsoft.com/office/drawing/2014/main" id="{3CF4B75A-8042-48EF-B1F6-0D1A45C68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8" y="476250"/>
            <a:ext cx="4222750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Jak pozbyć się mszyc z naszego ogrodu - porady Leroy Merlin">
            <a:extLst>
              <a:ext uri="{FF2B5EF4-FFF2-40B4-BE49-F238E27FC236}">
                <a16:creationId xmlns:a16="http://schemas.microsoft.com/office/drawing/2014/main" id="{67034549-8C9A-4BC6-B8E9-C62EC479EA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513963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A32199-2F7B-4E90-AE64-B1DFF5FDE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nb-NO" sz="2800" dirty="0"/>
              <a:t>BIEDRONKA</a:t>
            </a:r>
            <a:r>
              <a:rPr lang="pl-PL" altLang="nb-NO" dirty="0"/>
              <a:t>	</a:t>
            </a:r>
            <a:endParaRPr lang="nb-NO" alt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12CF197-0572-4BDC-A2DA-E6714F972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6092080" cy="1013990"/>
          </a:xfrm>
        </p:spPr>
        <p:txBody>
          <a:bodyPr/>
          <a:lstStyle/>
          <a:p>
            <a:pPr eaLnBrk="1" hangingPunct="1"/>
            <a:r>
              <a:rPr lang="nb-NO" altLang="nb-NO" sz="2000" b="1" i="1" dirty="0">
                <a:solidFill>
                  <a:srgbClr val="C00000"/>
                </a:solidFill>
              </a:rPr>
              <a:t>MARIHØNE</a:t>
            </a:r>
            <a:endParaRPr lang="pl-PL" altLang="nb-NO" sz="2000" b="1" i="1" dirty="0">
              <a:solidFill>
                <a:srgbClr val="C00000"/>
              </a:solidFill>
            </a:endParaRPr>
          </a:p>
          <a:p>
            <a:pPr eaLnBrk="1" hangingPunct="1"/>
            <a:r>
              <a:rPr lang="pl-PL" altLang="nb-NO" sz="1800" dirty="0"/>
              <a:t>Biedronki żywią się mszycami</a:t>
            </a:r>
            <a:r>
              <a:rPr lang="nb-NO" altLang="nb-NO" sz="1800" dirty="0"/>
              <a:t>, </a:t>
            </a:r>
            <a:r>
              <a:rPr lang="nb-NO" altLang="nb-NO" sz="1800" dirty="0" err="1"/>
              <a:t>dlate</a:t>
            </a:r>
            <a:r>
              <a:rPr lang="pl-PL" altLang="nb-NO" sz="1800" dirty="0"/>
              <a:t>go też z punktu widzenia człowieka są pożyteczne</a:t>
            </a:r>
            <a:r>
              <a:rPr lang="pl-PL" altLang="nb-NO" dirty="0"/>
              <a:t>.</a:t>
            </a:r>
            <a:endParaRPr lang="nb-NO" alt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2B4596E8-F517-4864-9E21-196C493D1DB6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7174" name="Picture 6" descr="Closeup photography of ladybird on green leaf | Pikrepo">
            <a:extLst>
              <a:ext uri="{FF2B5EF4-FFF2-40B4-BE49-F238E27FC236}">
                <a16:creationId xmlns:a16="http://schemas.microsoft.com/office/drawing/2014/main" id="{66CE9A4C-674C-4E24-9A08-BF351F02B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24300"/>
            <a:ext cx="6693532" cy="44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biedronki,mszyce | Plant pests, Plants, Pests">
            <a:extLst>
              <a:ext uri="{FF2B5EF4-FFF2-40B4-BE49-F238E27FC236}">
                <a16:creationId xmlns:a16="http://schemas.microsoft.com/office/drawing/2014/main" id="{3B169298-48BC-4FFA-951C-123A33586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127092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AB156F-38AD-49B0-A01C-529DF1EAD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sz="2800" dirty="0"/>
              <a:t>MUCHA</a:t>
            </a:r>
            <a:r>
              <a:rPr lang="nb-NO" altLang="nb-NO" dirty="0"/>
              <a:t>	</a:t>
            </a:r>
          </a:p>
        </p:txBody>
      </p:sp>
      <p:pic>
        <p:nvPicPr>
          <p:cNvPr id="8195" name="Plassholder for bilde 4">
            <a:extLst>
              <a:ext uri="{FF2B5EF4-FFF2-40B4-BE49-F238E27FC236}">
                <a16:creationId xmlns:a16="http://schemas.microsoft.com/office/drawing/2014/main" id="{8D3A1DAB-810D-4C7B-8BF9-FA35B3C57C1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A9136DD-FCD1-4962-B52F-DDB7330AE21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nb-NO" altLang="nb-NO" sz="2000" b="1" i="1" dirty="0">
                <a:solidFill>
                  <a:srgbClr val="C00000"/>
                </a:solidFill>
              </a:rPr>
              <a:t>FLUE</a:t>
            </a:r>
            <a:endParaRPr lang="pl-PL" altLang="nb-NO" sz="2000" b="1" i="1" dirty="0">
              <a:solidFill>
                <a:srgbClr val="C00000"/>
              </a:solidFill>
            </a:endParaRPr>
          </a:p>
          <a:p>
            <a:pPr eaLnBrk="1" hangingPunct="1"/>
            <a:r>
              <a:rPr lang="pl-PL" altLang="nb-NO" sz="1800" dirty="0"/>
              <a:t>Muchy roznoszą wiele chorób.</a:t>
            </a:r>
            <a:endParaRPr lang="nb-NO" altLang="nb-NO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5A5122-538E-4889-A205-F01174DE5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F9DF9E-5696-4BF8-BCAF-5D60F65AC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3490" name="Picture 2" descr="Housefly Fly Insect - Free photo on Pixabay">
            <a:extLst>
              <a:ext uri="{FF2B5EF4-FFF2-40B4-BE49-F238E27FC236}">
                <a16:creationId xmlns:a16="http://schemas.microsoft.com/office/drawing/2014/main" id="{3C64C17B-8060-47EC-8888-43BF0A916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119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BFEC63-BFA1-4682-B680-5E575B94F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sz="2800" dirty="0"/>
              <a:t>KOMAR</a:t>
            </a:r>
            <a:endParaRPr lang="nb-NO" altLang="nb-NO" dirty="0"/>
          </a:p>
        </p:txBody>
      </p:sp>
      <p:pic>
        <p:nvPicPr>
          <p:cNvPr id="9219" name="Plassholder for bilde 4">
            <a:extLst>
              <a:ext uri="{FF2B5EF4-FFF2-40B4-BE49-F238E27FC236}">
                <a16:creationId xmlns:a16="http://schemas.microsoft.com/office/drawing/2014/main" id="{FB1F03C9-412A-43B8-BD27-83A98D67CE0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3E80742-7816-4C3A-9020-A71B451903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6452120" cy="1230014"/>
          </a:xfrm>
        </p:spPr>
        <p:txBody>
          <a:bodyPr/>
          <a:lstStyle/>
          <a:p>
            <a:pPr eaLnBrk="1" hangingPunct="1"/>
            <a:r>
              <a:rPr lang="nb-NO" altLang="nb-NO" sz="2000" b="1" i="1" dirty="0">
                <a:solidFill>
                  <a:srgbClr val="C00000"/>
                </a:solidFill>
              </a:rPr>
              <a:t>MYGG</a:t>
            </a:r>
            <a:endParaRPr lang="pl-PL" altLang="nb-NO" sz="2000" b="1" i="1" dirty="0">
              <a:solidFill>
                <a:srgbClr val="C00000"/>
              </a:solidFill>
            </a:endParaRPr>
          </a:p>
          <a:p>
            <a:pPr eaLnBrk="1" hangingPunct="1"/>
            <a:r>
              <a:rPr lang="pl-PL" altLang="nb-NO" sz="1800" dirty="0"/>
              <a:t>Samice komarów żywią się krwią ssaków, natomiast samce nektarem kwiatów.</a:t>
            </a:r>
            <a:endParaRPr lang="nb-NO" altLang="nb-NO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27E648-3EF7-4911-B82C-58848034C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10E9B2F-0D22-46A2-AB83-4900F5778D37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5E60DCE-E00C-4B1F-BC48-E2DB5891E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4514" name="Picture 2">
            <a:extLst>
              <a:ext uri="{FF2B5EF4-FFF2-40B4-BE49-F238E27FC236}">
                <a16:creationId xmlns:a16="http://schemas.microsoft.com/office/drawing/2014/main" id="{7B4322A7-BD0D-4950-B3FF-BD5169594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115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47DE77-0202-4BB6-B3B2-A508D31C6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sz="2400" dirty="0"/>
              <a:t>PSZCZO</a:t>
            </a:r>
            <a:r>
              <a:rPr lang="pl-PL" altLang="nb-NO" sz="2400" dirty="0"/>
              <a:t>Ł</a:t>
            </a:r>
            <a:r>
              <a:rPr lang="nb-NO" altLang="nb-NO" sz="2400" dirty="0"/>
              <a:t>A	</a:t>
            </a:r>
          </a:p>
        </p:txBody>
      </p:sp>
      <p:pic>
        <p:nvPicPr>
          <p:cNvPr id="10243" name="Plassholder for bilde 4">
            <a:extLst>
              <a:ext uri="{FF2B5EF4-FFF2-40B4-BE49-F238E27FC236}">
                <a16:creationId xmlns:a16="http://schemas.microsoft.com/office/drawing/2014/main" id="{93701610-F28C-4E77-BD41-71BDD574E26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C26CBBB-29F5-4135-A7E2-C5582666B4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158006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b-NO" sz="2000" b="1" i="1" dirty="0">
                <a:solidFill>
                  <a:srgbClr val="C00000"/>
                </a:solidFill>
              </a:rPr>
              <a:t>BIE</a:t>
            </a:r>
            <a:endParaRPr lang="pl-PL" sz="2000" b="1" i="1" dirty="0">
              <a:solidFill>
                <a:srgbClr val="C0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l-PL" sz="1800" dirty="0"/>
              <a:t>Pszczoły zapylają kwiaty, wytwarzają miód i wosk.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l-PL" sz="1800" dirty="0"/>
              <a:t>Pszczoła żądli tylko raz, a potem umiera. </a:t>
            </a:r>
            <a:endParaRPr lang="nb-NO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6E3C70D-4CE3-437B-A7A1-B1F4F17A7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owady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222A010-B44F-432D-8041-9E0876CE4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4034" name="Picture 2" descr="The Digital Collection of the Natural History Museum, London: A 3D ...">
            <a:extLst>
              <a:ext uri="{FF2B5EF4-FFF2-40B4-BE49-F238E27FC236}">
                <a16:creationId xmlns:a16="http://schemas.microsoft.com/office/drawing/2014/main" id="{27B3566C-E48B-4BAB-8356-CF6B7E0B6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222032"/>
            <a:ext cx="6667500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851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oney Bee Bees - Free photo on Pixabay">
            <a:extLst>
              <a:ext uri="{FF2B5EF4-FFF2-40B4-BE49-F238E27FC236}">
                <a16:creationId xmlns:a16="http://schemas.microsoft.com/office/drawing/2014/main" id="{9C62C587-3838-4271-B721-B86D9FD493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488" y="68263"/>
            <a:ext cx="8963025" cy="672147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842837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6162D9-FADC-4FEC-8299-77F866938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29186690-32EC-4D9D-9D0D-9AD304D3D1D7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1EB02F7-0C7E-46DB-8B3B-86CE1FE8172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5538" name="Picture 2" descr="HD wallpaper: nature, bees, queen bee, insect, honey bee, close up ...">
            <a:extLst>
              <a:ext uri="{FF2B5EF4-FFF2-40B4-BE49-F238E27FC236}">
                <a16:creationId xmlns:a16="http://schemas.microsoft.com/office/drawing/2014/main" id="{054E1419-878B-4F84-B1B3-11AE99E91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0"/>
            <a:ext cx="843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834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Natural Honeycomb Honey, Packaging Type: Bucket, 20-23 Kg, Rs 180 ...">
            <a:extLst>
              <a:ext uri="{FF2B5EF4-FFF2-40B4-BE49-F238E27FC236}">
                <a16:creationId xmlns:a16="http://schemas.microsoft.com/office/drawing/2014/main" id="{B5BD3B82-5C5B-44C8-925C-C9B54D4854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877477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61452F-8980-4B63-B94C-FE1C87C4B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nb-NO" sz="2800" dirty="0"/>
              <a:t>OSA</a:t>
            </a:r>
            <a:endParaRPr lang="nb-NO" altLang="nb-NO" dirty="0"/>
          </a:p>
        </p:txBody>
      </p:sp>
      <p:pic>
        <p:nvPicPr>
          <p:cNvPr id="11267" name="Plassholder for bilde 4">
            <a:extLst>
              <a:ext uri="{FF2B5EF4-FFF2-40B4-BE49-F238E27FC236}">
                <a16:creationId xmlns:a16="http://schemas.microsoft.com/office/drawing/2014/main" id="{10B301F0-EA19-4213-9EDE-206CF4E49FF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8B102F5-3EC0-45AB-94DC-5D5FF8B165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158006"/>
          </a:xfrm>
        </p:spPr>
        <p:txBody>
          <a:bodyPr/>
          <a:lstStyle/>
          <a:p>
            <a:pPr eaLnBrk="1" hangingPunct="1"/>
            <a:r>
              <a:rPr lang="pl-PL" altLang="nb-NO" sz="2000" b="1" i="1" dirty="0">
                <a:solidFill>
                  <a:srgbClr val="C00000"/>
                </a:solidFill>
              </a:rPr>
              <a:t>VEPS</a:t>
            </a:r>
          </a:p>
          <a:p>
            <a:pPr eaLnBrk="1" hangingPunct="1"/>
            <a:r>
              <a:rPr lang="pl-PL" altLang="nb-NO" sz="1800" dirty="0"/>
              <a:t>Osy mają </a:t>
            </a:r>
            <a:r>
              <a:rPr lang="pl-PL" altLang="nb-NO" sz="1800" b="1" dirty="0"/>
              <a:t>żądło</a:t>
            </a:r>
            <a:r>
              <a:rPr lang="nb-NO" altLang="nb-NO" sz="1800" dirty="0"/>
              <a:t> (</a:t>
            </a:r>
            <a:r>
              <a:rPr lang="nb-NO" altLang="nb-NO" sz="1800" b="1" i="1" dirty="0">
                <a:solidFill>
                  <a:srgbClr val="C00000"/>
                </a:solidFill>
              </a:rPr>
              <a:t>brodd</a:t>
            </a:r>
            <a:r>
              <a:rPr lang="nb-NO" altLang="nb-NO" sz="1800" dirty="0"/>
              <a:t>)</a:t>
            </a:r>
            <a:r>
              <a:rPr lang="pl-PL" altLang="nb-NO" sz="1800" dirty="0"/>
              <a:t> z </a:t>
            </a:r>
            <a:r>
              <a:rPr lang="pl-PL" altLang="nb-NO" sz="1800" b="1" dirty="0"/>
              <a:t>jadem</a:t>
            </a:r>
            <a:r>
              <a:rPr lang="nb-NO" altLang="nb-NO" sz="1800" dirty="0"/>
              <a:t> (</a:t>
            </a:r>
            <a:r>
              <a:rPr lang="nb-NO" altLang="nb-NO" sz="1800" b="1" i="1" dirty="0">
                <a:solidFill>
                  <a:srgbClr val="C00000"/>
                </a:solidFill>
              </a:rPr>
              <a:t>gift</a:t>
            </a:r>
            <a:r>
              <a:rPr lang="nb-NO" altLang="nb-NO" sz="1800" dirty="0"/>
              <a:t>)</a:t>
            </a:r>
            <a:r>
              <a:rPr lang="pl-PL" altLang="nb-NO" sz="1800" dirty="0"/>
              <a:t>. Jedna osa może wielokrotnie użądlić. </a:t>
            </a:r>
            <a:endParaRPr lang="nb-NO" altLang="nb-NO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Wasp drawing | Free SVG">
            <a:extLst>
              <a:ext uri="{FF2B5EF4-FFF2-40B4-BE49-F238E27FC236}">
                <a16:creationId xmlns:a16="http://schemas.microsoft.com/office/drawing/2014/main" id="{F0F3AFA1-6BF6-488C-A65A-377FF9C10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987" y="68263"/>
            <a:ext cx="7510027" cy="672147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213530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61452F-8980-4B63-B94C-FE1C87C4B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nb-NO" sz="2800" dirty="0"/>
              <a:t>SZERSZEŃ</a:t>
            </a:r>
            <a:endParaRPr lang="nb-NO" alt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8B102F5-3EC0-45AB-94DC-5D5FF8B165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374030"/>
          </a:xfrm>
        </p:spPr>
        <p:txBody>
          <a:bodyPr/>
          <a:lstStyle/>
          <a:p>
            <a:pPr eaLnBrk="1" hangingPunct="1"/>
            <a:r>
              <a:rPr lang="pl-PL" altLang="nb-NO" sz="2000" b="1" i="1" dirty="0">
                <a:solidFill>
                  <a:srgbClr val="C00000"/>
                </a:solidFill>
              </a:rPr>
              <a:t>GEITHAMS</a:t>
            </a:r>
          </a:p>
          <a:p>
            <a:pPr eaLnBrk="1" hangingPunct="1"/>
            <a:r>
              <a:rPr lang="pl-PL" altLang="nb-NO" sz="1800" dirty="0"/>
              <a:t>Szerszenie wyglądają jak bardzo duże osy. </a:t>
            </a:r>
            <a:br>
              <a:rPr lang="pl-PL" altLang="nb-NO" sz="1800" dirty="0"/>
            </a:br>
            <a:r>
              <a:rPr lang="pl-PL" altLang="nb-NO" sz="1800" dirty="0"/>
              <a:t>Są drapieżnikami, atakują inne owady. Kilka uGryzień szerszenia naraz może być groźne dla życia</a:t>
            </a:r>
            <a:endParaRPr lang="nb-NO" altLang="nb-NO" sz="1800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DC64079-951D-4013-90BC-BB78B5983506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68610" name="Picture 2" descr="Szerszeń wleciał do domu? Radzimy, co robić!">
            <a:extLst>
              <a:ext uri="{FF2B5EF4-FFF2-40B4-BE49-F238E27FC236}">
                <a16:creationId xmlns:a16="http://schemas.microsoft.com/office/drawing/2014/main" id="{29F2E6EA-E479-4984-A08F-3308561E5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35986"/>
            <a:ext cx="6745574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16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GIANT HORNET vs WASP - YouTube">
            <a:extLst>
              <a:ext uri="{FF2B5EF4-FFF2-40B4-BE49-F238E27FC236}">
                <a16:creationId xmlns:a16="http://schemas.microsoft.com/office/drawing/2014/main" id="{E3890CE9-BC2A-4BFE-9233-3D5F60BFA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88" y="908150"/>
            <a:ext cx="8963025" cy="504170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D95E617-7A86-4954-85C4-04DEE8F4EE3D}"/>
              </a:ext>
            </a:extLst>
          </p:cNvPr>
          <p:cNvSpPr/>
          <p:nvPr/>
        </p:nvSpPr>
        <p:spPr>
          <a:xfrm>
            <a:off x="1389431" y="5661248"/>
            <a:ext cx="6365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</a:t>
            </a:r>
            <a:r>
              <a:rPr lang="pl-PL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  				 szerszeń</a:t>
            </a:r>
            <a:endParaRPr lang="nb-NO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2777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C5191C-0344-44C8-A59E-91EF7DC55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sz="2800" dirty="0"/>
              <a:t>STONKA	ZIEMNIACZANA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16EE22C-08BC-4546-9F74-0DBD8ED0BF1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nb-NO" altLang="nb-NO" sz="2000" b="1" i="1" dirty="0">
                <a:solidFill>
                  <a:srgbClr val="C00000"/>
                </a:solidFill>
              </a:rPr>
              <a:t>POTETBILLE</a:t>
            </a:r>
            <a:endParaRPr lang="pl-PL" altLang="nb-NO" sz="2000" b="1" i="1" dirty="0">
              <a:solidFill>
                <a:srgbClr val="C00000"/>
              </a:solidFill>
            </a:endParaRPr>
          </a:p>
          <a:p>
            <a:pPr eaLnBrk="1" hangingPunct="1"/>
            <a:r>
              <a:rPr lang="pl-PL" altLang="nb-NO" sz="1800" dirty="0"/>
              <a:t>Stonki żerują na ziemniakach.</a:t>
            </a:r>
            <a:endParaRPr lang="nb-NO" altLang="nb-NO" sz="1800" dirty="0"/>
          </a:p>
        </p:txBody>
      </p:sp>
      <p:pic>
        <p:nvPicPr>
          <p:cNvPr id="12292" name="Picture 2">
            <a:extLst>
              <a:ext uri="{FF2B5EF4-FFF2-40B4-BE49-F238E27FC236}">
                <a16:creationId xmlns:a16="http://schemas.microsoft.com/office/drawing/2014/main" id="{528D84BE-F896-497C-943B-4DEFAB363B0A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89AB6-6E35-4B6E-9E4F-AF912734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nb-NO" sz="2800" dirty="0"/>
              <a:t>MRÓWKA</a:t>
            </a:r>
            <a:r>
              <a:rPr lang="pl-PL" altLang="nb-NO" dirty="0"/>
              <a:t>	</a:t>
            </a:r>
            <a:endParaRPr lang="nb-NO" alt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12D9AE-1432-44DC-AC2D-F21E82FE5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7028184" cy="8048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b-NO" sz="1800" b="1" i="1" dirty="0">
                <a:solidFill>
                  <a:srgbClr val="C00000"/>
                </a:solidFill>
              </a:rPr>
              <a:t>M</a:t>
            </a:r>
            <a:r>
              <a:rPr lang="pl-PL" sz="1800" b="1" i="1" dirty="0">
                <a:solidFill>
                  <a:srgbClr val="C00000"/>
                </a:solidFill>
              </a:rPr>
              <a:t>AUR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l-PL" sz="1600" dirty="0"/>
              <a:t>Mrówki żyją w mrowiskach (</a:t>
            </a:r>
            <a:r>
              <a:rPr lang="pl-PL" sz="1600" b="1" i="1" dirty="0">
                <a:solidFill>
                  <a:srgbClr val="C00000"/>
                </a:solidFill>
              </a:rPr>
              <a:t>maurtue</a:t>
            </a:r>
            <a:r>
              <a:rPr lang="pl-PL" sz="1600" dirty="0"/>
              <a:t>). Niektóre z mrowisk znajdują się pod ziemią</a:t>
            </a:r>
            <a:r>
              <a:rPr lang="nb-NO" sz="1600" dirty="0"/>
              <a:t> i</a:t>
            </a:r>
            <a:r>
              <a:rPr lang="pl-PL" sz="1600" dirty="0"/>
              <a:t> przykryte</a:t>
            </a:r>
            <a:r>
              <a:rPr lang="nb-NO" sz="1600" dirty="0"/>
              <a:t> </a:t>
            </a:r>
            <a:r>
              <a:rPr lang="pl-PL" sz="1600" dirty="0"/>
              <a:t>są ochronnym kopcem. Inne budowane są w konarach drzew.</a:t>
            </a:r>
            <a:endParaRPr lang="nb-NO" sz="1600" dirty="0"/>
          </a:p>
        </p:txBody>
      </p:sp>
      <p:pic>
        <p:nvPicPr>
          <p:cNvPr id="13316" name="Picture 2">
            <a:extLst>
              <a:ext uri="{FF2B5EF4-FFF2-40B4-BE49-F238E27FC236}">
                <a16:creationId xmlns:a16="http://schemas.microsoft.com/office/drawing/2014/main" id="{40D1A650-F8FA-43EA-91E6-273EFFF3322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25" y="549275"/>
            <a:ext cx="4910138" cy="3681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2">
            <a:extLst>
              <a:ext uri="{FF2B5EF4-FFF2-40B4-BE49-F238E27FC236}">
                <a16:creationId xmlns:a16="http://schemas.microsoft.com/office/drawing/2014/main" id="{DA150577-6BBA-48AB-BCD6-7189290EB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04813"/>
            <a:ext cx="3527425" cy="434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ow To Get Rid of Ants">
            <a:extLst>
              <a:ext uri="{FF2B5EF4-FFF2-40B4-BE49-F238E27FC236}">
                <a16:creationId xmlns:a16="http://schemas.microsoft.com/office/drawing/2014/main" id="{46E0F731-3A3F-49AF-894D-9460D0E63E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250548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tel 5">
            <a:extLst>
              <a:ext uri="{FF2B5EF4-FFF2-40B4-BE49-F238E27FC236}">
                <a16:creationId xmlns:a16="http://schemas.microsoft.com/office/drawing/2014/main" id="{CFCB0F6A-4EBC-4E22-A139-B2686C5CA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nb-NO"/>
              <a:t>OWADY - </a:t>
            </a:r>
            <a:r>
              <a:rPr lang="pl-PL" altLang="nb-NO">
                <a:solidFill>
                  <a:srgbClr val="C00000"/>
                </a:solidFill>
              </a:rPr>
              <a:t>INSEKTER</a:t>
            </a:r>
            <a:endParaRPr lang="nb-NO" altLang="nb-NO">
              <a:solidFill>
                <a:srgbClr val="C00000"/>
              </a:solidFill>
            </a:endParaRP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162653E0-21F8-4A13-AC8C-BFC3BCD31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/>
          <a:lstStyle/>
          <a:p>
            <a:pPr eaLnBrk="1" hangingPunct="1"/>
            <a:r>
              <a:rPr lang="pl-PL" altLang="nb-NO" b="1" dirty="0"/>
              <a:t>Owady</a:t>
            </a:r>
            <a:r>
              <a:rPr lang="nb-NO" altLang="nb-NO" dirty="0"/>
              <a:t> (</a:t>
            </a:r>
            <a:r>
              <a:rPr lang="nb-NO" altLang="nb-NO" b="1" dirty="0" err="1"/>
              <a:t>insekty</a:t>
            </a:r>
            <a:r>
              <a:rPr lang="nb-NO" altLang="nb-NO" dirty="0"/>
              <a:t>) </a:t>
            </a:r>
            <a:r>
              <a:rPr lang="pl-PL" altLang="nb-NO" dirty="0"/>
              <a:t>to najliczniejsza grupa zwierząt. Zamieszkują one prawie wszystkie rejony ziemi, od tropików, po obszary polarne. </a:t>
            </a:r>
          </a:p>
          <a:p>
            <a:pPr eaLnBrk="1" hangingPunct="1"/>
            <a:r>
              <a:rPr lang="pl-PL" altLang="nb-NO" dirty="0"/>
              <a:t>Owady mają </a:t>
            </a:r>
            <a:r>
              <a:rPr lang="nb-NO" altLang="nb-NO" dirty="0" err="1"/>
              <a:t>wielkie</a:t>
            </a:r>
            <a:r>
              <a:rPr lang="pl-PL" altLang="nb-NO" dirty="0"/>
              <a:t> znaczenie w przyrodzie. </a:t>
            </a:r>
          </a:p>
          <a:p>
            <a:pPr eaLnBrk="1" hangingPunct="1"/>
            <a:r>
              <a:rPr lang="nb-NO" altLang="nb-NO" dirty="0" err="1"/>
              <a:t>Dla</a:t>
            </a:r>
            <a:r>
              <a:rPr lang="nb-NO" altLang="nb-NO" dirty="0"/>
              <a:t> </a:t>
            </a:r>
            <a:r>
              <a:rPr lang="nb-NO" altLang="nb-NO" dirty="0" err="1"/>
              <a:t>ludzi</a:t>
            </a:r>
            <a:r>
              <a:rPr lang="nb-NO" altLang="nb-NO" dirty="0"/>
              <a:t> </a:t>
            </a:r>
            <a:r>
              <a:rPr lang="nb-NO" altLang="nb-NO" dirty="0" err="1"/>
              <a:t>nie</a:t>
            </a:r>
            <a:r>
              <a:rPr lang="pl-PL" altLang="nb-NO" dirty="0"/>
              <a:t>które owady są pożyteczne, ale niektóre traktujemy jak szkodniki.</a:t>
            </a:r>
          </a:p>
        </p:txBody>
      </p:sp>
      <p:pic>
        <p:nvPicPr>
          <p:cNvPr id="3076" name="Picture 3">
            <a:extLst>
              <a:ext uri="{FF2B5EF4-FFF2-40B4-BE49-F238E27FC236}">
                <a16:creationId xmlns:a16="http://schemas.microsoft.com/office/drawing/2014/main" id="{6F8328F0-CBD3-41DC-97CD-34115B64B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60350"/>
            <a:ext cx="186372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Ciekawi budowniczowie - mrówka (mrowisko) i kret (kretowisko ...">
            <a:extLst>
              <a:ext uri="{FF2B5EF4-FFF2-40B4-BE49-F238E27FC236}">
                <a16:creationId xmlns:a16="http://schemas.microsoft.com/office/drawing/2014/main" id="{17DEE6BD-3180-42A5-BBFB-01CF60877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488" y="68263"/>
            <a:ext cx="8963025" cy="672147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AutoShape 2" descr="Ciekawi budowniczowie - mrówka (mrowisko) i kret (kretowisko ...">
            <a:extLst>
              <a:ext uri="{FF2B5EF4-FFF2-40B4-BE49-F238E27FC236}">
                <a16:creationId xmlns:a16="http://schemas.microsoft.com/office/drawing/2014/main" id="{BC9B0AC5-1A6E-4DAD-BBF2-EF07A86884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35145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Mrowisko Zdjecia - Pobierz darmowe obrazy - Pixabay">
            <a:extLst>
              <a:ext uri="{FF2B5EF4-FFF2-40B4-BE49-F238E27FC236}">
                <a16:creationId xmlns:a16="http://schemas.microsoft.com/office/drawing/2014/main" id="{39C1D22E-CE07-4044-9BEE-6E8DF59EA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 bwMode="auto">
          <a:xfrm>
            <a:off x="90488" y="68263"/>
            <a:ext cx="8963025" cy="672147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350640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2EAF3-5675-443B-B614-B8A8515F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nb-NO" sz="2800" dirty="0"/>
              <a:t>PASIKONIK</a:t>
            </a:r>
            <a:endParaRPr lang="nb-NO" alt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F04BD9-F6BC-467C-A58D-8891FE97E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pl-PL" altLang="nb-NO" sz="2000" b="1" i="1" dirty="0">
                <a:solidFill>
                  <a:srgbClr val="C00000"/>
                </a:solidFill>
              </a:rPr>
              <a:t>GRESSHOPPER</a:t>
            </a:r>
            <a:endParaRPr lang="nb-NO" altLang="nb-NO" sz="2000" b="1" i="1" dirty="0">
              <a:solidFill>
                <a:srgbClr val="C00000"/>
              </a:solidFill>
            </a:endParaRPr>
          </a:p>
          <a:p>
            <a:pPr eaLnBrk="1" hangingPunct="1"/>
            <a:r>
              <a:rPr lang="nb-NO" altLang="nb-NO" sz="1800" dirty="0"/>
              <a:t>W </a:t>
            </a:r>
            <a:r>
              <a:rPr lang="nb-NO" altLang="nb-NO" sz="1800" dirty="0" err="1"/>
              <a:t>ciep</a:t>
            </a:r>
            <a:r>
              <a:rPr lang="pl-PL" altLang="nb-NO" sz="1800" dirty="0"/>
              <a:t>ł</a:t>
            </a:r>
            <a:r>
              <a:rPr lang="nb-NO" altLang="nb-NO" sz="1800" dirty="0"/>
              <a:t>e</a:t>
            </a:r>
            <a:r>
              <a:rPr lang="pl-PL" altLang="nb-NO" sz="1800" dirty="0"/>
              <a:t>,</a:t>
            </a:r>
            <a:r>
              <a:rPr lang="nb-NO" altLang="nb-NO" sz="1800" dirty="0"/>
              <a:t> </a:t>
            </a:r>
            <a:r>
              <a:rPr lang="nb-NO" altLang="nb-NO" sz="1800" dirty="0" err="1"/>
              <a:t>letnie</a:t>
            </a:r>
            <a:r>
              <a:rPr lang="nb-NO" altLang="nb-NO" sz="1800" dirty="0"/>
              <a:t> d</a:t>
            </a:r>
            <a:r>
              <a:rPr lang="pl-PL" altLang="nb-NO" sz="1800" dirty="0"/>
              <a:t>ni</a:t>
            </a:r>
            <a:r>
              <a:rPr lang="nb-NO" altLang="nb-NO" sz="1800" dirty="0"/>
              <a:t> mo</a:t>
            </a:r>
            <a:r>
              <a:rPr lang="pl-PL" altLang="nb-NO" sz="1800" dirty="0"/>
              <a:t>żna usłyszeć charakterystyczne dźwięki samców pasikonika, które mają zwabić samice.</a:t>
            </a:r>
            <a:endParaRPr lang="nb-NO" altLang="nb-NO" sz="1800" dirty="0"/>
          </a:p>
          <a:p>
            <a:pPr eaLnBrk="1" hangingPunct="1"/>
            <a:endParaRPr lang="nb-NO" altLang="nb-NO" dirty="0"/>
          </a:p>
        </p:txBody>
      </p:sp>
      <p:pic>
        <p:nvPicPr>
          <p:cNvPr id="14340" name="Picture 2">
            <a:extLst>
              <a:ext uri="{FF2B5EF4-FFF2-40B4-BE49-F238E27FC236}">
                <a16:creationId xmlns:a16="http://schemas.microsoft.com/office/drawing/2014/main" id="{5D8A37D7-7181-4C52-B9A7-4E6E1C175A56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asikonik Zielony, Dodów, zdjęcia">
            <a:extLst>
              <a:ext uri="{FF2B5EF4-FFF2-40B4-BE49-F238E27FC236}">
                <a16:creationId xmlns:a16="http://schemas.microsoft.com/office/drawing/2014/main" id="{26151A6D-1768-4509-A200-5C3743384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27378" y="0"/>
            <a:ext cx="101713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2000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785EE-761B-45D3-9380-8A48644B4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nb-NO" sz="2800" dirty="0"/>
              <a:t>WAŻKA</a:t>
            </a:r>
            <a:endParaRPr lang="nb-NO" alt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D0A853-1B2F-406F-9BA1-200D43282F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6164088" cy="804862"/>
          </a:xfrm>
        </p:spPr>
        <p:txBody>
          <a:bodyPr/>
          <a:lstStyle/>
          <a:p>
            <a:pPr eaLnBrk="1" hangingPunct="1"/>
            <a:r>
              <a:rPr lang="nb-NO" altLang="nb-NO" sz="2000" b="1" i="1" dirty="0">
                <a:solidFill>
                  <a:srgbClr val="C00000"/>
                </a:solidFill>
              </a:rPr>
              <a:t>ØYENSTIKKER</a:t>
            </a:r>
            <a:endParaRPr lang="pl-PL" altLang="nb-NO" sz="2000" b="1" i="1" dirty="0">
              <a:solidFill>
                <a:srgbClr val="C00000"/>
              </a:solidFill>
            </a:endParaRPr>
          </a:p>
          <a:p>
            <a:pPr eaLnBrk="1" hangingPunct="1"/>
            <a:r>
              <a:rPr lang="pl-PL" altLang="nb-NO" sz="1800" dirty="0"/>
              <a:t>Norweska nazwa </a:t>
            </a:r>
            <a:r>
              <a:rPr lang="nb-NO" altLang="nb-NO" sz="1800" dirty="0"/>
              <a:t>«</a:t>
            </a:r>
            <a:r>
              <a:rPr lang="nb-NO" altLang="nb-NO" sz="1800" i="1" dirty="0"/>
              <a:t>øyenstikker</a:t>
            </a:r>
            <a:r>
              <a:rPr lang="nb-NO" altLang="nb-NO" sz="1800" dirty="0"/>
              <a:t>»</a:t>
            </a:r>
            <a:r>
              <a:rPr lang="pl-PL" altLang="nb-NO" sz="1800" dirty="0"/>
              <a:t> mogłaby wskazywać, iż ważki kłują w oczy. Jest to jednak nieprawda. Ważki nie kłują i są niegroźne dla ludzi.</a:t>
            </a:r>
            <a:endParaRPr lang="nb-NO" altLang="nb-NO" sz="1800" dirty="0"/>
          </a:p>
        </p:txBody>
      </p:sp>
      <p:pic>
        <p:nvPicPr>
          <p:cNvPr id="15364" name="Picture 2">
            <a:extLst>
              <a:ext uri="{FF2B5EF4-FFF2-40B4-BE49-F238E27FC236}">
                <a16:creationId xmlns:a16="http://schemas.microsoft.com/office/drawing/2014/main" id="{AB3F104F-B49E-4411-A12D-EEC8AB0770D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62A759-7E76-4BF5-9D99-F65025CC6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233511E-B56E-4FE4-B234-D493FF110132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7086D1E-0CC9-4B27-9862-8C468661A8A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5778" name="Picture 2" descr="Dragonfly Bites, Life Span, Migration, Environmental Benefits">
            <a:extLst>
              <a:ext uri="{FF2B5EF4-FFF2-40B4-BE49-F238E27FC236}">
                <a16:creationId xmlns:a16="http://schemas.microsoft.com/office/drawing/2014/main" id="{00192FF1-38B2-453E-9315-0E6A00899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688" y="0"/>
            <a:ext cx="131061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126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51049-FE2E-4966-B4DB-3C620BE1A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nb-NO" sz="2800" dirty="0"/>
              <a:t>MODLISZKA</a:t>
            </a:r>
            <a:endParaRPr lang="nb-NO" alt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2EDD22-31C0-4DBC-ACC1-909AF89A35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6308104" cy="804862"/>
          </a:xfrm>
        </p:spPr>
        <p:txBody>
          <a:bodyPr/>
          <a:lstStyle/>
          <a:p>
            <a:pPr eaLnBrk="1" hangingPunct="1"/>
            <a:r>
              <a:rPr lang="pl-PL" altLang="nb-NO" sz="2000" b="1" i="1" dirty="0">
                <a:solidFill>
                  <a:srgbClr val="C00000"/>
                </a:solidFill>
              </a:rPr>
              <a:t>KNELER</a:t>
            </a:r>
          </a:p>
          <a:p>
            <a:pPr eaLnBrk="1" hangingPunct="1"/>
            <a:r>
              <a:rPr lang="pl-PL" altLang="nb-NO" sz="1800" dirty="0"/>
              <a:t>Modliszki s</a:t>
            </a:r>
            <a:r>
              <a:rPr lang="nb-NO" altLang="nb-NO" sz="1800" dirty="0" err="1"/>
              <a:t>woją</a:t>
            </a:r>
            <a:r>
              <a:rPr lang="nb-NO" altLang="nb-NO" sz="1800" dirty="0"/>
              <a:t> </a:t>
            </a:r>
            <a:r>
              <a:rPr lang="nb-NO" altLang="nb-NO" sz="1800" dirty="0" err="1"/>
              <a:t>nazwę</a:t>
            </a:r>
            <a:r>
              <a:rPr lang="nb-NO" altLang="nb-NO" sz="1800" dirty="0"/>
              <a:t> </a:t>
            </a:r>
            <a:r>
              <a:rPr lang="nb-NO" altLang="nb-NO" sz="1800" dirty="0" err="1"/>
              <a:t>zawdzięczają</a:t>
            </a:r>
            <a:r>
              <a:rPr lang="nb-NO" altLang="nb-NO" sz="1800" dirty="0"/>
              <a:t> </a:t>
            </a:r>
            <a:r>
              <a:rPr lang="nb-NO" altLang="nb-NO" sz="1800" dirty="0" err="1"/>
              <a:t>pozycji</a:t>
            </a:r>
            <a:r>
              <a:rPr lang="nb-NO" altLang="nb-NO" sz="1800" dirty="0"/>
              <a:t>, </a:t>
            </a:r>
            <a:r>
              <a:rPr lang="nb-NO" altLang="nb-NO" sz="1800" dirty="0" err="1"/>
              <a:t>przypominającej</a:t>
            </a:r>
            <a:r>
              <a:rPr lang="nb-NO" altLang="nb-NO" sz="1800" dirty="0"/>
              <a:t> </a:t>
            </a:r>
            <a:r>
              <a:rPr lang="nb-NO" altLang="nb-NO" sz="1800" dirty="0" err="1"/>
              <a:t>osobę</a:t>
            </a:r>
            <a:r>
              <a:rPr lang="nb-NO" altLang="nb-NO" sz="1800" dirty="0"/>
              <a:t> </a:t>
            </a:r>
            <a:r>
              <a:rPr lang="nb-NO" altLang="nb-NO" sz="1800" dirty="0" err="1"/>
              <a:t>ze</a:t>
            </a:r>
            <a:r>
              <a:rPr lang="nb-NO" altLang="nb-NO" sz="1800" dirty="0"/>
              <a:t> </a:t>
            </a:r>
            <a:r>
              <a:rPr lang="nb-NO" altLang="nb-NO" sz="1800" dirty="0" err="1"/>
              <a:t>złożonymi</a:t>
            </a:r>
            <a:r>
              <a:rPr lang="nb-NO" altLang="nb-NO" sz="1800" dirty="0"/>
              <a:t> </a:t>
            </a:r>
            <a:r>
              <a:rPr lang="nb-NO" altLang="nb-NO" sz="1800" dirty="0" err="1"/>
              <a:t>rękoma</a:t>
            </a:r>
            <a:r>
              <a:rPr lang="nb-NO" altLang="nb-NO" sz="1800" dirty="0"/>
              <a:t> do </a:t>
            </a:r>
            <a:r>
              <a:rPr lang="nb-NO" altLang="nb-NO" sz="1800" dirty="0" err="1"/>
              <a:t>modlitwy</a:t>
            </a:r>
            <a:r>
              <a:rPr lang="pl-PL" altLang="nb-NO" sz="1800" dirty="0"/>
              <a:t>.</a:t>
            </a:r>
          </a:p>
        </p:txBody>
      </p:sp>
      <p:pic>
        <p:nvPicPr>
          <p:cNvPr id="16388" name="Picture 2">
            <a:extLst>
              <a:ext uri="{FF2B5EF4-FFF2-40B4-BE49-F238E27FC236}">
                <a16:creationId xmlns:a16="http://schemas.microsoft.com/office/drawing/2014/main" id="{A9ED68A5-84CF-4E5A-8495-CE32ACFCDD78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Gratis arkivbilde av hånd, insekt, kneler.">
            <a:extLst>
              <a:ext uri="{FF2B5EF4-FFF2-40B4-BE49-F238E27FC236}">
                <a16:creationId xmlns:a16="http://schemas.microsoft.com/office/drawing/2014/main" id="{ABE2CFB9-AD20-4B09-A2E8-02441496A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8542689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3001E-DE40-4583-846E-0BC185659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nb-NO" sz="2800" dirty="0"/>
              <a:t>TRZMIEL</a:t>
            </a:r>
            <a:endParaRPr lang="nb-NO" alt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1A564D-993F-4C81-A42A-395FD94F8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616" y="5440363"/>
            <a:ext cx="6768752" cy="436909"/>
          </a:xfrm>
        </p:spPr>
        <p:txBody>
          <a:bodyPr/>
          <a:lstStyle/>
          <a:p>
            <a:pPr eaLnBrk="1" hangingPunct="1"/>
            <a:r>
              <a:rPr lang="pl-PL" altLang="nb-NO" sz="2000" b="1" i="1" dirty="0">
                <a:solidFill>
                  <a:srgbClr val="C00000"/>
                </a:solidFill>
              </a:rPr>
              <a:t>HUMLE</a:t>
            </a:r>
          </a:p>
          <a:p>
            <a:pPr eaLnBrk="1" hangingPunct="1"/>
            <a:r>
              <a:rPr lang="pl-PL" altLang="nb-NO" sz="1800" dirty="0"/>
              <a:t>Trzmiele odgrywają ważną rolę w zapylaniu (</a:t>
            </a:r>
            <a:r>
              <a:rPr lang="pl-PL" altLang="nb-NO" sz="1800" i="1" dirty="0">
                <a:solidFill>
                  <a:srgbClr val="C00000"/>
                </a:solidFill>
              </a:rPr>
              <a:t>pollinering</a:t>
            </a:r>
            <a:r>
              <a:rPr lang="pl-PL" altLang="nb-NO" sz="1800" dirty="0"/>
              <a:t>) kwiatów.</a:t>
            </a:r>
          </a:p>
          <a:p>
            <a:pPr eaLnBrk="1" hangingPunct="1"/>
            <a:r>
              <a:rPr lang="pl-PL" altLang="nb-NO" sz="1800" dirty="0"/>
              <a:t>Potoczn</a:t>
            </a:r>
            <a:r>
              <a:rPr lang="nb-NO" altLang="nb-NO" sz="1800" dirty="0"/>
              <a:t>a </a:t>
            </a:r>
            <a:r>
              <a:rPr lang="nb-NO" altLang="nb-NO" sz="1800" dirty="0" err="1"/>
              <a:t>nazwa</a:t>
            </a:r>
            <a:r>
              <a:rPr lang="nb-NO" altLang="nb-NO" sz="1800" dirty="0"/>
              <a:t> </a:t>
            </a:r>
            <a:r>
              <a:rPr lang="pl-PL" altLang="nb-NO" sz="1800" dirty="0"/>
              <a:t>trzmiel</a:t>
            </a:r>
            <a:r>
              <a:rPr lang="nb-NO" altLang="nb-NO" sz="1800" dirty="0"/>
              <a:t>a</a:t>
            </a:r>
            <a:r>
              <a:rPr lang="pl-PL" altLang="nb-NO" sz="1800" dirty="0"/>
              <a:t> </a:t>
            </a:r>
            <a:r>
              <a:rPr lang="nb-NO" altLang="nb-NO" sz="1800" dirty="0"/>
              <a:t>to «</a:t>
            </a:r>
            <a:r>
              <a:rPr lang="pl-PL" altLang="nb-NO" sz="1800" dirty="0"/>
              <a:t>bąk</a:t>
            </a:r>
            <a:r>
              <a:rPr lang="nb-NO" altLang="nb-NO" sz="1800" dirty="0"/>
              <a:t>»</a:t>
            </a:r>
            <a:r>
              <a:rPr lang="pl-PL" altLang="nb-NO" sz="1800" dirty="0"/>
              <a:t>. </a:t>
            </a:r>
            <a:r>
              <a:rPr lang="nb-NO" altLang="nb-NO" sz="1800" dirty="0"/>
              <a:t>Jest </a:t>
            </a:r>
            <a:r>
              <a:rPr lang="nb-NO" altLang="nb-NO" sz="1800" dirty="0" err="1"/>
              <a:t>jednak</a:t>
            </a:r>
            <a:r>
              <a:rPr lang="nb-NO" altLang="nb-NO" sz="1800" dirty="0"/>
              <a:t> </a:t>
            </a:r>
            <a:r>
              <a:rPr lang="nb-NO" altLang="nb-NO" sz="1800" dirty="0" err="1"/>
              <a:t>nieprawid</a:t>
            </a:r>
            <a:r>
              <a:rPr lang="pl-PL" altLang="nb-NO" sz="1800" dirty="0"/>
              <a:t>łowa nazwa, gdyż bąk to jest inny gatunek owadów. 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79A46104-9CA9-4EF9-9196-C41AD9CC1B89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Bie Humle Blomst - Gratis foto på Pixabay">
            <a:extLst>
              <a:ext uri="{FF2B5EF4-FFF2-40B4-BE49-F238E27FC236}">
                <a16:creationId xmlns:a16="http://schemas.microsoft.com/office/drawing/2014/main" id="{54F28C8A-472F-429C-A94E-FD96BB3CD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739696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Assorted Coleoptera in the University of Texas Insect Coll… | Flickr">
            <a:extLst>
              <a:ext uri="{FF2B5EF4-FFF2-40B4-BE49-F238E27FC236}">
                <a16:creationId xmlns:a16="http://schemas.microsoft.com/office/drawing/2014/main" id="{A91DA2F5-ABF7-47AF-8AD6-14268786A2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3605198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54A9B7D-8A50-4EFF-83B6-5A27211E9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8640"/>
            <a:ext cx="609600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8A07EF6-9692-4FB1-8A2D-BDE534B37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6792" y="4549481"/>
            <a:ext cx="5486400" cy="566738"/>
          </a:xfrm>
        </p:spPr>
        <p:txBody>
          <a:bodyPr/>
          <a:lstStyle/>
          <a:p>
            <a:pPr algn="l" eaLnBrk="1" hangingPunct="1"/>
            <a:r>
              <a:rPr lang="nb-NO" altLang="nb-NO" sz="2800" dirty="0"/>
              <a:t>B</a:t>
            </a:r>
            <a:r>
              <a:rPr lang="pl-PL" altLang="nb-NO" sz="2800" dirty="0"/>
              <a:t>ĄK BYDLĘCY</a:t>
            </a:r>
            <a:endParaRPr lang="nb-NO" altLang="nb-NO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CC27EFE-6F35-40A2-A06D-BBE1A0580D05}"/>
              </a:ext>
            </a:extLst>
          </p:cNvPr>
          <p:cNvSpPr txBox="1">
            <a:spLocks/>
          </p:cNvSpPr>
          <p:nvPr/>
        </p:nvSpPr>
        <p:spPr>
          <a:xfrm>
            <a:off x="1547664" y="5637769"/>
            <a:ext cx="6768752" cy="122023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pl-PL" altLang="nb-NO" sz="1800" dirty="0"/>
              <a:t>Bąki atakują przede wszystkim pasące się konie i krowy. Ich ugryzienie jest bolesne i nieprzyjemne także dla człowieka. W dodatku przenoszą wiele chorób, są więc uważane za szkodniki.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791619C5-04AE-423E-BF5E-0A64E39D019D}"/>
              </a:ext>
            </a:extLst>
          </p:cNvPr>
          <p:cNvSpPr/>
          <p:nvPr/>
        </p:nvSpPr>
        <p:spPr>
          <a:xfrm>
            <a:off x="1756792" y="5071031"/>
            <a:ext cx="1086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>
              <a:buNone/>
            </a:pPr>
            <a:r>
              <a:rPr lang="pl-PL" altLang="nb-NO" b="1" i="1" dirty="0">
                <a:solidFill>
                  <a:srgbClr val="C00000"/>
                </a:solidFill>
              </a:rPr>
              <a:t>KUKLEGG</a:t>
            </a:r>
          </a:p>
        </p:txBody>
      </p:sp>
    </p:spTree>
    <p:extLst>
      <p:ext uri="{BB962C8B-B14F-4D97-AF65-F5344CB8AC3E}">
        <p14:creationId xmlns:p14="http://schemas.microsoft.com/office/powerpoint/2010/main" val="331170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3D0E381-796C-4696-B22D-66BFC0A2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pl-PL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Pajęczaki </a:t>
            </a:r>
            <a:r>
              <a:rPr lang="pl-PL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edderkoppdyr</a:t>
            </a:r>
            <a:endParaRPr lang="nb-NO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8850" name="Picture 2" descr="Spider Web Insekt - Gratis foto på Pixabay">
            <a:extLst>
              <a:ext uri="{FF2B5EF4-FFF2-40B4-BE49-F238E27FC236}">
                <a16:creationId xmlns:a16="http://schemas.microsoft.com/office/drawing/2014/main" id="{6753727D-0794-41E3-A9E5-998D88DF8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4865743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Spider - Wikipedia">
            <a:extLst>
              <a:ext uri="{FF2B5EF4-FFF2-40B4-BE49-F238E27FC236}">
                <a16:creationId xmlns:a16="http://schemas.microsoft.com/office/drawing/2014/main" id="{94DD30F1-6FE3-4818-B7B8-B3D7F89CB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0671" y="68263"/>
            <a:ext cx="4822658" cy="672147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1349192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7954F0EA-FE3E-440A-9977-08F90676B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pl-PL" altLang="nb-NO"/>
              <a:t>  PAJĘCZAKI-</a:t>
            </a:r>
            <a:r>
              <a:rPr lang="pl-PL" altLang="nb-NO">
                <a:solidFill>
                  <a:srgbClr val="C00000"/>
                </a:solidFill>
              </a:rPr>
              <a:t>EDDERKOPPDYR  </a:t>
            </a:r>
            <a:endParaRPr lang="nb-NO" altLang="nb-NO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52E17-FAEF-43E3-A079-C9CAE7AD6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600" dirty="0"/>
              <a:t>Pajęczaki różnią się od owadów budową ciała.</a:t>
            </a:r>
            <a:r>
              <a:rPr lang="nb-NO" sz="3600" dirty="0"/>
              <a:t> </a:t>
            </a:r>
            <a:endParaRPr lang="pl-PL" sz="36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l-PL" sz="3600" dirty="0"/>
              <a:t>Ciało pajęczaków składa się z dwóch części.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l-PL" sz="3600" dirty="0"/>
              <a:t>Pajęczaki nie mają czułków.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l-PL" sz="3600" dirty="0"/>
              <a:t>Pajęczaki nie mają skrzydeł, podczas gdy większość owadów ma dwie pary skrzydeł.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l-PL" sz="3600" dirty="0"/>
              <a:t>Większość pajęczaków to drapieżniki (</a:t>
            </a:r>
            <a:r>
              <a:rPr lang="pl-PL" sz="3600" i="1" dirty="0">
                <a:solidFill>
                  <a:srgbClr val="C00000"/>
                </a:solidFill>
              </a:rPr>
              <a:t>rovdyr</a:t>
            </a:r>
            <a:r>
              <a:rPr lang="pl-PL" sz="3600" dirty="0"/>
              <a:t>).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l-PL" sz="3600" dirty="0"/>
              <a:t>Pełnią one również bardzo ważną rolę </a:t>
            </a:r>
            <a:br>
              <a:rPr lang="pl-PL" sz="3600" dirty="0"/>
            </a:br>
            <a:r>
              <a:rPr lang="pl-PL" sz="3600" dirty="0"/>
              <a:t>w przyrodzie.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  <a:p>
            <a:pPr eaLnBrk="1" fontAlgn="auto" hangingPunct="1">
              <a:spcAft>
                <a:spcPts val="0"/>
              </a:spcAft>
              <a:defRPr/>
            </a:pPr>
            <a:endParaRPr lang="nb-NO" dirty="0"/>
          </a:p>
        </p:txBody>
      </p:sp>
      <p:pic>
        <p:nvPicPr>
          <p:cNvPr id="18436" name="Picture 2">
            <a:extLst>
              <a:ext uri="{FF2B5EF4-FFF2-40B4-BE49-F238E27FC236}">
                <a16:creationId xmlns:a16="http://schemas.microsoft.com/office/drawing/2014/main" id="{9BAB7420-613E-4885-9726-A1FC0659A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63" y="284163"/>
            <a:ext cx="1341437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DEB7D-A667-44E5-A596-C598EFB5C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nb-NO" sz="2800" dirty="0"/>
              <a:t>PAJĄK</a:t>
            </a:r>
            <a:r>
              <a:rPr lang="pl-PL" altLang="nb-NO" dirty="0"/>
              <a:t>	 KRZYŻAK</a:t>
            </a:r>
            <a:endParaRPr lang="nb-NO" alt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729DCD-DCE0-4797-B3DF-171704593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948362" cy="1014412"/>
          </a:xfrm>
        </p:spPr>
        <p:txBody>
          <a:bodyPr/>
          <a:lstStyle/>
          <a:p>
            <a:pPr eaLnBrk="1" hangingPunct="1"/>
            <a:r>
              <a:rPr lang="pl-PL" altLang="nb-NO" sz="2000" b="1" i="1" dirty="0">
                <a:solidFill>
                  <a:srgbClr val="C00000"/>
                </a:solidFill>
              </a:rPr>
              <a:t>EDDERKOPP</a:t>
            </a:r>
          </a:p>
          <a:p>
            <a:pPr eaLnBrk="1" hangingPunct="1"/>
            <a:r>
              <a:rPr lang="pl-PL" altLang="nb-NO" sz="1800" dirty="0"/>
              <a:t>Pająki budują sieci, w które łapią swoje ofiary.</a:t>
            </a:r>
          </a:p>
          <a:p>
            <a:pPr eaLnBrk="1" hangingPunct="1"/>
            <a:r>
              <a:rPr lang="pl-PL" altLang="nb-NO" sz="1800" dirty="0"/>
              <a:t>Drgania pajęczyny informują pająka, iż zaplątała się w nią ofiara, którą następnie pająk uśmierca swoim jadem.</a:t>
            </a:r>
          </a:p>
        </p:txBody>
      </p:sp>
      <p:pic>
        <p:nvPicPr>
          <p:cNvPr id="19461" name="Picture 2">
            <a:extLst>
              <a:ext uri="{FF2B5EF4-FFF2-40B4-BE49-F238E27FC236}">
                <a16:creationId xmlns:a16="http://schemas.microsoft.com/office/drawing/2014/main" id="{8623CF41-F066-416C-B324-71C1F3F45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844550"/>
            <a:ext cx="4748213" cy="319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5ED8F19-2C9B-4CEC-A822-29DDABE2B423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19463" name="Picture 7" descr="Pająk Krzyżak">
            <a:extLst>
              <a:ext uri="{FF2B5EF4-FFF2-40B4-BE49-F238E27FC236}">
                <a16:creationId xmlns:a16="http://schemas.microsoft.com/office/drawing/2014/main" id="{0E5D911E-F345-4529-B44C-57293D437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1796"/>
            <a:ext cx="4995733" cy="374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DEB7D-A667-44E5-A596-C598EFB5C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sz="2800" dirty="0"/>
              <a:t>KOSARZ</a:t>
            </a:r>
            <a:r>
              <a:rPr lang="pl-PL" altLang="nb-NO" dirty="0"/>
              <a:t>	</a:t>
            </a:r>
            <a:endParaRPr lang="nb-NO" alt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729DCD-DCE0-4797-B3DF-171704593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948362" cy="1014412"/>
          </a:xfrm>
        </p:spPr>
        <p:txBody>
          <a:bodyPr/>
          <a:lstStyle/>
          <a:p>
            <a:pPr eaLnBrk="1" hangingPunct="1"/>
            <a:r>
              <a:rPr lang="nb-NO" altLang="nb-NO" sz="2000" b="1" i="1" dirty="0">
                <a:solidFill>
                  <a:srgbClr val="C00000"/>
                </a:solidFill>
              </a:rPr>
              <a:t>VEVKJERRING, LANGBEIN</a:t>
            </a:r>
            <a:endParaRPr lang="pl-PL" altLang="nb-NO" sz="2000" b="1" i="1" dirty="0">
              <a:solidFill>
                <a:srgbClr val="C00000"/>
              </a:solidFill>
            </a:endParaRPr>
          </a:p>
          <a:p>
            <a:pPr eaLnBrk="1" hangingPunct="1"/>
            <a:r>
              <a:rPr lang="nb-NO" altLang="nb-NO" sz="1800" dirty="0" err="1"/>
              <a:t>Kosarze</a:t>
            </a:r>
            <a:r>
              <a:rPr lang="nb-NO" altLang="nb-NO" sz="1800" dirty="0"/>
              <a:t> </a:t>
            </a:r>
            <a:r>
              <a:rPr lang="pl-PL" altLang="nb-NO" sz="1800" dirty="0"/>
              <a:t>często można zobaczyć w domu. Są to zupełnie niegroźne pajęczaki.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95F7CB20-08B2-4370-828F-221160F3DACE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81922" name="Picture 2" descr="Posts tagged as #kosarz | Picbabun">
            <a:extLst>
              <a:ext uri="{FF2B5EF4-FFF2-40B4-BE49-F238E27FC236}">
                <a16:creationId xmlns:a16="http://schemas.microsoft.com/office/drawing/2014/main" id="{ADA26055-E917-4418-A4EA-EF251C8C2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13542"/>
            <a:ext cx="4560168" cy="456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79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DE1CB-B7AA-4C0B-8CE8-F449AD064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sz="2800" dirty="0"/>
              <a:t>KLESZCZ</a:t>
            </a:r>
            <a:endParaRPr lang="nb-NO" alt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A7A6A-F016-43CF-BDA7-6046A6841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71295" y="5411788"/>
            <a:ext cx="5486400" cy="804862"/>
          </a:xfrm>
        </p:spPr>
        <p:txBody>
          <a:bodyPr/>
          <a:lstStyle/>
          <a:p>
            <a:pPr eaLnBrk="1" hangingPunct="1"/>
            <a:r>
              <a:rPr lang="nb-NO" altLang="nb-NO" sz="2000" b="1" i="1" dirty="0">
                <a:solidFill>
                  <a:srgbClr val="C00000"/>
                </a:solidFill>
              </a:rPr>
              <a:t>FLÅTT</a:t>
            </a:r>
          </a:p>
          <a:p>
            <a:pPr eaLnBrk="1" hangingPunct="1"/>
            <a:r>
              <a:rPr lang="nb-NO" altLang="nb-NO" sz="1800" dirty="0" err="1"/>
              <a:t>Kleszcze</a:t>
            </a:r>
            <a:r>
              <a:rPr lang="nb-NO" altLang="nb-NO" sz="1800" dirty="0"/>
              <a:t> </a:t>
            </a:r>
            <a:r>
              <a:rPr lang="nb-NO" altLang="nb-NO" sz="1800" dirty="0" err="1"/>
              <a:t>przyczepiaj</a:t>
            </a:r>
            <a:r>
              <a:rPr lang="pl-PL" altLang="nb-NO" sz="1800" dirty="0"/>
              <a:t>ą się do skóry ssaków i piją ich krew. Mogą przenosić groźne choroby, np. boreliozę.</a:t>
            </a:r>
            <a:endParaRPr lang="nb-NO" altLang="nb-NO" sz="1800" dirty="0"/>
          </a:p>
        </p:txBody>
      </p:sp>
      <p:pic>
        <p:nvPicPr>
          <p:cNvPr id="20484" name="Picture 2">
            <a:extLst>
              <a:ext uri="{FF2B5EF4-FFF2-40B4-BE49-F238E27FC236}">
                <a16:creationId xmlns:a16="http://schemas.microsoft.com/office/drawing/2014/main" id="{857C7215-F72E-435F-BC0F-B7DEE15E2FB3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3" r="10083"/>
          <a:stretch>
            <a:fillRect/>
          </a:stretch>
        </p:blipFill>
        <p:spPr>
          <a:xfrm>
            <a:off x="561975" y="692150"/>
            <a:ext cx="3722688" cy="3259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3">
            <a:extLst>
              <a:ext uri="{FF2B5EF4-FFF2-40B4-BE49-F238E27FC236}">
                <a16:creationId xmlns:a16="http://schemas.microsoft.com/office/drawing/2014/main" id="{54659D9E-B764-45B4-8091-C9D8E173F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765175"/>
            <a:ext cx="4079875" cy="336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9D873-EDE1-4DCA-A2C6-6BC2CDEFB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nb-NO" sz="2400" dirty="0"/>
              <a:t>SKORPION</a:t>
            </a:r>
            <a:endParaRPr lang="nb-NO" alt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1EB36-664C-415D-865E-129A64DA31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6668144" cy="804862"/>
          </a:xfrm>
        </p:spPr>
        <p:txBody>
          <a:bodyPr/>
          <a:lstStyle/>
          <a:p>
            <a:pPr eaLnBrk="1" hangingPunct="1"/>
            <a:r>
              <a:rPr lang="pl-PL" altLang="nb-NO" sz="2000" b="1" i="1" dirty="0">
                <a:solidFill>
                  <a:srgbClr val="C00000"/>
                </a:solidFill>
              </a:rPr>
              <a:t>SKORPION</a:t>
            </a:r>
          </a:p>
          <a:p>
            <a:pPr eaLnBrk="1" hangingPunct="1"/>
            <a:r>
              <a:rPr lang="pl-PL" altLang="nb-NO" sz="1800" dirty="0"/>
              <a:t>Skorpiony wyposażone są w kolec jadowy na końcu odwłoku.</a:t>
            </a:r>
            <a:endParaRPr lang="nb-NO" altLang="nb-NO" sz="1800" dirty="0"/>
          </a:p>
          <a:p>
            <a:pPr eaLnBrk="1" hangingPunct="1"/>
            <a:r>
              <a:rPr lang="pl-PL" altLang="nb-NO" sz="1800" dirty="0"/>
              <a:t>Wiele gatunków jest niebezpiecznych dla ludzi.</a:t>
            </a:r>
          </a:p>
          <a:p>
            <a:pPr eaLnBrk="1" hangingPunct="1"/>
            <a:endParaRPr lang="nb-NO" altLang="nb-NO" dirty="0"/>
          </a:p>
        </p:txBody>
      </p:sp>
      <p:pic>
        <p:nvPicPr>
          <p:cNvPr id="21508" name="Picture 3">
            <a:extLst>
              <a:ext uri="{FF2B5EF4-FFF2-40B4-BE49-F238E27FC236}">
                <a16:creationId xmlns:a16="http://schemas.microsoft.com/office/drawing/2014/main" id="{7251D6EE-A864-419B-89E1-05A052C51F68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A2D1BCD7-FBB0-4811-81EF-65516D031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pl-PL" altLang="nb-NO" sz="1400"/>
              <a:t>Źródło: </a:t>
            </a:r>
            <a:br>
              <a:rPr lang="pl-PL" altLang="nb-NO" sz="1400"/>
            </a:br>
            <a:r>
              <a:rPr lang="nb-NO" altLang="nb-NO" sz="1400"/>
              <a:t>- </a:t>
            </a:r>
            <a:r>
              <a:rPr lang="pl-PL" altLang="nb-NO" sz="1400"/>
              <a:t>Wikipedia</a:t>
            </a:r>
            <a:br>
              <a:rPr lang="pl-PL" altLang="nb-NO" sz="1400"/>
            </a:br>
            <a:r>
              <a:rPr lang="nb-NO" altLang="nb-NO" sz="1400"/>
              <a:t>- «</a:t>
            </a:r>
            <a:r>
              <a:rPr lang="pl-PL" altLang="nb-NO" sz="1400"/>
              <a:t>Encyklopedia polskiego ucznia</a:t>
            </a:r>
            <a:r>
              <a:rPr lang="nb-NO" altLang="nb-NO" sz="1400"/>
              <a:t>»</a:t>
            </a:r>
            <a:r>
              <a:rPr lang="pl-PL" altLang="nb-NO" sz="1400"/>
              <a:t>, red.: Aleksandra Górska</a:t>
            </a:r>
            <a:r>
              <a:rPr lang="nb-NO" altLang="nb-NO" sz="1400"/>
              <a:t>; </a:t>
            </a:r>
            <a:r>
              <a:rPr lang="pl-PL" altLang="nb-NO" sz="1400"/>
              <a:t>Wyd. Kluszczyński</a:t>
            </a:r>
            <a:endParaRPr lang="nb-NO" altLang="nb-NO" sz="1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FBB85A-E837-4168-BB70-4335A5292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pl-PL" dirty="0"/>
              <a:t>Jak wyglądają owady?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255FBA1-8814-4908-8171-F865706805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 wrap="square" anchor="t">
            <a:normAutofit/>
          </a:bodyPr>
          <a:lstStyle/>
          <a:p>
            <a:pPr eaLnBrk="1" hangingPunct="1"/>
            <a:r>
              <a:rPr lang="pl-PL" altLang="nb-NO" dirty="0"/>
              <a:t>OWADY mają 3 pary odnóży (6 nóg)</a:t>
            </a:r>
            <a:br>
              <a:rPr lang="pl-PL" altLang="nb-NO" dirty="0"/>
            </a:br>
            <a:endParaRPr lang="pl-PL" altLang="nb-NO" dirty="0"/>
          </a:p>
          <a:p>
            <a:pPr eaLnBrk="1" hangingPunct="1"/>
            <a:r>
              <a:rPr lang="pl-PL" altLang="nb-NO" dirty="0"/>
              <a:t>Ich ciało składa się z </a:t>
            </a:r>
            <a:br>
              <a:rPr lang="pl-PL" altLang="nb-NO" dirty="0"/>
            </a:br>
            <a:r>
              <a:rPr lang="pl-PL" altLang="nb-NO" dirty="0"/>
              <a:t>3 segmentów</a:t>
            </a:r>
            <a:br>
              <a:rPr lang="pl-PL" altLang="nb-NO" dirty="0"/>
            </a:br>
            <a:endParaRPr lang="pl-PL" altLang="nb-NO" dirty="0"/>
          </a:p>
          <a:p>
            <a:pPr eaLnBrk="1" hangingPunct="1"/>
            <a:r>
              <a:rPr lang="pl-PL" altLang="nb-NO" dirty="0"/>
              <a:t>Mają </a:t>
            </a:r>
            <a:r>
              <a:rPr lang="pl-PL" altLang="nb-NO" b="1" dirty="0"/>
              <a:t>czułki</a:t>
            </a:r>
            <a:r>
              <a:rPr lang="pl-PL" altLang="nb-NO" dirty="0"/>
              <a:t> (</a:t>
            </a:r>
            <a:r>
              <a:rPr lang="pl-PL" altLang="nb-NO" b="1" dirty="0">
                <a:solidFill>
                  <a:srgbClr val="FF0000"/>
                </a:solidFill>
              </a:rPr>
              <a:t>antenner</a:t>
            </a:r>
            <a:r>
              <a:rPr lang="pl-PL" altLang="nb-NO" dirty="0"/>
              <a:t>)</a:t>
            </a:r>
            <a:endParaRPr lang="nb-NO" altLang="nb-NO" dirty="0"/>
          </a:p>
          <a:p>
            <a:endParaRPr lang="nb-NO" dirty="0"/>
          </a:p>
        </p:txBody>
      </p:sp>
      <p:pic>
        <p:nvPicPr>
          <p:cNvPr id="57346" name="Picture 2">
            <a:extLst>
              <a:ext uri="{FF2B5EF4-FFF2-40B4-BE49-F238E27FC236}">
                <a16:creationId xmlns:a16="http://schemas.microsoft.com/office/drawing/2014/main" id="{2E62739A-16FF-4C4C-A67C-B1B550BBA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1899411"/>
            <a:ext cx="4038600" cy="392754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344455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1">
            <a:extLst>
              <a:ext uri="{FF2B5EF4-FFF2-40B4-BE49-F238E27FC236}">
                <a16:creationId xmlns:a16="http://schemas.microsoft.com/office/drawing/2014/main" id="{F5B421D1-24AF-4B2B-942F-D2B5009A1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nb-NO" sz="2800" dirty="0"/>
              <a:t>MOTYL</a:t>
            </a:r>
            <a:endParaRPr lang="nb-NO" altLang="nb-NO" dirty="0"/>
          </a:p>
        </p:txBody>
      </p:sp>
      <p:pic>
        <p:nvPicPr>
          <p:cNvPr id="4099" name="Plassholder for bilde 7">
            <a:extLst>
              <a:ext uri="{FF2B5EF4-FFF2-40B4-BE49-F238E27FC236}">
                <a16:creationId xmlns:a16="http://schemas.microsoft.com/office/drawing/2014/main" id="{4E4BB3C4-D2B6-4BBF-8C1F-9F49342806C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88" y="517525"/>
            <a:ext cx="4471987" cy="3352800"/>
          </a:xfr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693CE25B-9CE2-4931-8BA7-4C8DA7989A7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pl-PL" altLang="nb-NO" sz="2000" b="1" i="1" dirty="0">
                <a:solidFill>
                  <a:srgbClr val="C00000"/>
                </a:solidFill>
              </a:rPr>
              <a:t>SOMMERFUGL</a:t>
            </a:r>
            <a:endParaRPr lang="nb-NO" altLang="nb-NO" sz="2000" b="1" i="1" dirty="0">
              <a:solidFill>
                <a:srgbClr val="C00000"/>
              </a:solidFill>
            </a:endParaRPr>
          </a:p>
          <a:p>
            <a:pPr eaLnBrk="1" hangingPunct="1"/>
            <a:r>
              <a:rPr lang="pl-PL" altLang="nb-NO" sz="1800" dirty="0"/>
              <a:t>Gąsienica (</a:t>
            </a:r>
            <a:r>
              <a:rPr lang="nb-NO" altLang="nb-NO" sz="1800" i="1" dirty="0">
                <a:solidFill>
                  <a:srgbClr val="C00000"/>
                </a:solidFill>
              </a:rPr>
              <a:t>åme</a:t>
            </a:r>
            <a:r>
              <a:rPr lang="nb-NO" altLang="nb-NO" sz="1800" dirty="0"/>
              <a:t>)</a:t>
            </a:r>
            <a:r>
              <a:rPr lang="pl-PL" altLang="nb-NO" sz="1800" dirty="0"/>
              <a:t>jest j</a:t>
            </a:r>
            <a:r>
              <a:rPr lang="nb-NO" altLang="nb-NO" sz="1800" dirty="0"/>
              <a:t>e</a:t>
            </a:r>
            <a:r>
              <a:rPr lang="pl-PL" altLang="nb-NO" sz="1800" dirty="0"/>
              <a:t>dną z faz rozwoju motyla.</a:t>
            </a:r>
          </a:p>
          <a:p>
            <a:pPr eaLnBrk="1" hangingPunct="1"/>
            <a:endParaRPr lang="pl-PL" altLang="nb-NO" sz="1600" dirty="0"/>
          </a:p>
          <a:p>
            <a:pPr eaLnBrk="1" hangingPunct="1"/>
            <a:endParaRPr lang="nb-NO" altLang="nb-NO" sz="1800" dirty="0"/>
          </a:p>
        </p:txBody>
      </p:sp>
      <p:sp>
        <p:nvSpPr>
          <p:cNvPr id="4101" name="Rektangel 6">
            <a:extLst>
              <a:ext uri="{FF2B5EF4-FFF2-40B4-BE49-F238E27FC236}">
                <a16:creationId xmlns:a16="http://schemas.microsoft.com/office/drawing/2014/main" id="{1113BFD8-EE52-4148-82EA-60B271E72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3500438"/>
            <a:ext cx="2573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b-NO" altLang="nb-NO"/>
          </a:p>
        </p:txBody>
      </p:sp>
      <p:pic>
        <p:nvPicPr>
          <p:cNvPr id="4102" name="Picture 2">
            <a:extLst>
              <a:ext uri="{FF2B5EF4-FFF2-40B4-BE49-F238E27FC236}">
                <a16:creationId xmlns:a16="http://schemas.microsoft.com/office/drawing/2014/main" id="{E9915E1A-7B4D-4E00-8611-576E54CDF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917575"/>
            <a:ext cx="4465638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422F9C7-D969-4147-A644-62BD6CC43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1730" y="6167809"/>
            <a:ext cx="5486400" cy="566738"/>
          </a:xfrm>
        </p:spPr>
        <p:txBody>
          <a:bodyPr/>
          <a:lstStyle/>
          <a:p>
            <a:r>
              <a:rPr lang="pl-PL" dirty="0"/>
              <a:t>Rusałka pawik</a:t>
            </a:r>
            <a:r>
              <a:rPr lang="nb-NO" dirty="0"/>
              <a:t> </a:t>
            </a:r>
            <a:r>
              <a:rPr lang="nb-NO" dirty="0">
                <a:solidFill>
                  <a:srgbClr val="FF0000"/>
                </a:solidFill>
              </a:rPr>
              <a:t>dagpåfugløye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7AF02A3-4290-4650-9E22-271E0B212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8370" name="Picture 2">
            <a:extLst>
              <a:ext uri="{FF2B5EF4-FFF2-40B4-BE49-F238E27FC236}">
                <a16:creationId xmlns:a16="http://schemas.microsoft.com/office/drawing/2014/main" id="{075B5770-0D93-4B0B-8701-ADC59AED6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449"/>
            <a:ext cx="4133487" cy="275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>
            <a:extLst>
              <a:ext uri="{FF2B5EF4-FFF2-40B4-BE49-F238E27FC236}">
                <a16:creationId xmlns:a16="http://schemas.microsoft.com/office/drawing/2014/main" id="{2882A068-C5CB-43B7-85B2-C914E8945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-34527"/>
            <a:ext cx="4139952" cy="275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6">
            <a:extLst>
              <a:ext uri="{FF2B5EF4-FFF2-40B4-BE49-F238E27FC236}">
                <a16:creationId xmlns:a16="http://schemas.microsoft.com/office/drawing/2014/main" id="{440B8079-EE86-432C-A3B5-DF4DAA434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25627"/>
            <a:ext cx="4337829" cy="284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8" name="Picture 10">
            <a:extLst>
              <a:ext uri="{FF2B5EF4-FFF2-40B4-BE49-F238E27FC236}">
                <a16:creationId xmlns:a16="http://schemas.microsoft.com/office/drawing/2014/main" id="{3E0310E8-6CD5-4406-A0B3-A39ABCDEE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34087"/>
            <a:ext cx="2714178" cy="362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l: høyre 4">
            <a:extLst>
              <a:ext uri="{FF2B5EF4-FFF2-40B4-BE49-F238E27FC236}">
                <a16:creationId xmlns:a16="http://schemas.microsoft.com/office/drawing/2014/main" id="{62F78387-9D4C-4968-AFF4-B79D364A27F3}"/>
              </a:ext>
            </a:extLst>
          </p:cNvPr>
          <p:cNvSpPr/>
          <p:nvPr/>
        </p:nvSpPr>
        <p:spPr>
          <a:xfrm>
            <a:off x="3707904" y="1052736"/>
            <a:ext cx="1656184" cy="648072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il: høyre 10">
            <a:extLst>
              <a:ext uri="{FF2B5EF4-FFF2-40B4-BE49-F238E27FC236}">
                <a16:creationId xmlns:a16="http://schemas.microsoft.com/office/drawing/2014/main" id="{5F322A48-014B-47B0-AA60-833B8EF8A335}"/>
              </a:ext>
            </a:extLst>
          </p:cNvPr>
          <p:cNvSpPr/>
          <p:nvPr/>
        </p:nvSpPr>
        <p:spPr>
          <a:xfrm rot="5570090">
            <a:off x="7204846" y="2988616"/>
            <a:ext cx="1656184" cy="648072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il: høyre 11">
            <a:extLst>
              <a:ext uri="{FF2B5EF4-FFF2-40B4-BE49-F238E27FC236}">
                <a16:creationId xmlns:a16="http://schemas.microsoft.com/office/drawing/2014/main" id="{F0FA7936-CA29-4A7C-ACBA-6EE632E26160}"/>
              </a:ext>
            </a:extLst>
          </p:cNvPr>
          <p:cNvSpPr/>
          <p:nvPr/>
        </p:nvSpPr>
        <p:spPr>
          <a:xfrm rot="10800000">
            <a:off x="3013654" y="5223439"/>
            <a:ext cx="1656184" cy="648072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Pil: høyre 12">
            <a:extLst>
              <a:ext uri="{FF2B5EF4-FFF2-40B4-BE49-F238E27FC236}">
                <a16:creationId xmlns:a16="http://schemas.microsoft.com/office/drawing/2014/main" id="{8B76B3D2-8F82-4498-8748-EA12174B23D1}"/>
              </a:ext>
            </a:extLst>
          </p:cNvPr>
          <p:cNvSpPr/>
          <p:nvPr/>
        </p:nvSpPr>
        <p:spPr>
          <a:xfrm rot="16200000">
            <a:off x="2084492" y="2730680"/>
            <a:ext cx="1656184" cy="648072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A49F95E-EAB8-4EAF-AF0A-4137BCED1235}"/>
              </a:ext>
            </a:extLst>
          </p:cNvPr>
          <p:cNvSpPr/>
          <p:nvPr/>
        </p:nvSpPr>
        <p:spPr>
          <a:xfrm>
            <a:off x="6475599" y="5489518"/>
            <a:ext cx="154529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l-PL" altLang="nb-NO" sz="1800" dirty="0"/>
              <a:t>Gąsienica </a:t>
            </a:r>
            <a:r>
              <a:rPr lang="nb-NO" altLang="nb-NO" sz="1800" i="1" dirty="0">
                <a:solidFill>
                  <a:srgbClr val="C00000"/>
                </a:solidFill>
              </a:rPr>
              <a:t>åme</a:t>
            </a:r>
            <a:endParaRPr lang="nb-NO" dirty="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1C7C197E-D891-4887-BFCC-19C1D9A8E7AF}"/>
              </a:ext>
            </a:extLst>
          </p:cNvPr>
          <p:cNvSpPr/>
          <p:nvPr/>
        </p:nvSpPr>
        <p:spPr>
          <a:xfrm>
            <a:off x="1483674" y="5983143"/>
            <a:ext cx="181710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l-PL" altLang="nb-NO" sz="1800" dirty="0"/>
              <a:t>poczwarka </a:t>
            </a:r>
            <a:r>
              <a:rPr lang="pl-PL" altLang="nb-NO" sz="1800" i="1" dirty="0">
                <a:solidFill>
                  <a:srgbClr val="C00000"/>
                </a:solidFill>
              </a:rPr>
              <a:t>puppe</a:t>
            </a:r>
            <a:endParaRPr lang="nb-NO" dirty="0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D04C1799-06DA-46CD-894F-EC75BEC87227}"/>
              </a:ext>
            </a:extLst>
          </p:cNvPr>
          <p:cNvSpPr/>
          <p:nvPr/>
        </p:nvSpPr>
        <p:spPr>
          <a:xfrm>
            <a:off x="7278688" y="377594"/>
            <a:ext cx="91563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l-PL" altLang="nb-NO" sz="1800" dirty="0"/>
              <a:t>jaja </a:t>
            </a:r>
            <a:r>
              <a:rPr lang="pl-PL" altLang="nb-NO" sz="1800" i="1" dirty="0">
                <a:solidFill>
                  <a:srgbClr val="C00000"/>
                </a:solidFill>
              </a:rPr>
              <a:t>egg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76596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E77349-5279-4307-AE93-1F289C310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3EB8DC59-9476-4417-8E4C-80270B989B8E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3BFA1FB-713F-443B-9947-DCB2C27C8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D201442B-F3B3-4028-9A67-37EBCD01C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59AF35FC-9F37-4747-8E99-93132E1E9439}"/>
              </a:ext>
            </a:extLst>
          </p:cNvPr>
          <p:cNvSpPr/>
          <p:nvPr/>
        </p:nvSpPr>
        <p:spPr>
          <a:xfrm>
            <a:off x="6475599" y="5489518"/>
            <a:ext cx="213750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l-PL" altLang="nb-NO" sz="1800" dirty="0"/>
              <a:t>Tworzenie poczwarki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6198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666D2-96EE-4438-839D-2EDD4112E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nb-NO" sz="2800" dirty="0"/>
              <a:t>ĆMA		</a:t>
            </a:r>
            <a:endParaRPr lang="nb-NO" altLang="nb-NO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BE987-800F-4DE2-9CF4-FABB524C5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pl-PL" altLang="nb-NO" sz="2000" b="1" i="1" dirty="0">
                <a:solidFill>
                  <a:srgbClr val="C00000"/>
                </a:solidFill>
              </a:rPr>
              <a:t>NATTSVERMER</a:t>
            </a:r>
          </a:p>
          <a:p>
            <a:pPr eaLnBrk="1" hangingPunct="1"/>
            <a:r>
              <a:rPr lang="pl-PL" altLang="nb-NO" sz="1800" dirty="0"/>
              <a:t>Ćma to motyl, który prowadzi nocny tryb życia.</a:t>
            </a:r>
            <a:endParaRPr lang="nb-NO" altLang="nb-NO" sz="1800" dirty="0"/>
          </a:p>
        </p:txBody>
      </p:sp>
      <p:pic>
        <p:nvPicPr>
          <p:cNvPr id="5124" name="Picture 2">
            <a:extLst>
              <a:ext uri="{FF2B5EF4-FFF2-40B4-BE49-F238E27FC236}">
                <a16:creationId xmlns:a16="http://schemas.microsoft.com/office/drawing/2014/main" id="{EB6DC459-700F-473D-A39D-3FAF96110F8B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576</Words>
  <Application>Microsoft Office PowerPoint</Application>
  <PresentationFormat>Skjermfremvisning (4:3)</PresentationFormat>
  <Paragraphs>111</Paragraphs>
  <Slides>48</Slides>
  <Notes>9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48</vt:i4>
      </vt:variant>
    </vt:vector>
  </HeadingPairs>
  <TitlesOfParts>
    <vt:vector size="51" baseType="lpstr">
      <vt:lpstr>Arial</vt:lpstr>
      <vt:lpstr>Calibri</vt:lpstr>
      <vt:lpstr>Office-tema</vt:lpstr>
      <vt:lpstr>OWADY I PAJĘCZAKI</vt:lpstr>
      <vt:lpstr>owady</vt:lpstr>
      <vt:lpstr>OWADY - INSEKTER</vt:lpstr>
      <vt:lpstr>PowerPoint-presentasjon</vt:lpstr>
      <vt:lpstr>Jak wyglądają owady?</vt:lpstr>
      <vt:lpstr>MOTYL</vt:lpstr>
      <vt:lpstr>Rusałka pawik dagpåfugløye</vt:lpstr>
      <vt:lpstr>PowerPoint-presentasjon</vt:lpstr>
      <vt:lpstr>ĆMA  </vt:lpstr>
      <vt:lpstr>PowerPoint-presentasjon</vt:lpstr>
      <vt:lpstr>MSZYCA</vt:lpstr>
      <vt:lpstr>PowerPoint-presentasjon</vt:lpstr>
      <vt:lpstr>BIEDRONKA </vt:lpstr>
      <vt:lpstr>PowerPoint-presentasjon</vt:lpstr>
      <vt:lpstr>MUCHA </vt:lpstr>
      <vt:lpstr>PowerPoint-presentasjon</vt:lpstr>
      <vt:lpstr>KOMAR</vt:lpstr>
      <vt:lpstr>PowerPoint-presentasjon</vt:lpstr>
      <vt:lpstr>PSZCZOŁA </vt:lpstr>
      <vt:lpstr>PowerPoint-presentasjon</vt:lpstr>
      <vt:lpstr>PowerPoint-presentasjon</vt:lpstr>
      <vt:lpstr>PowerPoint-presentasjon</vt:lpstr>
      <vt:lpstr>OSA</vt:lpstr>
      <vt:lpstr>PowerPoint-presentasjon</vt:lpstr>
      <vt:lpstr>SZERSZEŃ</vt:lpstr>
      <vt:lpstr>PowerPoint-presentasjon</vt:lpstr>
      <vt:lpstr>STONKA ZIEMNIACZANA</vt:lpstr>
      <vt:lpstr>MRÓWKA </vt:lpstr>
      <vt:lpstr>PowerPoint-presentasjon</vt:lpstr>
      <vt:lpstr>PowerPoint-presentasjon</vt:lpstr>
      <vt:lpstr>PowerPoint-presentasjon</vt:lpstr>
      <vt:lpstr>PASIKONIK</vt:lpstr>
      <vt:lpstr>PowerPoint-presentasjon</vt:lpstr>
      <vt:lpstr>WAŻKA</vt:lpstr>
      <vt:lpstr>PowerPoint-presentasjon</vt:lpstr>
      <vt:lpstr>MODLISZKA</vt:lpstr>
      <vt:lpstr>PowerPoint-presentasjon</vt:lpstr>
      <vt:lpstr>TRZMIEL</vt:lpstr>
      <vt:lpstr>PowerPoint-presentasjon</vt:lpstr>
      <vt:lpstr>BĄK BYDLĘCY</vt:lpstr>
      <vt:lpstr>Pajęczaki edderkoppdyr</vt:lpstr>
      <vt:lpstr>PowerPoint-presentasjon</vt:lpstr>
      <vt:lpstr>  PAJĘCZAKI-EDDERKOPPDYR  </vt:lpstr>
      <vt:lpstr>PAJĄK  KRZYŻAK</vt:lpstr>
      <vt:lpstr>KOSARZ </vt:lpstr>
      <vt:lpstr>KLESZCZ</vt:lpstr>
      <vt:lpstr>SKORPION</vt:lpstr>
      <vt:lpstr>Źródło:  - Wikipedia - «Encyklopedia polskiego ucznia», red.: Aleksandra Górska; Wyd. Kluszczyński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OWADY I PAJĘCZAKI</dc:title>
  <dc:creator>Kuznik, Aleksandra Anna</dc:creator>
  <cp:lastModifiedBy>Kuznik, Aleksandra Anna</cp:lastModifiedBy>
  <cp:revision>6</cp:revision>
  <dcterms:created xsi:type="dcterms:W3CDTF">2020-05-04T20:15:28Z</dcterms:created>
  <dcterms:modified xsi:type="dcterms:W3CDTF">2020-05-14T08:08:57Z</dcterms:modified>
</cp:coreProperties>
</file>