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1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111E1F-7BC4-1248-92F3-025D0CB31524}" type="doc">
      <dgm:prSet loTypeId="urn:microsoft.com/office/officeart/2005/8/layout/process4" loCatId="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5DED13C-0184-EF4A-BFBF-0B1D5939D3AF}">
      <dgm:prSet phldrT="[Text]" custT="1"/>
      <dgm:spPr/>
      <dgm:t>
        <a:bodyPr/>
        <a:lstStyle/>
        <a:p>
          <a:r>
            <a:rPr lang="en-US" sz="3200" b="1" i="0" dirty="0" err="1" smtClean="0">
              <a:latin typeface="AngsanaUPC"/>
              <a:cs typeface="AngsanaUPC"/>
            </a:rPr>
            <a:t>กระเพาะผ้าขี้ริ้ว</a:t>
          </a:r>
          <a:endParaRPr lang="en-US" sz="3200" b="1" i="0" dirty="0">
            <a:latin typeface="AngsanaUPC"/>
            <a:cs typeface="AngsanaUPC"/>
          </a:endParaRPr>
        </a:p>
      </dgm:t>
    </dgm:pt>
    <dgm:pt modelId="{1D37FAF3-7B6C-DB4D-B0A2-E0484DB34CC7}" type="parTrans" cxnId="{40F03C30-8595-954B-BA33-F681B0F55D3F}">
      <dgm:prSet/>
      <dgm:spPr/>
      <dgm:t>
        <a:bodyPr/>
        <a:lstStyle/>
        <a:p>
          <a:endParaRPr lang="en-US"/>
        </a:p>
      </dgm:t>
    </dgm:pt>
    <dgm:pt modelId="{AF383CDD-E695-A14D-9F52-5645DDFA59A6}" type="sibTrans" cxnId="{40F03C30-8595-954B-BA33-F681B0F55D3F}">
      <dgm:prSet/>
      <dgm:spPr/>
      <dgm:t>
        <a:bodyPr/>
        <a:lstStyle/>
        <a:p>
          <a:endParaRPr lang="en-US"/>
        </a:p>
      </dgm:t>
    </dgm:pt>
    <dgm:pt modelId="{A527EDE4-3108-6844-96E4-1BE1A55CD224}">
      <dgm:prSet phldrT="[Text]" custT="1"/>
      <dgm:spPr/>
      <dgm:t>
        <a:bodyPr/>
        <a:lstStyle/>
        <a:p>
          <a:r>
            <a:rPr lang="en-US" sz="3200" b="1" i="0" dirty="0" err="1" smtClean="0">
              <a:latin typeface="AngsanaUPC"/>
              <a:cs typeface="AngsanaUPC"/>
            </a:rPr>
            <a:t>กระเพาะผ้าขี้ริ้ว</a:t>
          </a:r>
          <a:endParaRPr lang="en-US" sz="3200" b="1" i="0" dirty="0">
            <a:latin typeface="AngsanaUPC"/>
            <a:cs typeface="AngsanaUPC"/>
          </a:endParaRPr>
        </a:p>
      </dgm:t>
    </dgm:pt>
    <dgm:pt modelId="{622E6DCD-2EAE-A244-A8AC-7D4F2948CD0E}" type="parTrans" cxnId="{DACC1E27-A327-F046-9A81-FAC5EC29DA9A}">
      <dgm:prSet/>
      <dgm:spPr/>
      <dgm:t>
        <a:bodyPr/>
        <a:lstStyle/>
        <a:p>
          <a:endParaRPr lang="en-US"/>
        </a:p>
      </dgm:t>
    </dgm:pt>
    <dgm:pt modelId="{EAF3E4F2-2EE5-2949-8822-CD1CC940608B}" type="sibTrans" cxnId="{DACC1E27-A327-F046-9A81-FAC5EC29DA9A}">
      <dgm:prSet/>
      <dgm:spPr/>
      <dgm:t>
        <a:bodyPr/>
        <a:lstStyle/>
        <a:p>
          <a:endParaRPr lang="en-US"/>
        </a:p>
      </dgm:t>
    </dgm:pt>
    <dgm:pt modelId="{6453041F-D3AB-5F42-899F-BEDD9CA85E4B}">
      <dgm:prSet custT="1"/>
      <dgm:spPr/>
      <dgm:t>
        <a:bodyPr/>
        <a:lstStyle/>
        <a:p>
          <a:r>
            <a:rPr lang="nb-NO" sz="3600" b="1" i="0" dirty="0" err="1" smtClean="0">
              <a:uFillTx/>
              <a:latin typeface="AngsanaUPC"/>
              <a:cs typeface="AngsanaUPC"/>
            </a:rPr>
            <a:t>กลืนอาหารนั้นลงไปอีกครั้งหนึ่ง</a:t>
          </a:r>
          <a:r>
            <a:rPr lang="nb-NO" sz="3600" b="1" i="0" dirty="0" smtClean="0">
              <a:uFillTx/>
              <a:latin typeface="AngsanaUPC"/>
              <a:cs typeface="AngsanaUPC"/>
            </a:rPr>
            <a:t> </a:t>
          </a:r>
          <a:r>
            <a:rPr lang="nb-NO" sz="3600" b="1" i="0" dirty="0" err="1" smtClean="0">
              <a:uFillTx/>
              <a:latin typeface="AngsanaUPC"/>
              <a:cs typeface="AngsanaUPC"/>
            </a:rPr>
            <a:t>ซึ่งเราเรียกว่า</a:t>
          </a:r>
          <a:r>
            <a:rPr lang="en-US" sz="3600" b="1" i="0" dirty="0" smtClean="0">
              <a:uFillTx/>
              <a:latin typeface="AngsanaUPC"/>
              <a:cs typeface="AngsanaUPC"/>
            </a:rPr>
            <a:t>”</a:t>
          </a:r>
          <a:r>
            <a:rPr lang="nb-NO" sz="3600" b="1" i="0" dirty="0" err="1" smtClean="0">
              <a:uFillTx/>
              <a:latin typeface="AngsanaUPC"/>
              <a:cs typeface="AngsanaUPC"/>
            </a:rPr>
            <a:t>การเคี้ยวเอื้อง</a:t>
          </a:r>
          <a:endParaRPr lang="en-US" sz="3600" b="1" i="0" dirty="0">
            <a:latin typeface="AngsanaUPC"/>
            <a:cs typeface="AngsanaUPC"/>
          </a:endParaRPr>
        </a:p>
      </dgm:t>
    </dgm:pt>
    <dgm:pt modelId="{D0E491AE-7852-CA43-8E2E-C3B8E0A61BD6}" type="parTrans" cxnId="{8420D90D-B329-C443-840E-8F28AB1134FC}">
      <dgm:prSet/>
      <dgm:spPr/>
      <dgm:t>
        <a:bodyPr/>
        <a:lstStyle/>
        <a:p>
          <a:endParaRPr lang="en-US"/>
        </a:p>
      </dgm:t>
    </dgm:pt>
    <dgm:pt modelId="{A1E99528-51C7-0A41-A692-9A6C453D9F86}" type="sibTrans" cxnId="{8420D90D-B329-C443-840E-8F28AB1134FC}">
      <dgm:prSet/>
      <dgm:spPr/>
      <dgm:t>
        <a:bodyPr/>
        <a:lstStyle/>
        <a:p>
          <a:endParaRPr lang="en-US"/>
        </a:p>
      </dgm:t>
    </dgm:pt>
    <dgm:pt modelId="{F0ACE4CE-AD4D-5A4E-AAFC-9077B528647D}">
      <dgm:prSet phldrT="[Text]" custT="1"/>
      <dgm:spPr/>
      <dgm:t>
        <a:bodyPr/>
        <a:lstStyle/>
        <a:p>
          <a:r>
            <a:rPr lang="th-TH" sz="3200" b="1" i="0" dirty="0" smtClean="0">
              <a:latin typeface="AngsanaUPC"/>
              <a:cs typeface="AngsanaUPC"/>
            </a:rPr>
            <a:t>สัก</a:t>
          </a:r>
          <a:r>
            <a:rPr lang="en-US" sz="3200" b="1" i="0" dirty="0" err="1" smtClean="0">
              <a:latin typeface="AngsanaUPC"/>
              <a:cs typeface="AngsanaUPC"/>
            </a:rPr>
            <a:t>สำรอกอาหารที่ผ่านการย่อยครึ่งกระบวนการออกม</a:t>
          </a:r>
          <a:r>
            <a:rPr lang="th-TH" sz="3200" b="1" i="0" dirty="0" smtClean="0">
              <a:latin typeface="AngsanaUPC"/>
              <a:cs typeface="AngsanaUPC"/>
            </a:rPr>
            <a:t>า</a:t>
          </a:r>
          <a:endParaRPr lang="en-US" sz="3200" b="1" i="0" dirty="0">
            <a:latin typeface="AngsanaUPC"/>
            <a:cs typeface="AngsanaUPC"/>
          </a:endParaRPr>
        </a:p>
      </dgm:t>
    </dgm:pt>
    <dgm:pt modelId="{9BAF021D-7978-3B42-8AE3-825AB0724A62}" type="sibTrans" cxnId="{58294B86-3EB7-6B40-8D66-E025B53B4B79}">
      <dgm:prSet/>
      <dgm:spPr/>
      <dgm:t>
        <a:bodyPr/>
        <a:lstStyle/>
        <a:p>
          <a:endParaRPr lang="en-US"/>
        </a:p>
      </dgm:t>
    </dgm:pt>
    <dgm:pt modelId="{C0164AE7-F958-DE44-8F9A-BB6F2DC30C66}" type="parTrans" cxnId="{58294B86-3EB7-6B40-8D66-E025B53B4B79}">
      <dgm:prSet/>
      <dgm:spPr/>
      <dgm:t>
        <a:bodyPr/>
        <a:lstStyle/>
        <a:p>
          <a:endParaRPr lang="en-US"/>
        </a:p>
      </dgm:t>
    </dgm:pt>
    <dgm:pt modelId="{E4B085F3-5BDF-964F-9DC6-95F9D99F8132}">
      <dgm:prSet custT="1"/>
      <dgm:spPr/>
      <dgm:t>
        <a:bodyPr/>
        <a:lstStyle/>
        <a:p>
          <a:r>
            <a:rPr lang="en-US" sz="3200" b="1" i="0" dirty="0" err="1" smtClean="0">
              <a:latin typeface="AngsanaUPC"/>
              <a:cs typeface="AngsanaUPC"/>
            </a:rPr>
            <a:t>กระเพาะสามสิบกลีบ</a:t>
          </a:r>
          <a:endParaRPr lang="en-US" sz="3200" b="1" i="0" dirty="0">
            <a:latin typeface="AngsanaUPC"/>
            <a:cs typeface="AngsanaUPC"/>
          </a:endParaRPr>
        </a:p>
      </dgm:t>
    </dgm:pt>
    <dgm:pt modelId="{33D645C8-B1C5-F44D-814E-67E84DC97C61}" type="parTrans" cxnId="{517DF7D6-9FD9-C64D-AFB3-483F2AA48696}">
      <dgm:prSet/>
      <dgm:spPr/>
      <dgm:t>
        <a:bodyPr/>
        <a:lstStyle/>
        <a:p>
          <a:endParaRPr lang="en-US"/>
        </a:p>
      </dgm:t>
    </dgm:pt>
    <dgm:pt modelId="{6576FA1B-5AF0-5A4F-A1D8-1589E34D3886}" type="sibTrans" cxnId="{517DF7D6-9FD9-C64D-AFB3-483F2AA48696}">
      <dgm:prSet/>
      <dgm:spPr/>
      <dgm:t>
        <a:bodyPr/>
        <a:lstStyle/>
        <a:p>
          <a:endParaRPr lang="en-US"/>
        </a:p>
      </dgm:t>
    </dgm:pt>
    <dgm:pt modelId="{4DA78D2A-571D-164C-8D0E-49FAEE435F44}">
      <dgm:prSet custT="1"/>
      <dgm:spPr/>
      <dgm:t>
        <a:bodyPr/>
        <a:lstStyle/>
        <a:p>
          <a:r>
            <a:rPr lang="en-US" sz="3200" b="1" i="0" dirty="0" err="1" smtClean="0">
              <a:latin typeface="AngsanaUPC"/>
              <a:cs typeface="AngsanaUPC"/>
            </a:rPr>
            <a:t>กระเพาะจริง</a:t>
          </a:r>
          <a:r>
            <a:rPr lang="th-TH" sz="3200" b="1" i="0" dirty="0" smtClean="0">
              <a:latin typeface="AngsanaUPC"/>
              <a:cs typeface="AngsanaUPC"/>
            </a:rPr>
            <a:t>/คล้ายกระเพาะคน</a:t>
          </a:r>
          <a:endParaRPr lang="en-US" sz="3200" b="1" i="0" dirty="0">
            <a:latin typeface="AngsanaUPC"/>
            <a:cs typeface="AngsanaUPC"/>
          </a:endParaRPr>
        </a:p>
      </dgm:t>
    </dgm:pt>
    <dgm:pt modelId="{46B0A06E-7CCE-8B4C-952B-191A99BDE67A}" type="parTrans" cxnId="{4839D0DA-76D6-4844-8D62-4D2DE09AE5A2}">
      <dgm:prSet/>
      <dgm:spPr/>
      <dgm:t>
        <a:bodyPr/>
        <a:lstStyle/>
        <a:p>
          <a:endParaRPr lang="en-US"/>
        </a:p>
      </dgm:t>
    </dgm:pt>
    <dgm:pt modelId="{53D808D7-7B2D-AD43-885E-BABB55EFCF8A}" type="sibTrans" cxnId="{4839D0DA-76D6-4844-8D62-4D2DE09AE5A2}">
      <dgm:prSet/>
      <dgm:spPr/>
      <dgm:t>
        <a:bodyPr/>
        <a:lstStyle/>
        <a:p>
          <a:endParaRPr lang="en-US"/>
        </a:p>
      </dgm:t>
    </dgm:pt>
    <dgm:pt modelId="{CDAA40BF-C859-2946-888C-E8BA6852C452}" type="pres">
      <dgm:prSet presAssocID="{27111E1F-7BC4-1248-92F3-025D0CB3152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ED21C8A-898E-5B41-8B48-230EF46C4C1D}" type="pres">
      <dgm:prSet presAssocID="{4DA78D2A-571D-164C-8D0E-49FAEE435F44}" presName="boxAndChildren" presStyleCnt="0"/>
      <dgm:spPr/>
    </dgm:pt>
    <dgm:pt modelId="{58596A57-B3C3-CD41-84A5-8F5938BFFCBB}" type="pres">
      <dgm:prSet presAssocID="{4DA78D2A-571D-164C-8D0E-49FAEE435F44}" presName="parentTextBox" presStyleLbl="node1" presStyleIdx="0" presStyleCnt="6"/>
      <dgm:spPr/>
      <dgm:t>
        <a:bodyPr/>
        <a:lstStyle/>
        <a:p>
          <a:endParaRPr lang="en-US"/>
        </a:p>
      </dgm:t>
    </dgm:pt>
    <dgm:pt modelId="{FE36D529-56FA-4646-A56B-9AC3009354A0}" type="pres">
      <dgm:prSet presAssocID="{6576FA1B-5AF0-5A4F-A1D8-1589E34D3886}" presName="sp" presStyleCnt="0"/>
      <dgm:spPr/>
    </dgm:pt>
    <dgm:pt modelId="{80996C1F-1037-D648-B3CD-B54FE7F9D770}" type="pres">
      <dgm:prSet presAssocID="{E4B085F3-5BDF-964F-9DC6-95F9D99F8132}" presName="arrowAndChildren" presStyleCnt="0"/>
      <dgm:spPr/>
    </dgm:pt>
    <dgm:pt modelId="{CD04C5F6-2DBD-6645-95D9-D0EC726456B1}" type="pres">
      <dgm:prSet presAssocID="{E4B085F3-5BDF-964F-9DC6-95F9D99F8132}" presName="parentTextArrow" presStyleLbl="node1" presStyleIdx="1" presStyleCnt="6"/>
      <dgm:spPr/>
      <dgm:t>
        <a:bodyPr/>
        <a:lstStyle/>
        <a:p>
          <a:endParaRPr lang="en-US"/>
        </a:p>
      </dgm:t>
    </dgm:pt>
    <dgm:pt modelId="{C1DBE4D1-D9B0-4B41-8080-61573CE367E5}" type="pres">
      <dgm:prSet presAssocID="{A1E99528-51C7-0A41-A692-9A6C453D9F86}" presName="sp" presStyleCnt="0"/>
      <dgm:spPr/>
    </dgm:pt>
    <dgm:pt modelId="{C554BF58-4B3E-F247-8DFA-AB532BA414A2}" type="pres">
      <dgm:prSet presAssocID="{6453041F-D3AB-5F42-899F-BEDD9CA85E4B}" presName="arrowAndChildren" presStyleCnt="0"/>
      <dgm:spPr/>
    </dgm:pt>
    <dgm:pt modelId="{FB48BD27-384F-ED49-A95A-F4F809BE2D17}" type="pres">
      <dgm:prSet presAssocID="{6453041F-D3AB-5F42-899F-BEDD9CA85E4B}" presName="parentTextArrow" presStyleLbl="node1" presStyleIdx="2" presStyleCnt="6"/>
      <dgm:spPr/>
      <dgm:t>
        <a:bodyPr/>
        <a:lstStyle/>
        <a:p>
          <a:endParaRPr lang="en-US"/>
        </a:p>
      </dgm:t>
    </dgm:pt>
    <dgm:pt modelId="{90802FF6-CA92-4045-A920-A13EB6AD82E4}" type="pres">
      <dgm:prSet presAssocID="{9BAF021D-7978-3B42-8AE3-825AB0724A62}" presName="sp" presStyleCnt="0"/>
      <dgm:spPr/>
    </dgm:pt>
    <dgm:pt modelId="{E42B9893-D129-3345-A6D1-B97564E6C0C2}" type="pres">
      <dgm:prSet presAssocID="{F0ACE4CE-AD4D-5A4E-AAFC-9077B528647D}" presName="arrowAndChildren" presStyleCnt="0"/>
      <dgm:spPr/>
    </dgm:pt>
    <dgm:pt modelId="{DE3AD002-9A63-AF48-96A4-3C8B6FF1C7A4}" type="pres">
      <dgm:prSet presAssocID="{F0ACE4CE-AD4D-5A4E-AAFC-9077B528647D}" presName="parentTextArrow" presStyleLbl="node1" presStyleIdx="3" presStyleCnt="6"/>
      <dgm:spPr/>
      <dgm:t>
        <a:bodyPr/>
        <a:lstStyle/>
        <a:p>
          <a:endParaRPr lang="en-US"/>
        </a:p>
      </dgm:t>
    </dgm:pt>
    <dgm:pt modelId="{68AE3F66-5E11-AA49-96BC-7B4E8CC29606}" type="pres">
      <dgm:prSet presAssocID="{EAF3E4F2-2EE5-2949-8822-CD1CC940608B}" presName="sp" presStyleCnt="0"/>
      <dgm:spPr/>
    </dgm:pt>
    <dgm:pt modelId="{2010E945-3B34-5041-8A69-38EA7FD105B4}" type="pres">
      <dgm:prSet presAssocID="{A527EDE4-3108-6844-96E4-1BE1A55CD224}" presName="arrowAndChildren" presStyleCnt="0"/>
      <dgm:spPr/>
    </dgm:pt>
    <dgm:pt modelId="{7B49758D-332C-1D48-A785-B979F370651D}" type="pres">
      <dgm:prSet presAssocID="{A527EDE4-3108-6844-96E4-1BE1A55CD224}" presName="parentTextArrow" presStyleLbl="node1" presStyleIdx="4" presStyleCnt="6"/>
      <dgm:spPr/>
      <dgm:t>
        <a:bodyPr/>
        <a:lstStyle/>
        <a:p>
          <a:endParaRPr lang="en-US"/>
        </a:p>
      </dgm:t>
    </dgm:pt>
    <dgm:pt modelId="{C9BEC474-7099-E449-AEEC-57BF43F30C02}" type="pres">
      <dgm:prSet presAssocID="{AF383CDD-E695-A14D-9F52-5645DDFA59A6}" presName="sp" presStyleCnt="0"/>
      <dgm:spPr/>
    </dgm:pt>
    <dgm:pt modelId="{084C25CF-77EC-C74E-95BC-436CC533D96A}" type="pres">
      <dgm:prSet presAssocID="{55DED13C-0184-EF4A-BFBF-0B1D5939D3AF}" presName="arrowAndChildren" presStyleCnt="0"/>
      <dgm:spPr/>
    </dgm:pt>
    <dgm:pt modelId="{7FD4381F-EF99-D44E-ABC1-8614CD3AF0D6}" type="pres">
      <dgm:prSet presAssocID="{55DED13C-0184-EF4A-BFBF-0B1D5939D3AF}" presName="parentTextArrow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B654B3BC-828D-2345-A0EF-715FBD2DB4E8}" type="presOf" srcId="{55DED13C-0184-EF4A-BFBF-0B1D5939D3AF}" destId="{7FD4381F-EF99-D44E-ABC1-8614CD3AF0D6}" srcOrd="0" destOrd="0" presId="urn:microsoft.com/office/officeart/2005/8/layout/process4"/>
    <dgm:cxn modelId="{517DF7D6-9FD9-C64D-AFB3-483F2AA48696}" srcId="{27111E1F-7BC4-1248-92F3-025D0CB31524}" destId="{E4B085F3-5BDF-964F-9DC6-95F9D99F8132}" srcOrd="4" destOrd="0" parTransId="{33D645C8-B1C5-F44D-814E-67E84DC97C61}" sibTransId="{6576FA1B-5AF0-5A4F-A1D8-1589E34D3886}"/>
    <dgm:cxn modelId="{EE843FD6-4C89-794C-98C0-DD7AF786E704}" type="presOf" srcId="{4DA78D2A-571D-164C-8D0E-49FAEE435F44}" destId="{58596A57-B3C3-CD41-84A5-8F5938BFFCBB}" srcOrd="0" destOrd="0" presId="urn:microsoft.com/office/officeart/2005/8/layout/process4"/>
    <dgm:cxn modelId="{58294B86-3EB7-6B40-8D66-E025B53B4B79}" srcId="{27111E1F-7BC4-1248-92F3-025D0CB31524}" destId="{F0ACE4CE-AD4D-5A4E-AAFC-9077B528647D}" srcOrd="2" destOrd="0" parTransId="{C0164AE7-F958-DE44-8F9A-BB6F2DC30C66}" sibTransId="{9BAF021D-7978-3B42-8AE3-825AB0724A62}"/>
    <dgm:cxn modelId="{2E7D7091-1418-9341-B0B7-83896240340A}" type="presOf" srcId="{A527EDE4-3108-6844-96E4-1BE1A55CD224}" destId="{7B49758D-332C-1D48-A785-B979F370651D}" srcOrd="0" destOrd="0" presId="urn:microsoft.com/office/officeart/2005/8/layout/process4"/>
    <dgm:cxn modelId="{6D093EC5-B0CF-ED40-A23B-2695B0E5A70A}" type="presOf" srcId="{F0ACE4CE-AD4D-5A4E-AAFC-9077B528647D}" destId="{DE3AD002-9A63-AF48-96A4-3C8B6FF1C7A4}" srcOrd="0" destOrd="0" presId="urn:microsoft.com/office/officeart/2005/8/layout/process4"/>
    <dgm:cxn modelId="{4839D0DA-76D6-4844-8D62-4D2DE09AE5A2}" srcId="{27111E1F-7BC4-1248-92F3-025D0CB31524}" destId="{4DA78D2A-571D-164C-8D0E-49FAEE435F44}" srcOrd="5" destOrd="0" parTransId="{46B0A06E-7CCE-8B4C-952B-191A99BDE67A}" sibTransId="{53D808D7-7B2D-AD43-885E-BABB55EFCF8A}"/>
    <dgm:cxn modelId="{4A497042-F432-5743-BC69-F2FBD66EEBC5}" type="presOf" srcId="{E4B085F3-5BDF-964F-9DC6-95F9D99F8132}" destId="{CD04C5F6-2DBD-6645-95D9-D0EC726456B1}" srcOrd="0" destOrd="0" presId="urn:microsoft.com/office/officeart/2005/8/layout/process4"/>
    <dgm:cxn modelId="{6FF13488-C592-8540-B2CC-BABC3BCF3931}" type="presOf" srcId="{27111E1F-7BC4-1248-92F3-025D0CB31524}" destId="{CDAA40BF-C859-2946-888C-E8BA6852C452}" srcOrd="0" destOrd="0" presId="urn:microsoft.com/office/officeart/2005/8/layout/process4"/>
    <dgm:cxn modelId="{8420D90D-B329-C443-840E-8F28AB1134FC}" srcId="{27111E1F-7BC4-1248-92F3-025D0CB31524}" destId="{6453041F-D3AB-5F42-899F-BEDD9CA85E4B}" srcOrd="3" destOrd="0" parTransId="{D0E491AE-7852-CA43-8E2E-C3B8E0A61BD6}" sibTransId="{A1E99528-51C7-0A41-A692-9A6C453D9F86}"/>
    <dgm:cxn modelId="{B322BB6B-DDB6-2343-8A4B-E33E0DB17D56}" type="presOf" srcId="{6453041F-D3AB-5F42-899F-BEDD9CA85E4B}" destId="{FB48BD27-384F-ED49-A95A-F4F809BE2D17}" srcOrd="0" destOrd="0" presId="urn:microsoft.com/office/officeart/2005/8/layout/process4"/>
    <dgm:cxn modelId="{40F03C30-8595-954B-BA33-F681B0F55D3F}" srcId="{27111E1F-7BC4-1248-92F3-025D0CB31524}" destId="{55DED13C-0184-EF4A-BFBF-0B1D5939D3AF}" srcOrd="0" destOrd="0" parTransId="{1D37FAF3-7B6C-DB4D-B0A2-E0484DB34CC7}" sibTransId="{AF383CDD-E695-A14D-9F52-5645DDFA59A6}"/>
    <dgm:cxn modelId="{DACC1E27-A327-F046-9A81-FAC5EC29DA9A}" srcId="{27111E1F-7BC4-1248-92F3-025D0CB31524}" destId="{A527EDE4-3108-6844-96E4-1BE1A55CD224}" srcOrd="1" destOrd="0" parTransId="{622E6DCD-2EAE-A244-A8AC-7D4F2948CD0E}" sibTransId="{EAF3E4F2-2EE5-2949-8822-CD1CC940608B}"/>
    <dgm:cxn modelId="{74BAEBF7-2A9A-5D4F-87D7-BDD99F0C4D1A}" type="presParOf" srcId="{CDAA40BF-C859-2946-888C-E8BA6852C452}" destId="{3ED21C8A-898E-5B41-8B48-230EF46C4C1D}" srcOrd="0" destOrd="0" presId="urn:microsoft.com/office/officeart/2005/8/layout/process4"/>
    <dgm:cxn modelId="{1B16CD85-DEF3-B64A-A68F-E57DC13EF9D4}" type="presParOf" srcId="{3ED21C8A-898E-5B41-8B48-230EF46C4C1D}" destId="{58596A57-B3C3-CD41-84A5-8F5938BFFCBB}" srcOrd="0" destOrd="0" presId="urn:microsoft.com/office/officeart/2005/8/layout/process4"/>
    <dgm:cxn modelId="{0D83B342-1B8C-F446-8344-7DDB0B8AC8E1}" type="presParOf" srcId="{CDAA40BF-C859-2946-888C-E8BA6852C452}" destId="{FE36D529-56FA-4646-A56B-9AC3009354A0}" srcOrd="1" destOrd="0" presId="urn:microsoft.com/office/officeart/2005/8/layout/process4"/>
    <dgm:cxn modelId="{AFCA874E-966A-CB47-868E-99DC43DC5DA9}" type="presParOf" srcId="{CDAA40BF-C859-2946-888C-E8BA6852C452}" destId="{80996C1F-1037-D648-B3CD-B54FE7F9D770}" srcOrd="2" destOrd="0" presId="urn:microsoft.com/office/officeart/2005/8/layout/process4"/>
    <dgm:cxn modelId="{69C1348D-E31C-004A-A54A-BA8276E6ED90}" type="presParOf" srcId="{80996C1F-1037-D648-B3CD-B54FE7F9D770}" destId="{CD04C5F6-2DBD-6645-95D9-D0EC726456B1}" srcOrd="0" destOrd="0" presId="urn:microsoft.com/office/officeart/2005/8/layout/process4"/>
    <dgm:cxn modelId="{CC40CD15-A618-8042-9B8A-718F9C5AEC4F}" type="presParOf" srcId="{CDAA40BF-C859-2946-888C-E8BA6852C452}" destId="{C1DBE4D1-D9B0-4B41-8080-61573CE367E5}" srcOrd="3" destOrd="0" presId="urn:microsoft.com/office/officeart/2005/8/layout/process4"/>
    <dgm:cxn modelId="{C0074E4F-FDE8-964F-84FD-BFFBCC9A3823}" type="presParOf" srcId="{CDAA40BF-C859-2946-888C-E8BA6852C452}" destId="{C554BF58-4B3E-F247-8DFA-AB532BA414A2}" srcOrd="4" destOrd="0" presId="urn:microsoft.com/office/officeart/2005/8/layout/process4"/>
    <dgm:cxn modelId="{BFE262A4-03B1-E646-9D0A-3E2ED1CE2691}" type="presParOf" srcId="{C554BF58-4B3E-F247-8DFA-AB532BA414A2}" destId="{FB48BD27-384F-ED49-A95A-F4F809BE2D17}" srcOrd="0" destOrd="0" presId="urn:microsoft.com/office/officeart/2005/8/layout/process4"/>
    <dgm:cxn modelId="{94628D14-081A-5949-BC4C-65D5639A917B}" type="presParOf" srcId="{CDAA40BF-C859-2946-888C-E8BA6852C452}" destId="{90802FF6-CA92-4045-A920-A13EB6AD82E4}" srcOrd="5" destOrd="0" presId="urn:microsoft.com/office/officeart/2005/8/layout/process4"/>
    <dgm:cxn modelId="{B55EB806-7D5D-F44F-BD9E-53FB28720421}" type="presParOf" srcId="{CDAA40BF-C859-2946-888C-E8BA6852C452}" destId="{E42B9893-D129-3345-A6D1-B97564E6C0C2}" srcOrd="6" destOrd="0" presId="urn:microsoft.com/office/officeart/2005/8/layout/process4"/>
    <dgm:cxn modelId="{7D206BAD-63DE-2444-9DBD-4652F2448043}" type="presParOf" srcId="{E42B9893-D129-3345-A6D1-B97564E6C0C2}" destId="{DE3AD002-9A63-AF48-96A4-3C8B6FF1C7A4}" srcOrd="0" destOrd="0" presId="urn:microsoft.com/office/officeart/2005/8/layout/process4"/>
    <dgm:cxn modelId="{A8DD782E-20EE-9F4F-B7FC-63AF34C38FF3}" type="presParOf" srcId="{CDAA40BF-C859-2946-888C-E8BA6852C452}" destId="{68AE3F66-5E11-AA49-96BC-7B4E8CC29606}" srcOrd="7" destOrd="0" presId="urn:microsoft.com/office/officeart/2005/8/layout/process4"/>
    <dgm:cxn modelId="{B89EBCA9-096B-F443-8087-3A6FF1E46779}" type="presParOf" srcId="{CDAA40BF-C859-2946-888C-E8BA6852C452}" destId="{2010E945-3B34-5041-8A69-38EA7FD105B4}" srcOrd="8" destOrd="0" presId="urn:microsoft.com/office/officeart/2005/8/layout/process4"/>
    <dgm:cxn modelId="{1867FC3D-7353-6340-8F8C-96201AC93158}" type="presParOf" srcId="{2010E945-3B34-5041-8A69-38EA7FD105B4}" destId="{7B49758D-332C-1D48-A785-B979F370651D}" srcOrd="0" destOrd="0" presId="urn:microsoft.com/office/officeart/2005/8/layout/process4"/>
    <dgm:cxn modelId="{0F6480ED-2103-A04C-8208-6B6E73284215}" type="presParOf" srcId="{CDAA40BF-C859-2946-888C-E8BA6852C452}" destId="{C9BEC474-7099-E449-AEEC-57BF43F30C02}" srcOrd="9" destOrd="0" presId="urn:microsoft.com/office/officeart/2005/8/layout/process4"/>
    <dgm:cxn modelId="{1A3398BE-3ADB-ED4B-9D1C-4C284D07E578}" type="presParOf" srcId="{CDAA40BF-C859-2946-888C-E8BA6852C452}" destId="{084C25CF-77EC-C74E-95BC-436CC533D96A}" srcOrd="10" destOrd="0" presId="urn:microsoft.com/office/officeart/2005/8/layout/process4"/>
    <dgm:cxn modelId="{307C3995-31AF-B54B-8CC4-EBA76AC14DC8}" type="presParOf" srcId="{084C25CF-77EC-C74E-95BC-436CC533D96A}" destId="{7FD4381F-EF99-D44E-ABC1-8614CD3AF0D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93D189-6993-7445-BBAD-8ACCDC34E67B}" type="doc">
      <dgm:prSet loTypeId="urn:microsoft.com/office/officeart/2005/8/layout/vProcess5" loCatId="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CF3FC70A-75F0-744C-A178-3F6559A58067}">
      <dgm:prSet phldrT="[Text]" custT="1"/>
      <dgm:spPr/>
      <dgm:t>
        <a:bodyPr/>
        <a:lstStyle/>
        <a:p>
          <a:r>
            <a:rPr lang="en-US" sz="3000" b="1" i="0" dirty="0" err="1" smtClean="0">
              <a:latin typeface="AngsanaUPC"/>
              <a:cs typeface="AngsanaUPC"/>
            </a:rPr>
            <a:t>อาหารนั้นจะผ่านอวัยวะย่อยอาหารต่างๆไปสู่ที่ไส้ติ่งค่อนข้างเร็ว</a:t>
          </a:r>
          <a:r>
            <a:rPr lang="en-US" sz="3000" b="1" i="0" dirty="0" smtClean="0">
              <a:latin typeface="AngsanaUPC"/>
              <a:cs typeface="AngsanaUPC"/>
            </a:rPr>
            <a:t> </a:t>
          </a:r>
          <a:r>
            <a:rPr lang="en-US" sz="3000" b="1" i="0" dirty="0" err="1" smtClean="0">
              <a:latin typeface="AngsanaUPC"/>
              <a:cs typeface="AngsanaUPC"/>
            </a:rPr>
            <a:t>ที่ไส้ติ่งนี้เองจะมีแบคทีเรียที่มีประโยชน์ช่วยในการย่อยอาหาร</a:t>
          </a:r>
          <a:r>
            <a:rPr lang="en-US" sz="3000" b="1" i="0" dirty="0" smtClean="0">
              <a:latin typeface="AngsanaUPC"/>
              <a:cs typeface="AngsanaUPC"/>
            </a:rPr>
            <a:t> </a:t>
          </a:r>
          <a:endParaRPr lang="en-US" sz="3000" b="1" i="0" dirty="0">
            <a:latin typeface="AngsanaUPC"/>
            <a:cs typeface="AngsanaUPC"/>
          </a:endParaRPr>
        </a:p>
      </dgm:t>
    </dgm:pt>
    <dgm:pt modelId="{F729A9E3-5A18-984B-BFE7-A0AD756237D6}" type="parTrans" cxnId="{C8494997-4D84-B045-8DBF-997A83690DAD}">
      <dgm:prSet/>
      <dgm:spPr/>
      <dgm:t>
        <a:bodyPr/>
        <a:lstStyle/>
        <a:p>
          <a:endParaRPr lang="en-US"/>
        </a:p>
      </dgm:t>
    </dgm:pt>
    <dgm:pt modelId="{A915EB79-1C3D-5A40-B19E-E4010DF0EC55}" type="sibTrans" cxnId="{C8494997-4D84-B045-8DBF-997A83690DAD}">
      <dgm:prSet/>
      <dgm:spPr/>
      <dgm:t>
        <a:bodyPr/>
        <a:lstStyle/>
        <a:p>
          <a:endParaRPr lang="en-US"/>
        </a:p>
      </dgm:t>
    </dgm:pt>
    <dgm:pt modelId="{2113DA2B-D9E3-9A42-9AB4-A76F3C93C452}">
      <dgm:prSet phldrT="[Text]"/>
      <dgm:spPr/>
      <dgm:t>
        <a:bodyPr/>
        <a:lstStyle/>
        <a:p>
          <a:r>
            <a:rPr lang="en-US" b="1" i="0" dirty="0" err="1" smtClean="0">
              <a:latin typeface="AngsanaUPC"/>
              <a:cs typeface="AngsanaUPC"/>
            </a:rPr>
            <a:t>จากนั้นอาหารที่ย่อยแล้วจะเปลี่ยนเป็นก้อนกลมเล็กๆ</a:t>
          </a:r>
          <a:r>
            <a:rPr lang="en-US" b="1" i="0" dirty="0" smtClean="0">
              <a:latin typeface="AngsanaUPC"/>
              <a:cs typeface="AngsanaUPC"/>
            </a:rPr>
            <a:t> </a:t>
          </a:r>
          <a:r>
            <a:rPr lang="en-US" b="1" i="0" dirty="0" err="1" smtClean="0">
              <a:latin typeface="AngsanaUPC"/>
              <a:cs typeface="AngsanaUPC"/>
            </a:rPr>
            <a:t>แฉะๆ</a:t>
          </a:r>
          <a:r>
            <a:rPr lang="en-US" b="1" i="0" dirty="0" smtClean="0">
              <a:latin typeface="AngsanaUPC"/>
              <a:cs typeface="AngsanaUPC"/>
            </a:rPr>
            <a:t> </a:t>
          </a:r>
          <a:r>
            <a:rPr lang="en-US" b="1" i="0" dirty="0" err="1" smtClean="0">
              <a:latin typeface="AngsanaUPC"/>
              <a:cs typeface="AngsanaUPC"/>
            </a:rPr>
            <a:t>ก้อนกลมๆเหล่านี้ยังมีสารอาหารอยู่</a:t>
          </a:r>
          <a:r>
            <a:rPr lang="en-US" b="1" i="0" dirty="0" smtClean="0">
              <a:latin typeface="AngsanaUPC"/>
              <a:cs typeface="AngsanaUPC"/>
            </a:rPr>
            <a:t> </a:t>
          </a:r>
          <a:endParaRPr lang="en-US" b="1" i="0" dirty="0">
            <a:latin typeface="AngsanaUPC"/>
            <a:cs typeface="AngsanaUPC"/>
          </a:endParaRPr>
        </a:p>
      </dgm:t>
    </dgm:pt>
    <dgm:pt modelId="{B3DFC768-A0F3-2D4F-B33B-DC295642BB10}" type="parTrans" cxnId="{6F0B9D1C-4844-9A46-9FB6-405CCB8D51C4}">
      <dgm:prSet/>
      <dgm:spPr/>
      <dgm:t>
        <a:bodyPr/>
        <a:lstStyle/>
        <a:p>
          <a:endParaRPr lang="en-US"/>
        </a:p>
      </dgm:t>
    </dgm:pt>
    <dgm:pt modelId="{0E8F8489-4AA5-CE45-98B3-1E8698B12A3F}" type="sibTrans" cxnId="{6F0B9D1C-4844-9A46-9FB6-405CCB8D51C4}">
      <dgm:prSet/>
      <dgm:spPr/>
      <dgm:t>
        <a:bodyPr/>
        <a:lstStyle/>
        <a:p>
          <a:endParaRPr lang="en-US"/>
        </a:p>
      </dgm:t>
    </dgm:pt>
    <dgm:pt modelId="{7B8C7D4A-6662-3542-BB62-E429FBC3A32A}">
      <dgm:prSet phldrT="[Text]"/>
      <dgm:spPr/>
      <dgm:t>
        <a:bodyPr/>
        <a:lstStyle/>
        <a:p>
          <a:r>
            <a:rPr lang="en-US" b="1" i="0" dirty="0" err="1" smtClean="0">
              <a:latin typeface="AngsanaUPC"/>
              <a:cs typeface="AngsanaUPC"/>
            </a:rPr>
            <a:t>สักระยะหนึ่งกระต่ายป่าก็จะถ่ายอุจจาระออกมา</a:t>
          </a:r>
          <a:r>
            <a:rPr lang="th-TH" b="1" i="0" dirty="0" smtClean="0">
              <a:latin typeface="AngsanaUPC"/>
              <a:cs typeface="AngsanaUPC"/>
            </a:rPr>
            <a:t> </a:t>
          </a:r>
          <a:r>
            <a:rPr lang="nb-NO" b="1" i="0" dirty="0" err="1" smtClean="0">
              <a:uFillTx/>
              <a:latin typeface="AngsanaUPC"/>
              <a:cs typeface="AngsanaUPC"/>
            </a:rPr>
            <a:t>ทันทีมันก็จะหันมากินอุจจาระของตนเองเข้าไปอีก</a:t>
          </a:r>
          <a:r>
            <a:rPr lang="en-US" b="1" i="0" dirty="0" smtClean="0">
              <a:latin typeface="AngsanaUPC"/>
              <a:cs typeface="AngsanaUPC"/>
            </a:rPr>
            <a:t> </a:t>
          </a:r>
          <a:endParaRPr lang="en-US" b="1" i="0" dirty="0">
            <a:latin typeface="AngsanaUPC"/>
            <a:cs typeface="AngsanaUPC"/>
          </a:endParaRPr>
        </a:p>
      </dgm:t>
    </dgm:pt>
    <dgm:pt modelId="{D9C15729-FF89-854E-8727-6ADC78628EBF}" type="parTrans" cxnId="{7B19687F-3F1E-B148-ACC2-B112AAEA0B2A}">
      <dgm:prSet/>
      <dgm:spPr/>
      <dgm:t>
        <a:bodyPr/>
        <a:lstStyle/>
        <a:p>
          <a:endParaRPr lang="en-US"/>
        </a:p>
      </dgm:t>
    </dgm:pt>
    <dgm:pt modelId="{BE1F260C-6F4A-0B49-8A29-B0957003F3A4}" type="sibTrans" cxnId="{7B19687F-3F1E-B148-ACC2-B112AAEA0B2A}">
      <dgm:prSet/>
      <dgm:spPr/>
      <dgm:t>
        <a:bodyPr/>
        <a:lstStyle/>
        <a:p>
          <a:endParaRPr lang="en-US"/>
        </a:p>
      </dgm:t>
    </dgm:pt>
    <dgm:pt modelId="{9D97A2D2-55B5-6C44-A691-5D40544C5133}" type="pres">
      <dgm:prSet presAssocID="{FF93D189-6993-7445-BBAD-8ACCDC34E67B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319FCA-2A94-594E-BC6A-5DAB4FBB6985}" type="pres">
      <dgm:prSet presAssocID="{FF93D189-6993-7445-BBAD-8ACCDC34E67B}" presName="dummyMaxCanvas" presStyleCnt="0">
        <dgm:presLayoutVars/>
      </dgm:prSet>
      <dgm:spPr/>
    </dgm:pt>
    <dgm:pt modelId="{68C1C7B9-A73B-044B-8932-583A3402F2FC}" type="pres">
      <dgm:prSet presAssocID="{FF93D189-6993-7445-BBAD-8ACCDC34E67B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EB8F64-A2D4-0849-9842-1C951FA6C720}" type="pres">
      <dgm:prSet presAssocID="{FF93D189-6993-7445-BBAD-8ACCDC34E67B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D7DD83-CD64-D44F-9411-0BEF9B00C6EC}" type="pres">
      <dgm:prSet presAssocID="{FF93D189-6993-7445-BBAD-8ACCDC34E67B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3F1346-1DB7-194F-A6BB-6348FED740A1}" type="pres">
      <dgm:prSet presAssocID="{FF93D189-6993-7445-BBAD-8ACCDC34E67B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A8AAD5-44FB-384E-9D63-84753C248B4E}" type="pres">
      <dgm:prSet presAssocID="{FF93D189-6993-7445-BBAD-8ACCDC34E67B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BC7043-4BF1-E74D-9DCC-30AFFF0156EE}" type="pres">
      <dgm:prSet presAssocID="{FF93D189-6993-7445-BBAD-8ACCDC34E67B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13D659-3A42-C94D-A273-0397475B4F97}" type="pres">
      <dgm:prSet presAssocID="{FF93D189-6993-7445-BBAD-8ACCDC34E67B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9C4A46-9044-F542-9C36-5ADA6112C6FC}" type="pres">
      <dgm:prSet presAssocID="{FF93D189-6993-7445-BBAD-8ACCDC34E67B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7077939-EBD3-F948-B0E2-D0D8918C663A}" type="presOf" srcId="{2113DA2B-D9E3-9A42-9AB4-A76F3C93C452}" destId="{0BEB8F64-A2D4-0849-9842-1C951FA6C720}" srcOrd="0" destOrd="0" presId="urn:microsoft.com/office/officeart/2005/8/layout/vProcess5"/>
    <dgm:cxn modelId="{047B130E-1972-FE49-9578-37D1E5516C9E}" type="presOf" srcId="{0E8F8489-4AA5-CE45-98B3-1E8698B12A3F}" destId="{52A8AAD5-44FB-384E-9D63-84753C248B4E}" srcOrd="0" destOrd="0" presId="urn:microsoft.com/office/officeart/2005/8/layout/vProcess5"/>
    <dgm:cxn modelId="{DAB78886-A5FB-DC4E-A181-5EBCCB656757}" type="presOf" srcId="{2113DA2B-D9E3-9A42-9AB4-A76F3C93C452}" destId="{6C13D659-3A42-C94D-A273-0397475B4F97}" srcOrd="1" destOrd="0" presId="urn:microsoft.com/office/officeart/2005/8/layout/vProcess5"/>
    <dgm:cxn modelId="{EDC88F3D-5FDB-1B4D-B586-DCC4BB78CF8B}" type="presOf" srcId="{CF3FC70A-75F0-744C-A178-3F6559A58067}" destId="{15BC7043-4BF1-E74D-9DCC-30AFFF0156EE}" srcOrd="1" destOrd="0" presId="urn:microsoft.com/office/officeart/2005/8/layout/vProcess5"/>
    <dgm:cxn modelId="{80D9114E-62C3-9C46-9135-D732B260B04D}" type="presOf" srcId="{A915EB79-1C3D-5A40-B19E-E4010DF0EC55}" destId="{A33F1346-1DB7-194F-A6BB-6348FED740A1}" srcOrd="0" destOrd="0" presId="urn:microsoft.com/office/officeart/2005/8/layout/vProcess5"/>
    <dgm:cxn modelId="{A3CEE7EB-9B0C-134E-BE22-F999F5F0DF4B}" type="presOf" srcId="{FF93D189-6993-7445-BBAD-8ACCDC34E67B}" destId="{9D97A2D2-55B5-6C44-A691-5D40544C5133}" srcOrd="0" destOrd="0" presId="urn:microsoft.com/office/officeart/2005/8/layout/vProcess5"/>
    <dgm:cxn modelId="{7B19687F-3F1E-B148-ACC2-B112AAEA0B2A}" srcId="{FF93D189-6993-7445-BBAD-8ACCDC34E67B}" destId="{7B8C7D4A-6662-3542-BB62-E429FBC3A32A}" srcOrd="2" destOrd="0" parTransId="{D9C15729-FF89-854E-8727-6ADC78628EBF}" sibTransId="{BE1F260C-6F4A-0B49-8A29-B0957003F3A4}"/>
    <dgm:cxn modelId="{C2BC8565-EE70-4943-A078-9B7E8E9EFCC5}" type="presOf" srcId="{CF3FC70A-75F0-744C-A178-3F6559A58067}" destId="{68C1C7B9-A73B-044B-8932-583A3402F2FC}" srcOrd="0" destOrd="0" presId="urn:microsoft.com/office/officeart/2005/8/layout/vProcess5"/>
    <dgm:cxn modelId="{C7B353A5-375D-B441-A322-6AB81EC19AFF}" type="presOf" srcId="{7B8C7D4A-6662-3542-BB62-E429FBC3A32A}" destId="{BA9C4A46-9044-F542-9C36-5ADA6112C6FC}" srcOrd="1" destOrd="0" presId="urn:microsoft.com/office/officeart/2005/8/layout/vProcess5"/>
    <dgm:cxn modelId="{C8494997-4D84-B045-8DBF-997A83690DAD}" srcId="{FF93D189-6993-7445-BBAD-8ACCDC34E67B}" destId="{CF3FC70A-75F0-744C-A178-3F6559A58067}" srcOrd="0" destOrd="0" parTransId="{F729A9E3-5A18-984B-BFE7-A0AD756237D6}" sibTransId="{A915EB79-1C3D-5A40-B19E-E4010DF0EC55}"/>
    <dgm:cxn modelId="{6F0B9D1C-4844-9A46-9FB6-405CCB8D51C4}" srcId="{FF93D189-6993-7445-BBAD-8ACCDC34E67B}" destId="{2113DA2B-D9E3-9A42-9AB4-A76F3C93C452}" srcOrd="1" destOrd="0" parTransId="{B3DFC768-A0F3-2D4F-B33B-DC295642BB10}" sibTransId="{0E8F8489-4AA5-CE45-98B3-1E8698B12A3F}"/>
    <dgm:cxn modelId="{FC5B8EA8-41FD-DF42-83C7-362ABA38FB0E}" type="presOf" srcId="{7B8C7D4A-6662-3542-BB62-E429FBC3A32A}" destId="{3DD7DD83-CD64-D44F-9411-0BEF9B00C6EC}" srcOrd="0" destOrd="0" presId="urn:microsoft.com/office/officeart/2005/8/layout/vProcess5"/>
    <dgm:cxn modelId="{7DD733DA-8D3D-4B48-84B3-6C3F558CF8B3}" type="presParOf" srcId="{9D97A2D2-55B5-6C44-A691-5D40544C5133}" destId="{AC319FCA-2A94-594E-BC6A-5DAB4FBB6985}" srcOrd="0" destOrd="0" presId="urn:microsoft.com/office/officeart/2005/8/layout/vProcess5"/>
    <dgm:cxn modelId="{FAD965A4-5AB5-C84E-AC24-B374C08A39B2}" type="presParOf" srcId="{9D97A2D2-55B5-6C44-A691-5D40544C5133}" destId="{68C1C7B9-A73B-044B-8932-583A3402F2FC}" srcOrd="1" destOrd="0" presId="urn:microsoft.com/office/officeart/2005/8/layout/vProcess5"/>
    <dgm:cxn modelId="{F3B8A0C2-9F0A-BC4D-86AE-6FF08DE186ED}" type="presParOf" srcId="{9D97A2D2-55B5-6C44-A691-5D40544C5133}" destId="{0BEB8F64-A2D4-0849-9842-1C951FA6C720}" srcOrd="2" destOrd="0" presId="urn:microsoft.com/office/officeart/2005/8/layout/vProcess5"/>
    <dgm:cxn modelId="{A908C21C-AF92-5348-B0DC-2664D17D9770}" type="presParOf" srcId="{9D97A2D2-55B5-6C44-A691-5D40544C5133}" destId="{3DD7DD83-CD64-D44F-9411-0BEF9B00C6EC}" srcOrd="3" destOrd="0" presId="urn:microsoft.com/office/officeart/2005/8/layout/vProcess5"/>
    <dgm:cxn modelId="{E889E812-8F96-6141-8EE1-DE6604236396}" type="presParOf" srcId="{9D97A2D2-55B5-6C44-A691-5D40544C5133}" destId="{A33F1346-1DB7-194F-A6BB-6348FED740A1}" srcOrd="4" destOrd="0" presId="urn:microsoft.com/office/officeart/2005/8/layout/vProcess5"/>
    <dgm:cxn modelId="{5A0E34CA-FDCF-0147-9F3B-F693BA08FD38}" type="presParOf" srcId="{9D97A2D2-55B5-6C44-A691-5D40544C5133}" destId="{52A8AAD5-44FB-384E-9D63-84753C248B4E}" srcOrd="5" destOrd="0" presId="urn:microsoft.com/office/officeart/2005/8/layout/vProcess5"/>
    <dgm:cxn modelId="{DD333007-B64B-5147-80CB-2E2A18AED558}" type="presParOf" srcId="{9D97A2D2-55B5-6C44-A691-5D40544C5133}" destId="{15BC7043-4BF1-E74D-9DCC-30AFFF0156EE}" srcOrd="6" destOrd="0" presId="urn:microsoft.com/office/officeart/2005/8/layout/vProcess5"/>
    <dgm:cxn modelId="{1CBD9C00-B66F-DA43-9F74-2BE9AD240536}" type="presParOf" srcId="{9D97A2D2-55B5-6C44-A691-5D40544C5133}" destId="{6C13D659-3A42-C94D-A273-0397475B4F97}" srcOrd="7" destOrd="0" presId="urn:microsoft.com/office/officeart/2005/8/layout/vProcess5"/>
    <dgm:cxn modelId="{DB77855D-3131-704A-BAFE-66609B183216}" type="presParOf" srcId="{9D97A2D2-55B5-6C44-A691-5D40544C5133}" destId="{BA9C4A46-9044-F542-9C36-5ADA6112C6FC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596A57-B3C3-CD41-84A5-8F5938BFFCBB}">
      <dsp:nvSpPr>
        <dsp:cNvPr id="0" name=""/>
        <dsp:cNvSpPr/>
      </dsp:nvSpPr>
      <dsp:spPr>
        <a:xfrm>
          <a:off x="0" y="5714228"/>
          <a:ext cx="8464967" cy="74998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i="0" kern="1200" dirty="0" err="1" smtClean="0">
              <a:latin typeface="AngsanaUPC"/>
              <a:cs typeface="AngsanaUPC"/>
            </a:rPr>
            <a:t>กระเพาะจริง</a:t>
          </a:r>
          <a:r>
            <a:rPr lang="th-TH" sz="3200" b="1" i="0" kern="1200" dirty="0" smtClean="0">
              <a:latin typeface="AngsanaUPC"/>
              <a:cs typeface="AngsanaUPC"/>
            </a:rPr>
            <a:t>/คล้ายกระเพาะคน</a:t>
          </a:r>
          <a:endParaRPr lang="en-US" sz="3200" b="1" i="0" kern="1200" dirty="0">
            <a:latin typeface="AngsanaUPC"/>
            <a:cs typeface="AngsanaUPC"/>
          </a:endParaRPr>
        </a:p>
      </dsp:txBody>
      <dsp:txXfrm>
        <a:off x="0" y="5714228"/>
        <a:ext cx="8464967" cy="749989"/>
      </dsp:txXfrm>
    </dsp:sp>
    <dsp:sp modelId="{CD04C5F6-2DBD-6645-95D9-D0EC726456B1}">
      <dsp:nvSpPr>
        <dsp:cNvPr id="0" name=""/>
        <dsp:cNvSpPr/>
      </dsp:nvSpPr>
      <dsp:spPr>
        <a:xfrm rot="10800000">
          <a:off x="0" y="4571994"/>
          <a:ext cx="8464967" cy="1153483"/>
        </a:xfrm>
        <a:prstGeom prst="upArrowCallout">
          <a:avLst/>
        </a:prstGeom>
        <a:gradFill rotWithShape="0">
          <a:gsLst>
            <a:gs pos="0">
              <a:schemeClr val="accent4">
                <a:hueOff val="-1855537"/>
                <a:satOff val="-3254"/>
                <a:lumOff val="-5804"/>
                <a:alphaOff val="0"/>
                <a:shade val="51000"/>
                <a:satMod val="130000"/>
              </a:schemeClr>
            </a:gs>
            <a:gs pos="80000">
              <a:schemeClr val="accent4">
                <a:hueOff val="-1855537"/>
                <a:satOff val="-3254"/>
                <a:lumOff val="-5804"/>
                <a:alphaOff val="0"/>
                <a:shade val="93000"/>
                <a:satMod val="130000"/>
              </a:schemeClr>
            </a:gs>
            <a:gs pos="100000">
              <a:schemeClr val="accent4">
                <a:hueOff val="-1855537"/>
                <a:satOff val="-3254"/>
                <a:lumOff val="-580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i="0" kern="1200" dirty="0" err="1" smtClean="0">
              <a:latin typeface="AngsanaUPC"/>
              <a:cs typeface="AngsanaUPC"/>
            </a:rPr>
            <a:t>กระเพาะสามสิบกลีบ</a:t>
          </a:r>
          <a:endParaRPr lang="en-US" sz="3200" b="1" i="0" kern="1200" dirty="0">
            <a:latin typeface="AngsanaUPC"/>
            <a:cs typeface="AngsanaUPC"/>
          </a:endParaRPr>
        </a:p>
      </dsp:txBody>
      <dsp:txXfrm rot="10800000">
        <a:off x="0" y="4571994"/>
        <a:ext cx="8464967" cy="749499"/>
      </dsp:txXfrm>
    </dsp:sp>
    <dsp:sp modelId="{FB48BD27-384F-ED49-A95A-F4F809BE2D17}">
      <dsp:nvSpPr>
        <dsp:cNvPr id="0" name=""/>
        <dsp:cNvSpPr/>
      </dsp:nvSpPr>
      <dsp:spPr>
        <a:xfrm rot="10800000">
          <a:off x="0" y="3429760"/>
          <a:ext cx="8464967" cy="1153483"/>
        </a:xfrm>
        <a:prstGeom prst="upArrowCallout">
          <a:avLst/>
        </a:prstGeom>
        <a:gradFill rotWithShape="0">
          <a:gsLst>
            <a:gs pos="0">
              <a:schemeClr val="accent4">
                <a:hueOff val="-3711075"/>
                <a:satOff val="-6508"/>
                <a:lumOff val="-11608"/>
                <a:alphaOff val="0"/>
                <a:shade val="51000"/>
                <a:satMod val="130000"/>
              </a:schemeClr>
            </a:gs>
            <a:gs pos="80000">
              <a:schemeClr val="accent4">
                <a:hueOff val="-3711075"/>
                <a:satOff val="-6508"/>
                <a:lumOff val="-11608"/>
                <a:alphaOff val="0"/>
                <a:shade val="93000"/>
                <a:satMod val="130000"/>
              </a:schemeClr>
            </a:gs>
            <a:gs pos="100000">
              <a:schemeClr val="accent4">
                <a:hueOff val="-3711075"/>
                <a:satOff val="-6508"/>
                <a:lumOff val="-1160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3600" b="1" i="0" kern="1200" dirty="0" err="1" smtClean="0">
              <a:uFillTx/>
              <a:latin typeface="AngsanaUPC"/>
              <a:cs typeface="AngsanaUPC"/>
            </a:rPr>
            <a:t>กลืนอาหารนั้นลงไปอีกครั้งหนึ่ง</a:t>
          </a:r>
          <a:r>
            <a:rPr lang="nb-NO" sz="3600" b="1" i="0" kern="1200" dirty="0" smtClean="0">
              <a:uFillTx/>
              <a:latin typeface="AngsanaUPC"/>
              <a:cs typeface="AngsanaUPC"/>
            </a:rPr>
            <a:t> </a:t>
          </a:r>
          <a:r>
            <a:rPr lang="nb-NO" sz="3600" b="1" i="0" kern="1200" dirty="0" err="1" smtClean="0">
              <a:uFillTx/>
              <a:latin typeface="AngsanaUPC"/>
              <a:cs typeface="AngsanaUPC"/>
            </a:rPr>
            <a:t>ซึ่งเราเรียกว่า</a:t>
          </a:r>
          <a:r>
            <a:rPr lang="en-US" sz="3600" b="1" i="0" kern="1200" dirty="0" smtClean="0">
              <a:uFillTx/>
              <a:latin typeface="AngsanaUPC"/>
              <a:cs typeface="AngsanaUPC"/>
            </a:rPr>
            <a:t>”</a:t>
          </a:r>
          <a:r>
            <a:rPr lang="nb-NO" sz="3600" b="1" i="0" kern="1200" dirty="0" err="1" smtClean="0">
              <a:uFillTx/>
              <a:latin typeface="AngsanaUPC"/>
              <a:cs typeface="AngsanaUPC"/>
            </a:rPr>
            <a:t>การเคี้ยวเอื้อง</a:t>
          </a:r>
          <a:endParaRPr lang="en-US" sz="3600" b="1" i="0" kern="1200" dirty="0">
            <a:latin typeface="AngsanaUPC"/>
            <a:cs typeface="AngsanaUPC"/>
          </a:endParaRPr>
        </a:p>
      </dsp:txBody>
      <dsp:txXfrm rot="10800000">
        <a:off x="0" y="3429760"/>
        <a:ext cx="8464967" cy="749499"/>
      </dsp:txXfrm>
    </dsp:sp>
    <dsp:sp modelId="{DE3AD002-9A63-AF48-96A4-3C8B6FF1C7A4}">
      <dsp:nvSpPr>
        <dsp:cNvPr id="0" name=""/>
        <dsp:cNvSpPr/>
      </dsp:nvSpPr>
      <dsp:spPr>
        <a:xfrm rot="10800000">
          <a:off x="0" y="2287526"/>
          <a:ext cx="8464967" cy="1153483"/>
        </a:xfrm>
        <a:prstGeom prst="upArrowCallout">
          <a:avLst/>
        </a:prstGeom>
        <a:gradFill rotWithShape="0">
          <a:gsLst>
            <a:gs pos="0">
              <a:schemeClr val="accent4">
                <a:hueOff val="-5566612"/>
                <a:satOff val="-9762"/>
                <a:lumOff val="-17412"/>
                <a:alphaOff val="0"/>
                <a:shade val="51000"/>
                <a:satMod val="130000"/>
              </a:schemeClr>
            </a:gs>
            <a:gs pos="80000">
              <a:schemeClr val="accent4">
                <a:hueOff val="-5566612"/>
                <a:satOff val="-9762"/>
                <a:lumOff val="-17412"/>
                <a:alphaOff val="0"/>
                <a:shade val="93000"/>
                <a:satMod val="130000"/>
              </a:schemeClr>
            </a:gs>
            <a:gs pos="100000">
              <a:schemeClr val="accent4">
                <a:hueOff val="-5566612"/>
                <a:satOff val="-9762"/>
                <a:lumOff val="-1741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i="0" kern="1200" dirty="0" smtClean="0">
              <a:latin typeface="AngsanaUPC"/>
              <a:cs typeface="AngsanaUPC"/>
            </a:rPr>
            <a:t>สัก</a:t>
          </a:r>
          <a:r>
            <a:rPr lang="en-US" sz="3200" b="1" i="0" kern="1200" dirty="0" err="1" smtClean="0">
              <a:latin typeface="AngsanaUPC"/>
              <a:cs typeface="AngsanaUPC"/>
            </a:rPr>
            <a:t>สำรอกอาหารที่ผ่านการย่อยครึ่งกระบวนการออกม</a:t>
          </a:r>
          <a:r>
            <a:rPr lang="th-TH" sz="3200" b="1" i="0" kern="1200" dirty="0" smtClean="0">
              <a:latin typeface="AngsanaUPC"/>
              <a:cs typeface="AngsanaUPC"/>
            </a:rPr>
            <a:t>า</a:t>
          </a:r>
          <a:endParaRPr lang="en-US" sz="3200" b="1" i="0" kern="1200" dirty="0">
            <a:latin typeface="AngsanaUPC"/>
            <a:cs typeface="AngsanaUPC"/>
          </a:endParaRPr>
        </a:p>
      </dsp:txBody>
      <dsp:txXfrm rot="10800000">
        <a:off x="0" y="2287526"/>
        <a:ext cx="8464967" cy="749499"/>
      </dsp:txXfrm>
    </dsp:sp>
    <dsp:sp modelId="{7B49758D-332C-1D48-A785-B979F370651D}">
      <dsp:nvSpPr>
        <dsp:cNvPr id="0" name=""/>
        <dsp:cNvSpPr/>
      </dsp:nvSpPr>
      <dsp:spPr>
        <a:xfrm rot="10800000">
          <a:off x="0" y="1145293"/>
          <a:ext cx="8464967" cy="1153483"/>
        </a:xfrm>
        <a:prstGeom prst="upArrowCallout">
          <a:avLst/>
        </a:prstGeom>
        <a:gradFill rotWithShape="0">
          <a:gsLst>
            <a:gs pos="0">
              <a:schemeClr val="accent4">
                <a:hueOff val="-7422150"/>
                <a:satOff val="-13016"/>
                <a:lumOff val="-23216"/>
                <a:alphaOff val="0"/>
                <a:shade val="51000"/>
                <a:satMod val="130000"/>
              </a:schemeClr>
            </a:gs>
            <a:gs pos="80000">
              <a:schemeClr val="accent4">
                <a:hueOff val="-7422150"/>
                <a:satOff val="-13016"/>
                <a:lumOff val="-23216"/>
                <a:alphaOff val="0"/>
                <a:shade val="93000"/>
                <a:satMod val="130000"/>
              </a:schemeClr>
            </a:gs>
            <a:gs pos="100000">
              <a:schemeClr val="accent4">
                <a:hueOff val="-7422150"/>
                <a:satOff val="-13016"/>
                <a:lumOff val="-2321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i="0" kern="1200" dirty="0" err="1" smtClean="0">
              <a:latin typeface="AngsanaUPC"/>
              <a:cs typeface="AngsanaUPC"/>
            </a:rPr>
            <a:t>กระเพาะผ้าขี้ริ้ว</a:t>
          </a:r>
          <a:endParaRPr lang="en-US" sz="3200" b="1" i="0" kern="1200" dirty="0">
            <a:latin typeface="AngsanaUPC"/>
            <a:cs typeface="AngsanaUPC"/>
          </a:endParaRPr>
        </a:p>
      </dsp:txBody>
      <dsp:txXfrm rot="10800000">
        <a:off x="0" y="1145293"/>
        <a:ext cx="8464967" cy="749499"/>
      </dsp:txXfrm>
    </dsp:sp>
    <dsp:sp modelId="{7FD4381F-EF99-D44E-ABC1-8614CD3AF0D6}">
      <dsp:nvSpPr>
        <dsp:cNvPr id="0" name=""/>
        <dsp:cNvSpPr/>
      </dsp:nvSpPr>
      <dsp:spPr>
        <a:xfrm rot="10800000">
          <a:off x="0" y="3059"/>
          <a:ext cx="8464967" cy="1153483"/>
        </a:xfrm>
        <a:prstGeom prst="upArrowCallout">
          <a:avLst/>
        </a:prstGeom>
        <a:gradFill rotWithShape="0">
          <a:gsLst>
            <a:gs pos="0">
              <a:schemeClr val="accent4">
                <a:hueOff val="-9277687"/>
                <a:satOff val="-16270"/>
                <a:lumOff val="-29020"/>
                <a:alphaOff val="0"/>
                <a:shade val="51000"/>
                <a:satMod val="130000"/>
              </a:schemeClr>
            </a:gs>
            <a:gs pos="80000">
              <a:schemeClr val="accent4">
                <a:hueOff val="-9277687"/>
                <a:satOff val="-16270"/>
                <a:lumOff val="-29020"/>
                <a:alphaOff val="0"/>
                <a:shade val="93000"/>
                <a:satMod val="130000"/>
              </a:schemeClr>
            </a:gs>
            <a:gs pos="100000">
              <a:schemeClr val="accent4">
                <a:hueOff val="-9277687"/>
                <a:satOff val="-16270"/>
                <a:lumOff val="-2902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i="0" kern="1200" dirty="0" err="1" smtClean="0">
              <a:latin typeface="AngsanaUPC"/>
              <a:cs typeface="AngsanaUPC"/>
            </a:rPr>
            <a:t>กระเพาะผ้าขี้ริ้ว</a:t>
          </a:r>
          <a:endParaRPr lang="en-US" sz="3200" b="1" i="0" kern="1200" dirty="0">
            <a:latin typeface="AngsanaUPC"/>
            <a:cs typeface="AngsanaUPC"/>
          </a:endParaRPr>
        </a:p>
      </dsp:txBody>
      <dsp:txXfrm rot="10800000">
        <a:off x="0" y="3059"/>
        <a:ext cx="8464967" cy="7494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C1C7B9-A73B-044B-8932-583A3402F2FC}">
      <dsp:nvSpPr>
        <dsp:cNvPr id="0" name=""/>
        <dsp:cNvSpPr/>
      </dsp:nvSpPr>
      <dsp:spPr>
        <a:xfrm>
          <a:off x="0" y="0"/>
          <a:ext cx="6995160" cy="13577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i="0" kern="1200" dirty="0" err="1" smtClean="0">
              <a:latin typeface="AngsanaUPC"/>
              <a:cs typeface="AngsanaUPC"/>
            </a:rPr>
            <a:t>อาหารนั้นจะผ่านอวัยวะย่อยอาหารต่างๆไปสู่ที่ไส้ติ่งค่อนข้างเร็ว</a:t>
          </a:r>
          <a:r>
            <a:rPr lang="en-US" sz="3000" b="1" i="0" kern="1200" dirty="0" smtClean="0">
              <a:latin typeface="AngsanaUPC"/>
              <a:cs typeface="AngsanaUPC"/>
            </a:rPr>
            <a:t> </a:t>
          </a:r>
          <a:r>
            <a:rPr lang="en-US" sz="3000" b="1" i="0" kern="1200" dirty="0" err="1" smtClean="0">
              <a:latin typeface="AngsanaUPC"/>
              <a:cs typeface="AngsanaUPC"/>
            </a:rPr>
            <a:t>ที่ไส้ติ่งนี้เองจะมีแบคทีเรียที่มีประโยชน์ช่วยในการย่อยอาหาร</a:t>
          </a:r>
          <a:r>
            <a:rPr lang="en-US" sz="3000" b="1" i="0" kern="1200" dirty="0" smtClean="0">
              <a:latin typeface="AngsanaUPC"/>
              <a:cs typeface="AngsanaUPC"/>
            </a:rPr>
            <a:t> </a:t>
          </a:r>
          <a:endParaRPr lang="en-US" sz="3000" b="1" i="0" kern="1200" dirty="0">
            <a:latin typeface="AngsanaUPC"/>
            <a:cs typeface="AngsanaUPC"/>
          </a:endParaRPr>
        </a:p>
      </dsp:txBody>
      <dsp:txXfrm>
        <a:off x="39768" y="39768"/>
        <a:ext cx="5530000" cy="1278252"/>
      </dsp:txXfrm>
    </dsp:sp>
    <dsp:sp modelId="{0BEB8F64-A2D4-0849-9842-1C951FA6C720}">
      <dsp:nvSpPr>
        <dsp:cNvPr id="0" name=""/>
        <dsp:cNvSpPr/>
      </dsp:nvSpPr>
      <dsp:spPr>
        <a:xfrm>
          <a:off x="617219" y="1584087"/>
          <a:ext cx="6995160" cy="13577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638843"/>
                <a:satOff val="-8135"/>
                <a:lumOff val="-14510"/>
                <a:alphaOff val="0"/>
                <a:shade val="51000"/>
                <a:satMod val="130000"/>
              </a:schemeClr>
            </a:gs>
            <a:gs pos="80000">
              <a:schemeClr val="accent4">
                <a:hueOff val="-4638843"/>
                <a:satOff val="-8135"/>
                <a:lumOff val="-14510"/>
                <a:alphaOff val="0"/>
                <a:shade val="93000"/>
                <a:satMod val="130000"/>
              </a:schemeClr>
            </a:gs>
            <a:gs pos="100000">
              <a:schemeClr val="accent4">
                <a:hueOff val="-4638843"/>
                <a:satOff val="-8135"/>
                <a:lumOff val="-1451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i="0" kern="1200" dirty="0" err="1" smtClean="0">
              <a:latin typeface="AngsanaUPC"/>
              <a:cs typeface="AngsanaUPC"/>
            </a:rPr>
            <a:t>จากนั้นอาหารที่ย่อยแล้วจะเปลี่ยนเป็นก้อนกลมเล็กๆ</a:t>
          </a:r>
          <a:r>
            <a:rPr lang="en-US" sz="3000" b="1" i="0" kern="1200" dirty="0" smtClean="0">
              <a:latin typeface="AngsanaUPC"/>
              <a:cs typeface="AngsanaUPC"/>
            </a:rPr>
            <a:t> </a:t>
          </a:r>
          <a:r>
            <a:rPr lang="en-US" sz="3000" b="1" i="0" kern="1200" dirty="0" err="1" smtClean="0">
              <a:latin typeface="AngsanaUPC"/>
              <a:cs typeface="AngsanaUPC"/>
            </a:rPr>
            <a:t>แฉะๆ</a:t>
          </a:r>
          <a:r>
            <a:rPr lang="en-US" sz="3000" b="1" i="0" kern="1200" dirty="0" smtClean="0">
              <a:latin typeface="AngsanaUPC"/>
              <a:cs typeface="AngsanaUPC"/>
            </a:rPr>
            <a:t> </a:t>
          </a:r>
          <a:r>
            <a:rPr lang="en-US" sz="3000" b="1" i="0" kern="1200" dirty="0" err="1" smtClean="0">
              <a:latin typeface="AngsanaUPC"/>
              <a:cs typeface="AngsanaUPC"/>
            </a:rPr>
            <a:t>ก้อนกลมๆเหล่านี้ยังมีสารอาหารอยู่</a:t>
          </a:r>
          <a:r>
            <a:rPr lang="en-US" sz="3000" b="1" i="0" kern="1200" dirty="0" smtClean="0">
              <a:latin typeface="AngsanaUPC"/>
              <a:cs typeface="AngsanaUPC"/>
            </a:rPr>
            <a:t> </a:t>
          </a:r>
          <a:endParaRPr lang="en-US" sz="3000" b="1" i="0" kern="1200" dirty="0">
            <a:latin typeface="AngsanaUPC"/>
            <a:cs typeface="AngsanaUPC"/>
          </a:endParaRPr>
        </a:p>
      </dsp:txBody>
      <dsp:txXfrm>
        <a:off x="656987" y="1623855"/>
        <a:ext cx="5415841" cy="1278252"/>
      </dsp:txXfrm>
    </dsp:sp>
    <dsp:sp modelId="{3DD7DD83-CD64-D44F-9411-0BEF9B00C6EC}">
      <dsp:nvSpPr>
        <dsp:cNvPr id="0" name=""/>
        <dsp:cNvSpPr/>
      </dsp:nvSpPr>
      <dsp:spPr>
        <a:xfrm>
          <a:off x="1234439" y="3168174"/>
          <a:ext cx="6995160" cy="13577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9277687"/>
                <a:satOff val="-16270"/>
                <a:lumOff val="-29020"/>
                <a:alphaOff val="0"/>
                <a:shade val="51000"/>
                <a:satMod val="130000"/>
              </a:schemeClr>
            </a:gs>
            <a:gs pos="80000">
              <a:schemeClr val="accent4">
                <a:hueOff val="-9277687"/>
                <a:satOff val="-16270"/>
                <a:lumOff val="-29020"/>
                <a:alphaOff val="0"/>
                <a:shade val="93000"/>
                <a:satMod val="130000"/>
              </a:schemeClr>
            </a:gs>
            <a:gs pos="100000">
              <a:schemeClr val="accent4">
                <a:hueOff val="-9277687"/>
                <a:satOff val="-16270"/>
                <a:lumOff val="-2902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i="0" kern="1200" dirty="0" err="1" smtClean="0">
              <a:latin typeface="AngsanaUPC"/>
              <a:cs typeface="AngsanaUPC"/>
            </a:rPr>
            <a:t>สักระยะหนึ่งกระต่ายป่าก็จะถ่ายอุจจาระออกมา</a:t>
          </a:r>
          <a:r>
            <a:rPr lang="th-TH" sz="3000" b="1" i="0" kern="1200" dirty="0" smtClean="0">
              <a:latin typeface="AngsanaUPC"/>
              <a:cs typeface="AngsanaUPC"/>
            </a:rPr>
            <a:t> </a:t>
          </a:r>
          <a:r>
            <a:rPr lang="nb-NO" sz="3000" b="1" i="0" kern="1200" dirty="0" err="1" smtClean="0">
              <a:uFillTx/>
              <a:latin typeface="AngsanaUPC"/>
              <a:cs typeface="AngsanaUPC"/>
            </a:rPr>
            <a:t>ทันทีมันก็จะหันมากินอุจจาระของตนเองเข้าไปอีก</a:t>
          </a:r>
          <a:r>
            <a:rPr lang="en-US" sz="3000" b="1" i="0" kern="1200" dirty="0" smtClean="0">
              <a:latin typeface="AngsanaUPC"/>
              <a:cs typeface="AngsanaUPC"/>
            </a:rPr>
            <a:t> </a:t>
          </a:r>
          <a:endParaRPr lang="en-US" sz="3000" b="1" i="0" kern="1200" dirty="0">
            <a:latin typeface="AngsanaUPC"/>
            <a:cs typeface="AngsanaUPC"/>
          </a:endParaRPr>
        </a:p>
      </dsp:txBody>
      <dsp:txXfrm>
        <a:off x="1274207" y="3207942"/>
        <a:ext cx="5415841" cy="1278252"/>
      </dsp:txXfrm>
    </dsp:sp>
    <dsp:sp modelId="{A33F1346-1DB7-194F-A6BB-6348FED740A1}">
      <dsp:nvSpPr>
        <dsp:cNvPr id="0" name=""/>
        <dsp:cNvSpPr/>
      </dsp:nvSpPr>
      <dsp:spPr>
        <a:xfrm>
          <a:off x="6112597" y="1029656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311173" y="1029656"/>
        <a:ext cx="485410" cy="664128"/>
      </dsp:txXfrm>
    </dsp:sp>
    <dsp:sp modelId="{52A8AAD5-44FB-384E-9D63-84753C248B4E}">
      <dsp:nvSpPr>
        <dsp:cNvPr id="0" name=""/>
        <dsp:cNvSpPr/>
      </dsp:nvSpPr>
      <dsp:spPr>
        <a:xfrm>
          <a:off x="6729817" y="2604691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-9049579"/>
            <a:satOff val="-31974"/>
            <a:lumOff val="-6687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9049579"/>
              <a:satOff val="-31974"/>
              <a:lumOff val="-668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928393" y="2604691"/>
        <a:ext cx="485410" cy="6641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EA5F18-86FE-DF47-A56B-C7D9722D36CD}" type="datetimeFigureOut">
              <a:rPr lang="en-US" smtClean="0"/>
              <a:t>10.03.15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Click to edit Master text styles</a:t>
            </a:r>
          </a:p>
          <a:p>
            <a:pPr lvl="1"/>
            <a:r>
              <a:rPr lang="th-TH" smtClean="0"/>
              <a:t>Second level</a:t>
            </a:r>
          </a:p>
          <a:p>
            <a:pPr lvl="2"/>
            <a:r>
              <a:rPr lang="th-TH" smtClean="0"/>
              <a:t>Third level</a:t>
            </a:r>
          </a:p>
          <a:p>
            <a:pPr lvl="3"/>
            <a:r>
              <a:rPr lang="th-TH" smtClean="0"/>
              <a:t>Fourth level</a:t>
            </a:r>
          </a:p>
          <a:p>
            <a:pPr lvl="4"/>
            <a:r>
              <a:rPr lang="th-TH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210C8-FA1E-0C44-BA9F-66B93AEB7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541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sz="1400" b="1" i="0" kern="1200" dirty="0" err="1" smtClean="0">
                <a:solidFill>
                  <a:srgbClr val="0000FF"/>
                </a:solidFill>
                <a:effectLst/>
                <a:latin typeface="Comic Sans MS"/>
                <a:ea typeface="+mn-ea"/>
                <a:cs typeface="Comic Sans MS"/>
              </a:rPr>
              <a:t>กระเพาะจริง</a:t>
            </a:r>
            <a:r>
              <a:rPr lang="nb-NO" sz="1400" b="1" i="0" kern="1200" dirty="0" smtClean="0">
                <a:solidFill>
                  <a:srgbClr val="0000FF"/>
                </a:solidFill>
                <a:effectLst/>
                <a:latin typeface="Comic Sans MS"/>
                <a:ea typeface="+mn-ea"/>
                <a:cs typeface="Comic Sans MS"/>
              </a:rPr>
              <a:t> </a:t>
            </a:r>
            <a:r>
              <a:rPr lang="nb-NO" sz="1400" b="1" i="0" kern="1200" dirty="0" err="1" smtClean="0">
                <a:solidFill>
                  <a:srgbClr val="0000FF"/>
                </a:solidFill>
                <a:effectLst/>
                <a:latin typeface="Comic Sans MS"/>
                <a:ea typeface="+mn-ea"/>
                <a:cs typeface="Comic Sans MS"/>
              </a:rPr>
              <a:t>เป็นกระเพาะจริงหรือกระเพาะหลัก</a:t>
            </a:r>
            <a:r>
              <a:rPr lang="nb-NO" sz="1400" b="1" i="0" kern="1200" dirty="0" smtClean="0">
                <a:solidFill>
                  <a:srgbClr val="0000FF"/>
                </a:solidFill>
                <a:effectLst/>
                <a:latin typeface="Comic Sans MS"/>
                <a:ea typeface="+mn-ea"/>
                <a:cs typeface="Comic Sans MS"/>
              </a:rPr>
              <a:t> </a:t>
            </a:r>
            <a:r>
              <a:rPr lang="nb-NO" sz="1400" b="1" i="0" kern="1200" dirty="0" err="1" smtClean="0">
                <a:solidFill>
                  <a:srgbClr val="0000FF"/>
                </a:solidFill>
                <a:effectLst/>
                <a:latin typeface="Comic Sans MS"/>
                <a:ea typeface="+mn-ea"/>
                <a:cs typeface="Comic Sans MS"/>
              </a:rPr>
              <a:t>ซึ่งคล้ายกับกระเพาะของคนเรา</a:t>
            </a:r>
            <a:r>
              <a:rPr lang="nb-NO" sz="1400" b="1" i="0" kern="1200" dirty="0" smtClean="0">
                <a:solidFill>
                  <a:srgbClr val="0000FF"/>
                </a:solidFill>
                <a:effectLst/>
                <a:latin typeface="Comic Sans MS"/>
                <a:ea typeface="+mn-ea"/>
                <a:cs typeface="Comic Sans MS"/>
              </a:rPr>
              <a:t> </a:t>
            </a:r>
            <a:r>
              <a:rPr lang="nb-NO" sz="1400" b="1" i="0" kern="1200" dirty="0" err="1" smtClean="0">
                <a:solidFill>
                  <a:srgbClr val="0000FF"/>
                </a:solidFill>
                <a:effectLst/>
                <a:latin typeface="Comic Sans MS"/>
                <a:ea typeface="+mn-ea"/>
                <a:cs typeface="Comic Sans MS"/>
              </a:rPr>
              <a:t>เมื่อสัตว์เคี้ยวเอื้องกลืนอาหารลงไป</a:t>
            </a:r>
            <a:r>
              <a:rPr lang="nb-NO" sz="1400" b="1" i="0" kern="1200" dirty="0" smtClean="0">
                <a:solidFill>
                  <a:srgbClr val="0000FF"/>
                </a:solidFill>
                <a:effectLst/>
                <a:latin typeface="Comic Sans MS"/>
                <a:ea typeface="+mn-ea"/>
                <a:cs typeface="Comic Sans MS"/>
              </a:rPr>
              <a:t> </a:t>
            </a:r>
            <a:r>
              <a:rPr lang="nb-NO" sz="1400" b="1" i="0" kern="1200" dirty="0" err="1" smtClean="0">
                <a:solidFill>
                  <a:srgbClr val="0000FF"/>
                </a:solidFill>
                <a:effectLst/>
                <a:latin typeface="Comic Sans MS"/>
                <a:ea typeface="+mn-ea"/>
                <a:cs typeface="Comic Sans MS"/>
              </a:rPr>
              <a:t>จะผ่านลงไปที่กระเพาะผ้าขี้ริ้วก่อน</a:t>
            </a:r>
            <a:r>
              <a:rPr lang="nb-NO" sz="1400" b="1" i="0" kern="1200" dirty="0" smtClean="0">
                <a:solidFill>
                  <a:srgbClr val="0000FF"/>
                </a:solidFill>
                <a:effectLst/>
                <a:latin typeface="Comic Sans MS"/>
                <a:ea typeface="+mn-ea"/>
                <a:cs typeface="Comic Sans MS"/>
              </a:rPr>
              <a:t> ก่อนจะลงไปที่กระเพาะผ้าขี้ริ้วและในกระเพาะรวงผึ็งนี้เองอาหารจะถูกบดโดยการช่วยของแบคทีเรีย </a:t>
            </a:r>
            <a:r>
              <a:rPr lang="nb-NO" sz="1400" b="1" i="0" kern="1200" dirty="0" err="1" smtClean="0">
                <a:solidFill>
                  <a:srgbClr val="0000FF"/>
                </a:solidFill>
                <a:effectLst/>
                <a:latin typeface="Comic Sans MS"/>
                <a:ea typeface="+mn-ea"/>
                <a:cs typeface="Comic Sans MS"/>
              </a:rPr>
              <a:t>สักครู่หลังจากนั้น</a:t>
            </a:r>
            <a:r>
              <a:rPr lang="nb-NO" sz="1400" b="1" i="0" kern="1200" dirty="0" smtClean="0">
                <a:solidFill>
                  <a:srgbClr val="0000FF"/>
                </a:solidFill>
                <a:effectLst/>
                <a:latin typeface="Comic Sans MS"/>
                <a:ea typeface="+mn-ea"/>
                <a:cs typeface="Comic Sans MS"/>
              </a:rPr>
              <a:t> สัตว์เคี่ยวเอื้องก็จะสำรอกอาหารที่ผ่านการย่อยครึ่งกระบวนการออกมา </a:t>
            </a:r>
            <a:r>
              <a:rPr lang="nb-NO" sz="1400" b="1" i="0" kern="1200" dirty="0" err="1" smtClean="0">
                <a:solidFill>
                  <a:srgbClr val="0000FF"/>
                </a:solidFill>
                <a:effectLst/>
                <a:latin typeface="Comic Sans MS"/>
                <a:ea typeface="+mn-ea"/>
                <a:cs typeface="Comic Sans MS"/>
              </a:rPr>
              <a:t>แล้วก็เคี้ยวและกลืนอาหารนั้นลงไปอีกครั้งหนึ่ง</a:t>
            </a:r>
            <a:r>
              <a:rPr lang="nb-NO" sz="1400" b="1" i="0" kern="1200" dirty="0" smtClean="0">
                <a:solidFill>
                  <a:srgbClr val="0000FF"/>
                </a:solidFill>
                <a:effectLst/>
                <a:latin typeface="Comic Sans MS"/>
                <a:ea typeface="+mn-ea"/>
                <a:cs typeface="Comic Sans MS"/>
              </a:rPr>
              <a:t> </a:t>
            </a:r>
            <a:r>
              <a:rPr lang="nb-NO" sz="1400" b="1" i="0" kern="1200" dirty="0" err="1" smtClean="0">
                <a:solidFill>
                  <a:srgbClr val="0000FF"/>
                </a:solidFill>
                <a:effectLst/>
                <a:latin typeface="Comic Sans MS"/>
                <a:ea typeface="+mn-ea"/>
                <a:cs typeface="Comic Sans MS"/>
              </a:rPr>
              <a:t>ซึ่งเราเรียกว่า</a:t>
            </a:r>
            <a:r>
              <a:rPr lang="en-US" sz="1400" b="1" i="0" kern="1200" dirty="0" smtClean="0">
                <a:solidFill>
                  <a:srgbClr val="0000FF"/>
                </a:solidFill>
                <a:effectLst/>
                <a:latin typeface="Comic Sans MS"/>
                <a:ea typeface="+mn-ea"/>
                <a:cs typeface="Comic Sans MS"/>
              </a:rPr>
              <a:t>”</a:t>
            </a:r>
            <a:r>
              <a:rPr lang="nb-NO" sz="1400" b="1" i="0" kern="1200" dirty="0" err="1" smtClean="0">
                <a:solidFill>
                  <a:srgbClr val="0000FF"/>
                </a:solidFill>
                <a:effectLst/>
                <a:latin typeface="Comic Sans MS"/>
                <a:ea typeface="+mn-ea"/>
                <a:cs typeface="Comic Sans MS"/>
              </a:rPr>
              <a:t>การเคี้ยวเอื้อง</a:t>
            </a:r>
            <a:r>
              <a:rPr lang="en-US" sz="1400" b="1" i="0" kern="1200" dirty="0" smtClean="0">
                <a:solidFill>
                  <a:srgbClr val="0000FF"/>
                </a:solidFill>
                <a:effectLst/>
                <a:latin typeface="Comic Sans MS"/>
                <a:ea typeface="+mn-ea"/>
                <a:cs typeface="Comic Sans MS"/>
              </a:rPr>
              <a:t>”</a:t>
            </a:r>
            <a:endParaRPr lang="nb-NO" sz="1400" b="1" i="0" kern="1200" dirty="0" smtClean="0">
              <a:solidFill>
                <a:srgbClr val="0000FF"/>
              </a:solidFill>
              <a:effectLst/>
              <a:latin typeface="Comic Sans MS"/>
              <a:ea typeface="+mn-ea"/>
              <a:cs typeface="Comic Sans MS"/>
            </a:endParaRPr>
          </a:p>
          <a:p>
            <a:r>
              <a:rPr lang="en-US" sz="1400" b="1" i="0" kern="1200" dirty="0" smtClean="0">
                <a:solidFill>
                  <a:srgbClr val="3366FF"/>
                </a:solidFill>
                <a:effectLst/>
                <a:latin typeface="Comic Sans MS"/>
                <a:ea typeface="+mn-ea"/>
                <a:cs typeface="Comic Sans MS"/>
              </a:rPr>
              <a:t> </a:t>
            </a:r>
            <a:endParaRPr lang="nb-NO" sz="1400" b="1" i="0" kern="1200" dirty="0" smtClean="0">
              <a:solidFill>
                <a:srgbClr val="3366FF"/>
              </a:solidFill>
              <a:effectLst/>
              <a:latin typeface="Comic Sans MS"/>
              <a:ea typeface="+mn-ea"/>
              <a:cs typeface="Comic Sans MS"/>
            </a:endParaRPr>
          </a:p>
          <a:p>
            <a:r>
              <a:rPr lang="nb-NO" sz="1400" b="1" i="0" kern="1200" dirty="0" err="1" smtClean="0">
                <a:solidFill>
                  <a:srgbClr val="3366FF"/>
                </a:solidFill>
                <a:effectLst/>
                <a:latin typeface="Comic Sans MS"/>
                <a:ea typeface="+mn-ea"/>
                <a:cs typeface="Comic Sans MS"/>
              </a:rPr>
              <a:t>อาหารที่ถูกกลืนลงไปในครั้งที่สองนั้นจะลงไปที่กระเพาะสามสิบกลีบ</a:t>
            </a:r>
            <a:r>
              <a:rPr lang="nb-NO" sz="1400" b="1" i="0" kern="1200" dirty="0" smtClean="0">
                <a:solidFill>
                  <a:srgbClr val="3366FF"/>
                </a:solidFill>
                <a:effectLst/>
                <a:latin typeface="Comic Sans MS"/>
                <a:ea typeface="+mn-ea"/>
                <a:cs typeface="Comic Sans MS"/>
              </a:rPr>
              <a:t> และจะไปหยุดที่กระเพาะจริงซึ่งส่งอาหารที่ย่อยแล้วไปที่ลำไส้เล็กเพื่อการย่อยสารอาหารที่สมบูรณ์ </a:t>
            </a:r>
            <a:r>
              <a:rPr lang="nb-NO" sz="1400" b="1" i="0" kern="1200" dirty="0" err="1" smtClean="0">
                <a:solidFill>
                  <a:srgbClr val="3366FF"/>
                </a:solidFill>
                <a:effectLst/>
                <a:latin typeface="Comic Sans MS"/>
                <a:ea typeface="+mn-ea"/>
                <a:cs typeface="Comic Sans MS"/>
              </a:rPr>
              <a:t>และน้ำก่อนถูกนำไปใช้ต่อไป</a:t>
            </a:r>
            <a:r>
              <a:rPr lang="nb-NO" sz="1400" b="1" i="0" kern="1200" dirty="0" smtClean="0">
                <a:solidFill>
                  <a:srgbClr val="3366FF"/>
                </a:solidFill>
                <a:effectLst/>
                <a:latin typeface="Comic Sans MS"/>
                <a:ea typeface="+mn-ea"/>
                <a:cs typeface="Comic Sans MS"/>
              </a:rPr>
              <a:t> </a:t>
            </a:r>
            <a:r>
              <a:rPr lang="nb-NO" sz="1400" b="1" i="0" kern="1200" dirty="0" err="1" smtClean="0">
                <a:solidFill>
                  <a:srgbClr val="3366FF"/>
                </a:solidFill>
                <a:effectLst/>
                <a:latin typeface="Comic Sans MS"/>
                <a:ea typeface="+mn-ea"/>
                <a:cs typeface="Comic Sans MS"/>
              </a:rPr>
              <a:t>กากอาหารที่เหลือในส่วนของลำไส้เล็ก</a:t>
            </a:r>
            <a:r>
              <a:rPr lang="nb-NO" sz="1400" b="1" i="0" kern="1200" dirty="0" smtClean="0">
                <a:solidFill>
                  <a:srgbClr val="3366FF"/>
                </a:solidFill>
                <a:effectLst/>
                <a:latin typeface="Comic Sans MS"/>
                <a:ea typeface="+mn-ea"/>
                <a:cs typeface="Comic Sans MS"/>
              </a:rPr>
              <a:t> </a:t>
            </a:r>
            <a:r>
              <a:rPr lang="nb-NO" sz="1400" b="1" i="0" kern="1200" dirty="0" err="1" smtClean="0">
                <a:solidFill>
                  <a:srgbClr val="3366FF"/>
                </a:solidFill>
                <a:effectLst/>
                <a:latin typeface="Comic Sans MS"/>
                <a:ea typeface="+mn-ea"/>
                <a:cs typeface="Comic Sans MS"/>
              </a:rPr>
              <a:t>จะถูกส่งไปที่ลำไส้ใหญ่ที่ซึ่งน้ำถูกดึงมาใช้มาก</a:t>
            </a:r>
            <a:r>
              <a:rPr lang="nb-NO" sz="1400" b="1" i="0" kern="1200" dirty="0" smtClean="0">
                <a:solidFill>
                  <a:srgbClr val="3366FF"/>
                </a:solidFill>
                <a:effectLst/>
                <a:latin typeface="Comic Sans MS"/>
                <a:ea typeface="+mn-ea"/>
                <a:cs typeface="Comic Sans MS"/>
              </a:rPr>
              <a:t> </a:t>
            </a:r>
            <a:r>
              <a:rPr lang="nb-NO" sz="1400" b="1" i="0" kern="1200" dirty="0" err="1" smtClean="0">
                <a:solidFill>
                  <a:srgbClr val="3366FF"/>
                </a:solidFill>
                <a:effectLst/>
                <a:latin typeface="Comic Sans MS"/>
                <a:ea typeface="+mn-ea"/>
                <a:cs typeface="Comic Sans MS"/>
              </a:rPr>
              <a:t>และกากอาหารที่เหลือก็ถูกขับออกมากเป็นอุจจาระต่่อไป</a:t>
            </a:r>
            <a:endParaRPr lang="nb-NO" sz="1400" b="1" i="0" kern="1200" dirty="0" smtClean="0">
              <a:solidFill>
                <a:srgbClr val="3366FF"/>
              </a:solidFill>
              <a:effectLst/>
              <a:latin typeface="Comic Sans MS"/>
              <a:ea typeface="+mn-ea"/>
              <a:cs typeface="Comic Sans M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B210C8-FA1E-0C44-BA9F-66B93AEB754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2000" b="1" dirty="0" smtClean="0">
                <a:solidFill>
                  <a:srgbClr val="0000FF"/>
                </a:solidFill>
              </a:rPr>
              <a:t>เมื่ออาหารหรืออุจจาระที่กินเข้าไปรอบที่สองโดยผ่านกระบวนการย่อยอีกรอบ </a:t>
            </a:r>
            <a:r>
              <a:rPr lang="nb-NO" sz="2000" b="1" dirty="0" err="1" smtClean="0">
                <a:solidFill>
                  <a:srgbClr val="0000FF"/>
                </a:solidFill>
              </a:rPr>
              <a:t>อาหารนี้นจะมีสารอาหารเพิ่มขึ้นอีก</a:t>
            </a:r>
            <a:r>
              <a:rPr lang="nb-NO" sz="2000" b="1" dirty="0" smtClean="0">
                <a:solidFill>
                  <a:srgbClr val="0000FF"/>
                </a:solidFill>
              </a:rPr>
              <a:t> </a:t>
            </a:r>
            <a:endParaRPr lang="th-TH" sz="2000" b="1" dirty="0" smtClean="0">
              <a:solidFill>
                <a:srgbClr val="0000FF"/>
              </a:solidFill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2000" b="1" dirty="0" err="1" smtClean="0">
                <a:solidFill>
                  <a:srgbClr val="0000FF"/>
                </a:solidFill>
              </a:rPr>
              <a:t>กระต่ายป่าและกระต่ายทั่วไปอยู่ในตระกูลเดียวกัน</a:t>
            </a:r>
            <a:r>
              <a:rPr lang="nb-NO" sz="2000" b="1" dirty="0" smtClean="0">
                <a:solidFill>
                  <a:srgbClr val="0000FF"/>
                </a:solidFill>
              </a:rPr>
              <a:t> </a:t>
            </a:r>
            <a:r>
              <a:rPr lang="nb-NO" sz="2000" b="1" dirty="0" err="1" smtClean="0">
                <a:solidFill>
                  <a:srgbClr val="0000FF"/>
                </a:solidFill>
              </a:rPr>
              <a:t>และมีอวัยวะย่อยอาหารที่เหมือนกัน</a:t>
            </a:r>
            <a:r>
              <a:rPr lang="nb-NO" sz="2000" b="1" dirty="0" smtClean="0">
                <a:solidFill>
                  <a:srgbClr val="0000FF"/>
                </a:solidFill>
              </a:rPr>
              <a:t>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sz="2000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B210C8-FA1E-0C44-BA9F-66B93AEB754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158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nb-NO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10.03.15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10.03.15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10.03.15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10.03.15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10.03.15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10.03.15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10.03.15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10.03.15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10.03.15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10.03.15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10.03.15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b-NO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10.03.15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røvtygg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29" y="472124"/>
            <a:ext cx="7408004" cy="56329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5297" y="472124"/>
            <a:ext cx="7772400" cy="1470025"/>
          </a:xfrm>
        </p:spPr>
        <p:txBody>
          <a:bodyPr/>
          <a:lstStyle/>
          <a:p>
            <a:r>
              <a:rPr lang="en-US" dirty="0" err="1" smtClean="0">
                <a:solidFill>
                  <a:srgbClr val="0000FF"/>
                </a:solidFill>
              </a:rPr>
              <a:t>Fordøyelsen</a:t>
            </a:r>
            <a:r>
              <a:rPr lang="en-US" dirty="0" smtClean="0">
                <a:solidFill>
                  <a:srgbClr val="0000FF"/>
                </a:solidFill>
              </a:rPr>
              <a:t> hos </a:t>
            </a:r>
            <a:r>
              <a:rPr lang="en-US" dirty="0" err="1" smtClean="0">
                <a:solidFill>
                  <a:srgbClr val="0000FF"/>
                </a:solidFill>
              </a:rPr>
              <a:t>dyr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3007" y="4950060"/>
            <a:ext cx="6400800" cy="1154984"/>
          </a:xfrm>
        </p:spPr>
        <p:txBody>
          <a:bodyPr/>
          <a:lstStyle/>
          <a:p>
            <a:r>
              <a:rPr lang="en-US" dirty="0" err="1" smtClean="0">
                <a:solidFill>
                  <a:schemeClr val="accent3"/>
                </a:solidFill>
              </a:rPr>
              <a:t>Drøvtyggere</a:t>
            </a:r>
            <a:r>
              <a:rPr lang="en-US" dirty="0" smtClean="0">
                <a:solidFill>
                  <a:schemeClr val="accent3"/>
                </a:solidFill>
              </a:rPr>
              <a:t> </a:t>
            </a:r>
            <a:r>
              <a:rPr lang="en-US" dirty="0" err="1" smtClean="0">
                <a:solidFill>
                  <a:schemeClr val="accent3"/>
                </a:solidFill>
              </a:rPr>
              <a:t>og</a:t>
            </a:r>
            <a:r>
              <a:rPr lang="en-US" dirty="0" smtClean="0">
                <a:solidFill>
                  <a:schemeClr val="accent3"/>
                </a:solidFill>
              </a:rPr>
              <a:t> </a:t>
            </a:r>
            <a:r>
              <a:rPr lang="en-US" dirty="0" err="1" smtClean="0">
                <a:solidFill>
                  <a:schemeClr val="accent3"/>
                </a:solidFill>
              </a:rPr>
              <a:t>kaniner</a:t>
            </a:r>
            <a:endParaRPr 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087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Kompetanse</a:t>
            </a:r>
            <a:r>
              <a:rPr lang="en-US" dirty="0" smtClean="0"/>
              <a:t> </a:t>
            </a:r>
            <a:r>
              <a:rPr lang="en-US" dirty="0" err="1" smtClean="0"/>
              <a:t>mål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Elever</a:t>
            </a:r>
            <a:r>
              <a:rPr lang="en-US" dirty="0" smtClean="0"/>
              <a:t> </a:t>
            </a:r>
            <a:r>
              <a:rPr lang="en-US" dirty="0" err="1" smtClean="0"/>
              <a:t>skal</a:t>
            </a:r>
            <a:r>
              <a:rPr lang="en-US" dirty="0" smtClean="0"/>
              <a:t> </a:t>
            </a:r>
            <a:r>
              <a:rPr lang="en-US" dirty="0" err="1" smtClean="0"/>
              <a:t>kunne</a:t>
            </a:r>
            <a:r>
              <a:rPr lang="en-US" dirty="0" smtClean="0"/>
              <a:t> </a:t>
            </a:r>
            <a:r>
              <a:rPr lang="en-US" dirty="0" err="1" smtClean="0"/>
              <a:t>fortelle</a:t>
            </a:r>
            <a:r>
              <a:rPr lang="en-US" dirty="0" smtClean="0"/>
              <a:t> </a:t>
            </a:r>
            <a:r>
              <a:rPr lang="en-US" dirty="0" err="1" smtClean="0"/>
              <a:t>om</a:t>
            </a:r>
            <a:r>
              <a:rPr lang="en-US" dirty="0" smtClean="0"/>
              <a:t> </a:t>
            </a:r>
            <a:r>
              <a:rPr lang="en-US" dirty="0" err="1" smtClean="0"/>
              <a:t>fordøyelsesorganene</a:t>
            </a:r>
            <a:r>
              <a:rPr lang="en-US" dirty="0" smtClean="0"/>
              <a:t> </a:t>
            </a:r>
            <a:r>
              <a:rPr lang="en-US" dirty="0" err="1" smtClean="0"/>
              <a:t>til</a:t>
            </a:r>
            <a:r>
              <a:rPr lang="en-US" dirty="0" smtClean="0"/>
              <a:t> </a:t>
            </a:r>
            <a:r>
              <a:rPr lang="en-US" dirty="0" err="1" smtClean="0"/>
              <a:t>noen</a:t>
            </a:r>
            <a:r>
              <a:rPr lang="en-US" dirty="0" smtClean="0"/>
              <a:t> </a:t>
            </a:r>
            <a:r>
              <a:rPr lang="en-US" dirty="0" err="1" smtClean="0"/>
              <a:t>dyr</a:t>
            </a:r>
            <a:endParaRPr lang="en-US" dirty="0" smtClean="0"/>
          </a:p>
          <a:p>
            <a:r>
              <a:rPr lang="en-US" dirty="0" smtClean="0"/>
              <a:t>5.-7. </a:t>
            </a:r>
            <a:r>
              <a:rPr lang="en-US" dirty="0" err="1" smtClean="0"/>
              <a:t>trinn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381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Drøvtyggere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nb-NO" dirty="0">
                <a:latin typeface="AngsanaUPC"/>
                <a:cs typeface="AngsanaUPC"/>
              </a:rPr>
              <a:t>Gress, blader, belgfrukter og kvister inneholder et karbohydrat som kalles cellulose eller kostfiber. Dyr som er planteetere, har fordøyelsesorganer som klarer å nyttiggjøre seg næringsstoffene i kostfibrene, det har ikke mennesker</a:t>
            </a:r>
            <a:r>
              <a:rPr lang="nb-NO" dirty="0" smtClean="0">
                <a:latin typeface="AngsanaUPC"/>
                <a:cs typeface="AngsanaUPC"/>
              </a:rPr>
              <a:t>.</a:t>
            </a:r>
            <a:endParaRPr lang="nb-NO" dirty="0">
              <a:latin typeface="AngsanaUPC"/>
              <a:cs typeface="AngsanaUPC"/>
            </a:endParaRPr>
          </a:p>
          <a:p>
            <a:r>
              <a:rPr lang="nb-NO" sz="2800" b="1" dirty="0" err="1">
                <a:latin typeface="AngsanaUPC"/>
                <a:cs typeface="AngsanaUPC"/>
              </a:rPr>
              <a:t>สัตว์กินพืชย่อยอาหารประเภทเส้นใย</a:t>
            </a:r>
            <a:r>
              <a:rPr lang="nb-NO" sz="2800" b="1" dirty="0">
                <a:latin typeface="AngsanaUPC"/>
                <a:cs typeface="AngsanaUPC"/>
              </a:rPr>
              <a:t>(</a:t>
            </a:r>
            <a:r>
              <a:rPr lang="nb-NO" sz="2800" b="1" dirty="0" err="1">
                <a:latin typeface="AngsanaUPC"/>
                <a:cs typeface="AngsanaUPC"/>
              </a:rPr>
              <a:t>ไฟเบอร์</a:t>
            </a:r>
            <a:r>
              <a:rPr lang="nb-NO" sz="2800" b="1" dirty="0">
                <a:latin typeface="AngsanaUPC"/>
                <a:cs typeface="AngsanaUPC"/>
              </a:rPr>
              <a:t>)</a:t>
            </a:r>
          </a:p>
          <a:p>
            <a:r>
              <a:rPr lang="nb-NO" sz="2800" b="1" dirty="0" err="1">
                <a:latin typeface="AngsanaUPC"/>
                <a:cs typeface="AngsanaUPC"/>
              </a:rPr>
              <a:t>หญ้า</a:t>
            </a:r>
            <a:r>
              <a:rPr lang="nb-NO" sz="2800" b="1" dirty="0">
                <a:latin typeface="AngsanaUPC"/>
                <a:cs typeface="AngsanaUPC"/>
              </a:rPr>
              <a:t> </a:t>
            </a:r>
            <a:r>
              <a:rPr lang="nb-NO" sz="2800" b="1" dirty="0" err="1">
                <a:latin typeface="AngsanaUPC"/>
                <a:cs typeface="AngsanaUPC"/>
              </a:rPr>
              <a:t>ใบไม้</a:t>
            </a:r>
            <a:r>
              <a:rPr lang="nb-NO" sz="2800" b="1" dirty="0">
                <a:latin typeface="AngsanaUPC"/>
                <a:cs typeface="AngsanaUPC"/>
              </a:rPr>
              <a:t> </a:t>
            </a:r>
            <a:r>
              <a:rPr lang="nb-NO" sz="2800" b="1" dirty="0" err="1">
                <a:latin typeface="AngsanaUPC"/>
                <a:cs typeface="AngsanaUPC"/>
              </a:rPr>
              <a:t>พืชตระกูลถั่ว</a:t>
            </a:r>
            <a:r>
              <a:rPr lang="nb-NO" sz="2800" b="1" dirty="0">
                <a:latin typeface="AngsanaUPC"/>
                <a:cs typeface="AngsanaUPC"/>
              </a:rPr>
              <a:t> </a:t>
            </a:r>
            <a:r>
              <a:rPr lang="nb-NO" sz="2800" b="1" dirty="0" err="1">
                <a:latin typeface="AngsanaUPC"/>
                <a:cs typeface="AngsanaUPC"/>
              </a:rPr>
              <a:t>และกิ่งไม้ต่างๆจะมีสารอาหารคาร์โบไฮเดรตที่เรียกว่า</a:t>
            </a:r>
            <a:r>
              <a:rPr lang="nb-NO" sz="2800" b="1" dirty="0">
                <a:latin typeface="AngsanaUPC"/>
                <a:cs typeface="AngsanaUPC"/>
              </a:rPr>
              <a:t> </a:t>
            </a:r>
            <a:r>
              <a:rPr lang="nb-NO" sz="2800" b="1" dirty="0" err="1">
                <a:latin typeface="AngsanaUPC"/>
                <a:cs typeface="AngsanaUPC"/>
              </a:rPr>
              <a:t>เซลลูโลส</a:t>
            </a:r>
            <a:r>
              <a:rPr lang="nb-NO" sz="2800" b="1" dirty="0">
                <a:latin typeface="AngsanaUPC"/>
                <a:cs typeface="AngsanaUPC"/>
              </a:rPr>
              <a:t> </a:t>
            </a:r>
            <a:r>
              <a:rPr lang="nb-NO" sz="2800" b="1" dirty="0" err="1">
                <a:latin typeface="AngsanaUPC"/>
                <a:cs typeface="AngsanaUPC"/>
              </a:rPr>
              <a:t>หรือเส้นใยอาหาร</a:t>
            </a:r>
            <a:r>
              <a:rPr lang="nb-NO" sz="2800" b="1" dirty="0">
                <a:latin typeface="AngsanaUPC"/>
                <a:cs typeface="AngsanaUPC"/>
              </a:rPr>
              <a:t> สัตว์กินพืชจะมีอวัยวะย่อยอาหารที่สามารถย่อยเส้นใยเหล่านี้ให้เป็นสารอาหารที่เป็นประโยชน์และนำไปใช้ได้ </a:t>
            </a:r>
            <a:r>
              <a:rPr lang="nb-NO" sz="2800" b="1" dirty="0" err="1">
                <a:latin typeface="AngsanaUPC"/>
                <a:cs typeface="AngsanaUPC"/>
              </a:rPr>
              <a:t>โดยที่มนุษย์ทำไม่</a:t>
            </a:r>
            <a:r>
              <a:rPr lang="nb-NO" sz="2800" b="1" dirty="0" err="1" smtClean="0">
                <a:latin typeface="AngsanaUPC"/>
                <a:cs typeface="AngsanaUPC"/>
              </a:rPr>
              <a:t>ได้</a:t>
            </a:r>
            <a:endParaRPr lang="nb-NO" sz="2800" b="1" dirty="0">
              <a:latin typeface="AngsanaUPC"/>
              <a:cs typeface="AngsanaUPC"/>
            </a:endParaRPr>
          </a:p>
          <a:p>
            <a:endParaRPr lang="en-US" sz="1700" b="1" dirty="0">
              <a:latin typeface="Angsana New"/>
              <a:cs typeface="Angsana New"/>
            </a:endParaRPr>
          </a:p>
        </p:txBody>
      </p:sp>
    </p:spTree>
    <p:extLst>
      <p:ext uri="{BB962C8B-B14F-4D97-AF65-F5344CB8AC3E}">
        <p14:creationId xmlns:p14="http://schemas.microsoft.com/office/powerpoint/2010/main" val="2985162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 smtClean="0">
                <a:latin typeface="AngsanaUPC"/>
                <a:cs typeface="AngsanaUPC"/>
              </a:rPr>
              <a:t>สัตว์เคี้ยวเอื้อง</a:t>
            </a:r>
            <a:endParaRPr lang="en-US" b="1" dirty="0">
              <a:latin typeface="AngsanaUPC"/>
              <a:cs typeface="AngsanaUPC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latin typeface="AngsanaUPC"/>
                <a:cs typeface="AngsanaUPC"/>
              </a:rPr>
              <a:t>สัตว์ที่มี</a:t>
            </a:r>
            <a:r>
              <a:rPr lang="en-US" sz="3600" dirty="0">
                <a:latin typeface="AngsanaUPC"/>
                <a:cs typeface="AngsanaUPC"/>
              </a:rPr>
              <a:t> ๔ </a:t>
            </a:r>
            <a:r>
              <a:rPr lang="en-US" sz="3600" dirty="0" err="1">
                <a:latin typeface="AngsanaUPC"/>
                <a:cs typeface="AngsanaUPC"/>
              </a:rPr>
              <a:t>กระเพาะอาหาร</a:t>
            </a:r>
            <a:r>
              <a:rPr lang="nb-NO" sz="3600" dirty="0">
                <a:latin typeface="AngsanaUPC"/>
                <a:cs typeface="AngsanaUPC"/>
              </a:rPr>
              <a:t> </a:t>
            </a:r>
            <a:endParaRPr lang="th-TH" sz="3600" dirty="0" smtClean="0">
              <a:latin typeface="AngsanaUPC"/>
              <a:cs typeface="AngsanaUPC"/>
            </a:endParaRPr>
          </a:p>
          <a:p>
            <a:r>
              <a:rPr lang="en-US" sz="3600" dirty="0" err="1" smtClean="0">
                <a:latin typeface="AngsanaUPC"/>
                <a:cs typeface="AngsanaUPC"/>
              </a:rPr>
              <a:t>เช่น</a:t>
            </a:r>
            <a:r>
              <a:rPr lang="en-US" sz="3600" dirty="0" smtClean="0">
                <a:latin typeface="AngsanaUPC"/>
                <a:cs typeface="AngsanaUPC"/>
              </a:rPr>
              <a:t> </a:t>
            </a:r>
            <a:r>
              <a:rPr lang="en-US" sz="3600" dirty="0" err="1">
                <a:latin typeface="AngsanaUPC"/>
                <a:cs typeface="AngsanaUPC"/>
              </a:rPr>
              <a:t>กวางเรนเดียร์</a:t>
            </a:r>
            <a:r>
              <a:rPr lang="en-US" sz="3600" dirty="0">
                <a:latin typeface="AngsanaUPC"/>
                <a:cs typeface="AngsanaUPC"/>
              </a:rPr>
              <a:t> </a:t>
            </a:r>
            <a:r>
              <a:rPr lang="en-US" sz="3600" dirty="0" err="1">
                <a:latin typeface="AngsanaUPC"/>
                <a:cs typeface="AngsanaUPC"/>
              </a:rPr>
              <a:t>วัว</a:t>
            </a:r>
            <a:r>
              <a:rPr lang="en-US" sz="3600" dirty="0">
                <a:latin typeface="AngsanaUPC"/>
                <a:cs typeface="AngsanaUPC"/>
              </a:rPr>
              <a:t> </a:t>
            </a:r>
            <a:r>
              <a:rPr lang="en-US" sz="3600" dirty="0" err="1">
                <a:latin typeface="AngsanaUPC"/>
                <a:cs typeface="AngsanaUPC"/>
              </a:rPr>
              <a:t>แกะ</a:t>
            </a:r>
            <a:r>
              <a:rPr lang="en-US" sz="3600" dirty="0">
                <a:latin typeface="AngsanaUPC"/>
                <a:cs typeface="AngsanaUPC"/>
              </a:rPr>
              <a:t> </a:t>
            </a:r>
            <a:r>
              <a:rPr lang="en-US" sz="3600" dirty="0" err="1">
                <a:latin typeface="AngsanaUPC"/>
                <a:cs typeface="AngsanaUPC"/>
              </a:rPr>
              <a:t>กวางใหญ่</a:t>
            </a:r>
            <a:r>
              <a:rPr lang="en-US" sz="3600" dirty="0">
                <a:latin typeface="AngsanaUPC"/>
                <a:cs typeface="AngsanaUPC"/>
              </a:rPr>
              <a:t>(</a:t>
            </a:r>
            <a:r>
              <a:rPr lang="en-US" sz="3600" dirty="0" err="1">
                <a:latin typeface="AngsanaUPC"/>
                <a:cs typeface="AngsanaUPC"/>
              </a:rPr>
              <a:t>elg</a:t>
            </a:r>
            <a:r>
              <a:rPr lang="en-US" sz="3600" dirty="0">
                <a:latin typeface="AngsanaUPC"/>
                <a:cs typeface="AngsanaUPC"/>
              </a:rPr>
              <a:t>) </a:t>
            </a:r>
            <a:r>
              <a:rPr lang="en-US" sz="3600" dirty="0" err="1">
                <a:latin typeface="AngsanaUPC"/>
                <a:cs typeface="AngsanaUPC"/>
              </a:rPr>
              <a:t>กวางแดง</a:t>
            </a:r>
            <a:r>
              <a:rPr lang="en-US" sz="3600" dirty="0">
                <a:latin typeface="AngsanaUPC"/>
                <a:cs typeface="AngsanaUPC"/>
              </a:rPr>
              <a:t>(</a:t>
            </a:r>
            <a:r>
              <a:rPr lang="en-US" sz="3600" dirty="0" err="1">
                <a:latin typeface="AngsanaUPC"/>
                <a:cs typeface="AngsanaUPC"/>
              </a:rPr>
              <a:t>hjort</a:t>
            </a:r>
            <a:r>
              <a:rPr lang="en-US" sz="3600" dirty="0">
                <a:latin typeface="AngsanaUPC"/>
                <a:cs typeface="AngsanaUPC"/>
              </a:rPr>
              <a:t>) </a:t>
            </a:r>
            <a:r>
              <a:rPr lang="en-US" sz="3600" dirty="0" err="1">
                <a:latin typeface="AngsanaUPC"/>
                <a:cs typeface="AngsanaUPC"/>
              </a:rPr>
              <a:t>และกวางป่า</a:t>
            </a:r>
            <a:r>
              <a:rPr lang="en-US" sz="3600" dirty="0">
                <a:latin typeface="AngsanaUPC"/>
                <a:cs typeface="AngsanaUPC"/>
              </a:rPr>
              <a:t>) </a:t>
            </a:r>
            <a:endParaRPr lang="th-TH" sz="3600" dirty="0" smtClean="0">
              <a:latin typeface="AngsanaUPC"/>
              <a:cs typeface="AngsanaUPC"/>
            </a:endParaRPr>
          </a:p>
          <a:p>
            <a:r>
              <a:rPr lang="en-US" sz="3600" dirty="0">
                <a:latin typeface="AngsanaUPC"/>
                <a:cs typeface="AngsanaUPC"/>
              </a:rPr>
              <a:t>คือสัตว์กินพืชที่มีระบบการย่อยอาหารที่พิเศษเพื่อที่จะได้สารอาหารทีร่างกายนำไป</a:t>
            </a:r>
            <a:r>
              <a:rPr lang="en-US" sz="3600" dirty="0" smtClean="0">
                <a:latin typeface="AngsanaUPC"/>
                <a:cs typeface="AngsanaUPC"/>
              </a:rPr>
              <a:t>ใช้ไ</a:t>
            </a:r>
            <a:r>
              <a:rPr lang="th-TH" sz="3600" dirty="0" smtClean="0">
                <a:latin typeface="AngsanaUPC"/>
                <a:cs typeface="AngsanaUPC"/>
              </a:rPr>
              <a:t>ด้</a:t>
            </a:r>
            <a:r>
              <a:rPr lang="nb-NO" sz="3600" dirty="0" smtClean="0">
                <a:latin typeface="AngsanaUPC"/>
                <a:cs typeface="AngsanaUPC"/>
              </a:rPr>
              <a:t> </a:t>
            </a:r>
            <a:endParaRPr lang="en-US" sz="3600" dirty="0">
              <a:latin typeface="AngsanaUPC"/>
              <a:cs typeface="AngsanaUPC"/>
            </a:endParaRPr>
          </a:p>
        </p:txBody>
      </p:sp>
    </p:spTree>
    <p:extLst>
      <p:ext uri="{BB962C8B-B14F-4D97-AF65-F5344CB8AC3E}">
        <p14:creationId xmlns:p14="http://schemas.microsoft.com/office/powerpoint/2010/main" val="3408090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err="1">
                <a:latin typeface="AngsanaUPC"/>
                <a:cs typeface="AngsanaUPC"/>
              </a:rPr>
              <a:t>กระเพาะอาหารของสัตว์กิน</a:t>
            </a:r>
            <a:r>
              <a:rPr lang="en-US" sz="3200" b="1" dirty="0" err="1" smtClean="0">
                <a:latin typeface="AngsanaUPC"/>
                <a:cs typeface="AngsanaUPC"/>
              </a:rPr>
              <a:t>พืชมี</a:t>
            </a:r>
            <a:r>
              <a:rPr lang="en-US" sz="3200" b="1" dirty="0" err="1">
                <a:latin typeface="AngsanaUPC"/>
                <a:cs typeface="AngsanaUPC"/>
              </a:rPr>
              <a:t>อยู่</a:t>
            </a:r>
            <a:r>
              <a:rPr lang="en-US" sz="3200" b="1" dirty="0">
                <a:latin typeface="AngsanaUPC"/>
                <a:cs typeface="AngsanaUPC"/>
              </a:rPr>
              <a:t> ๔ </a:t>
            </a:r>
            <a:r>
              <a:rPr lang="en-US" sz="3200" b="1" dirty="0" err="1">
                <a:latin typeface="AngsanaUPC"/>
                <a:cs typeface="AngsanaUPC"/>
              </a:rPr>
              <a:t>ส่วนด้วยกัน</a:t>
            </a:r>
            <a:r>
              <a:rPr lang="en-US" sz="3200" b="1" dirty="0">
                <a:latin typeface="AngsanaUPC"/>
                <a:cs typeface="AngsanaUPC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600" dirty="0" err="1">
                <a:latin typeface="AngsanaUPC"/>
                <a:cs typeface="AngsanaUPC"/>
              </a:rPr>
              <a:t>Vomma</a:t>
            </a:r>
            <a:r>
              <a:rPr lang="en-US" sz="3600" dirty="0">
                <a:latin typeface="AngsanaUPC"/>
                <a:cs typeface="AngsanaUPC"/>
              </a:rPr>
              <a:t> </a:t>
            </a:r>
            <a:r>
              <a:rPr lang="en-US" sz="3600" dirty="0" err="1">
                <a:latin typeface="AngsanaUPC"/>
                <a:cs typeface="AngsanaUPC"/>
              </a:rPr>
              <a:t>กระเพาะผ้าขี้ริ้วหรือรูเมน</a:t>
            </a:r>
            <a:endParaRPr lang="nb-NO" sz="3600" dirty="0">
              <a:latin typeface="AngsanaUPC"/>
              <a:cs typeface="AngsanaUPC"/>
            </a:endParaRPr>
          </a:p>
          <a:p>
            <a:pPr lvl="0"/>
            <a:r>
              <a:rPr lang="en-US" sz="3600" dirty="0" err="1">
                <a:latin typeface="AngsanaUPC"/>
                <a:cs typeface="AngsanaUPC"/>
              </a:rPr>
              <a:t>Nettmagen</a:t>
            </a:r>
            <a:r>
              <a:rPr lang="en-US" sz="3600" dirty="0">
                <a:latin typeface="AngsanaUPC"/>
                <a:cs typeface="AngsanaUPC"/>
              </a:rPr>
              <a:t> </a:t>
            </a:r>
            <a:r>
              <a:rPr lang="en-US" sz="3600" dirty="0" err="1">
                <a:latin typeface="AngsanaUPC"/>
                <a:cs typeface="AngsanaUPC"/>
              </a:rPr>
              <a:t>กระเพาะรวงผึ้งหรือเรติคูลัม</a:t>
            </a:r>
            <a:endParaRPr lang="nb-NO" sz="3600" dirty="0">
              <a:latin typeface="AngsanaUPC"/>
              <a:cs typeface="AngsanaUPC"/>
            </a:endParaRPr>
          </a:p>
          <a:p>
            <a:pPr lvl="0"/>
            <a:r>
              <a:rPr lang="en-US" sz="3600" dirty="0" err="1">
                <a:latin typeface="AngsanaUPC"/>
                <a:cs typeface="AngsanaUPC"/>
              </a:rPr>
              <a:t>Bladmagen</a:t>
            </a:r>
            <a:r>
              <a:rPr lang="en-US" sz="3600" dirty="0">
                <a:latin typeface="AngsanaUPC"/>
                <a:cs typeface="AngsanaUPC"/>
              </a:rPr>
              <a:t> </a:t>
            </a:r>
            <a:r>
              <a:rPr lang="en-US" sz="3600" dirty="0" err="1">
                <a:latin typeface="AngsanaUPC"/>
                <a:cs typeface="AngsanaUPC"/>
              </a:rPr>
              <a:t>กระเพาะสามสิบกลีบหรือโอมาสซัม</a:t>
            </a:r>
            <a:endParaRPr lang="nb-NO" sz="3600" dirty="0">
              <a:latin typeface="AngsanaUPC"/>
              <a:cs typeface="AngsanaUPC"/>
            </a:endParaRPr>
          </a:p>
          <a:p>
            <a:pPr lvl="0"/>
            <a:r>
              <a:rPr lang="en-US" sz="3600" dirty="0" err="1">
                <a:latin typeface="AngsanaUPC"/>
                <a:cs typeface="AngsanaUPC"/>
              </a:rPr>
              <a:t>Løypemagen</a:t>
            </a:r>
            <a:r>
              <a:rPr lang="en-US" sz="3600" dirty="0">
                <a:latin typeface="AngsanaUPC"/>
                <a:cs typeface="AngsanaUPC"/>
              </a:rPr>
              <a:t> </a:t>
            </a:r>
            <a:r>
              <a:rPr lang="en-US" sz="3600" dirty="0" err="1">
                <a:latin typeface="AngsanaUPC"/>
                <a:cs typeface="AngsanaUPC"/>
              </a:rPr>
              <a:t>กระเพาะจริงหรือโอโบมาซัม</a:t>
            </a:r>
            <a:endParaRPr lang="nb-NO" sz="3600" dirty="0">
              <a:latin typeface="AngsanaUPC"/>
              <a:cs typeface="AngsanaUPC"/>
            </a:endParaRPr>
          </a:p>
          <a:p>
            <a:endParaRPr lang="en-US" sz="3600" dirty="0">
              <a:latin typeface="AngsanaUPC"/>
              <a:cs typeface="AngsanaUPC"/>
            </a:endParaRPr>
          </a:p>
        </p:txBody>
      </p:sp>
    </p:spTree>
    <p:extLst>
      <p:ext uri="{BB962C8B-B14F-4D97-AF65-F5344CB8AC3E}">
        <p14:creationId xmlns:p14="http://schemas.microsoft.com/office/powerpoint/2010/main" val="3826199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4564980"/>
              </p:ext>
            </p:extLst>
          </p:nvPr>
        </p:nvGraphicFramePr>
        <p:xfrm>
          <a:off x="457199" y="390723"/>
          <a:ext cx="8464967" cy="6467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03538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are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7075" y="1090768"/>
            <a:ext cx="2995764" cy="279362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000" b="1" dirty="0" smtClean="0">
                <a:solidFill>
                  <a:srgbClr val="FFFFFF"/>
                </a:solidFill>
                <a:latin typeface="AngsanaUPC"/>
                <a:cs typeface="AngsanaUPC"/>
              </a:rPr>
              <a:t>กระต่ายป่า</a:t>
            </a:r>
            <a:r>
              <a:rPr lang="en-US" sz="4000" b="1" dirty="0" err="1">
                <a:solidFill>
                  <a:srgbClr val="FFFFFF"/>
                </a:solidFill>
                <a:latin typeface="AngsanaUPC"/>
                <a:cs typeface="AngsanaUPC"/>
              </a:rPr>
              <a:t>กินอุจจาระของตนเอง</a:t>
            </a:r>
            <a:r>
              <a:rPr lang="nb-NO" sz="4000" b="1" dirty="0">
                <a:solidFill>
                  <a:srgbClr val="FFFFFF"/>
                </a:solidFill>
                <a:latin typeface="AngsanaUPC"/>
                <a:cs typeface="AngsanaUPC"/>
              </a:rPr>
              <a:t> </a:t>
            </a:r>
            <a:endParaRPr lang="en-US" sz="4000" b="1" dirty="0">
              <a:solidFill>
                <a:srgbClr val="FFFFFF"/>
              </a:solidFill>
              <a:latin typeface="AngsanaUPC"/>
              <a:cs typeface="AngsanaUPC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84393"/>
            <a:ext cx="8525724" cy="2241769"/>
          </a:xfrm>
        </p:spPr>
        <p:txBody>
          <a:bodyPr>
            <a:normAutofit/>
          </a:bodyPr>
          <a:lstStyle/>
          <a:p>
            <a:r>
              <a:rPr lang="nb-NO" b="1" dirty="0" err="1">
                <a:latin typeface="AngsanaUPC"/>
                <a:cs typeface="AngsanaUPC"/>
              </a:rPr>
              <a:t>กระต่ายป่าเป็นสัตว์กินพืช</a:t>
            </a:r>
            <a:r>
              <a:rPr lang="nb-NO" b="1" dirty="0">
                <a:latin typeface="AngsanaUPC"/>
                <a:cs typeface="AngsanaUPC"/>
              </a:rPr>
              <a:t> </a:t>
            </a:r>
            <a:r>
              <a:rPr lang="nb-NO" b="1" dirty="0" err="1">
                <a:latin typeface="AngsanaUPC"/>
                <a:cs typeface="AngsanaUPC"/>
              </a:rPr>
              <a:t>แต่ไม่มีสี่กระเพาะเหมือนสัตว์เคี้ยวเอื้อง</a:t>
            </a:r>
            <a:r>
              <a:rPr lang="nb-NO" b="1" dirty="0">
                <a:latin typeface="AngsanaUPC"/>
                <a:cs typeface="AngsanaUPC"/>
              </a:rPr>
              <a:t> แต่กระต่ายป่าจะมีไส้ติ่งขนาดใหญ่ซึ่งมีความยาวเท่าๆกันกับลำไส้ต่างๆรวม</a:t>
            </a:r>
            <a:r>
              <a:rPr lang="nb-NO" b="1" dirty="0" smtClean="0">
                <a:latin typeface="AngsanaUPC"/>
                <a:cs typeface="AngsanaUPC"/>
              </a:rPr>
              <a:t>กัน</a:t>
            </a:r>
            <a:endParaRPr lang="nb-NO" b="1" dirty="0">
              <a:latin typeface="AngsanaUPC"/>
              <a:cs typeface="AngsanaUPC"/>
            </a:endParaRPr>
          </a:p>
        </p:txBody>
      </p:sp>
    </p:spTree>
    <p:extLst>
      <p:ext uri="{BB962C8B-B14F-4D97-AF65-F5344CB8AC3E}">
        <p14:creationId xmlns:p14="http://schemas.microsoft.com/office/powerpoint/2010/main" val="2789219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3600" b="1" dirty="0" smtClean="0">
                <a:latin typeface="AngsanaUPC"/>
                <a:cs typeface="AngsanaUPC"/>
              </a:rPr>
              <a:t>หลังจากที่กระต่ายป่ากินยอดอ่อนต้น</a:t>
            </a:r>
            <a:r>
              <a:rPr lang="nb-NO" sz="3600" b="1" dirty="0" smtClean="0">
                <a:latin typeface="AngsanaUPC"/>
                <a:cs typeface="AngsanaUPC"/>
              </a:rPr>
              <a:t>Bjørk</a:t>
            </a:r>
            <a:endParaRPr lang="en-US" sz="3600" b="1" dirty="0">
              <a:latin typeface="AngsanaUPC"/>
              <a:cs typeface="AngsanaUPC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305547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35924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b="1" dirty="0">
                <a:latin typeface="AngsanaUPC"/>
                <a:cs typeface="AngsanaUPC"/>
              </a:rPr>
              <a:t>กระต่ายป่า</a:t>
            </a:r>
            <a:r>
              <a:rPr lang="en-US" b="1" dirty="0" err="1">
                <a:latin typeface="AngsanaUPC"/>
                <a:cs typeface="AngsanaUPC"/>
              </a:rPr>
              <a:t>กินอุจจาระของตนเอง</a:t>
            </a:r>
            <a:r>
              <a:rPr lang="nb-NO" b="1" dirty="0">
                <a:latin typeface="AngsanaUPC"/>
                <a:cs typeface="AngsanaUPC"/>
              </a:rPr>
              <a:t> </a:t>
            </a:r>
            <a:endParaRPr lang="en-US" b="1" dirty="0">
              <a:latin typeface="AngsanaUPC"/>
              <a:cs typeface="AngsanaUPC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69697" cy="4525963"/>
          </a:xfrm>
        </p:spPr>
        <p:txBody>
          <a:bodyPr>
            <a:normAutofit/>
          </a:bodyPr>
          <a:lstStyle/>
          <a:p>
            <a:endParaRPr lang="nb-NO" dirty="0" smtClean="0"/>
          </a:p>
          <a:p>
            <a:r>
              <a:rPr lang="nb-NO" b="1" dirty="0" smtClean="0">
                <a:solidFill>
                  <a:srgbClr val="FFFFFF"/>
                </a:solidFill>
                <a:latin typeface="AngsanaUPC"/>
                <a:cs typeface="AngsanaUPC"/>
              </a:rPr>
              <a:t>เมื่อ</a:t>
            </a:r>
            <a:r>
              <a:rPr lang="nb-NO" b="1" dirty="0">
                <a:solidFill>
                  <a:srgbClr val="FFFFFF"/>
                </a:solidFill>
                <a:latin typeface="AngsanaUPC"/>
                <a:cs typeface="AngsanaUPC"/>
              </a:rPr>
              <a:t>อาหารหรืออุจจาระที่กินเข้าไปรอบที่สองโดยผ่านกระบวนการย่อยอีกรอบ </a:t>
            </a:r>
            <a:r>
              <a:rPr lang="nb-NO" b="1" dirty="0" err="1">
                <a:solidFill>
                  <a:srgbClr val="FFFFFF"/>
                </a:solidFill>
                <a:latin typeface="AngsanaUPC"/>
                <a:cs typeface="AngsanaUPC"/>
              </a:rPr>
              <a:t>อาหารนี้นจะมีสารอาหารเพิ่มขึ้นอีก</a:t>
            </a:r>
            <a:r>
              <a:rPr lang="nb-NO" b="1" dirty="0">
                <a:solidFill>
                  <a:srgbClr val="FFFFFF"/>
                </a:solidFill>
                <a:latin typeface="AngsanaUPC"/>
                <a:cs typeface="AngsanaUPC"/>
              </a:rPr>
              <a:t> </a:t>
            </a:r>
          </a:p>
          <a:p>
            <a:r>
              <a:rPr lang="nb-NO" b="1" dirty="0" err="1">
                <a:solidFill>
                  <a:srgbClr val="FFFFFF"/>
                </a:solidFill>
                <a:latin typeface="AngsanaUPC"/>
                <a:cs typeface="AngsanaUPC"/>
              </a:rPr>
              <a:t>กระต่ายป่าและกระต่ายทั่วไปอยู่ในตระกูลเดียวกัน</a:t>
            </a:r>
            <a:r>
              <a:rPr lang="nb-NO" b="1" dirty="0">
                <a:solidFill>
                  <a:srgbClr val="FFFFFF"/>
                </a:solidFill>
                <a:latin typeface="AngsanaUPC"/>
                <a:cs typeface="AngsanaUPC"/>
              </a:rPr>
              <a:t> </a:t>
            </a:r>
            <a:r>
              <a:rPr lang="nb-NO" b="1" dirty="0" err="1">
                <a:solidFill>
                  <a:srgbClr val="FFFFFF"/>
                </a:solidFill>
                <a:latin typeface="AngsanaUPC"/>
                <a:cs typeface="AngsanaUPC"/>
              </a:rPr>
              <a:t>และมีอวัยวะย่อยอาหารที่เหมือนกัน</a:t>
            </a:r>
            <a:r>
              <a:rPr lang="nb-NO" b="1" dirty="0">
                <a:solidFill>
                  <a:srgbClr val="FFFFFF"/>
                </a:solidFill>
                <a:latin typeface="AngsanaUPC"/>
                <a:cs typeface="AngsanaUPC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768389"/>
      </p:ext>
    </p:extLst>
  </p:cSld>
  <p:clrMapOvr>
    <a:masterClrMapping/>
  </p:clrMapOvr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87</TotalTime>
  <Words>582</Words>
  <Application>Microsoft Macintosh PowerPoint</Application>
  <PresentationFormat>On-screen Show (4:3)</PresentationFormat>
  <Paragraphs>41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Twilight</vt:lpstr>
      <vt:lpstr>Fordøyelsen hos dyr</vt:lpstr>
      <vt:lpstr>Kompetanse mål</vt:lpstr>
      <vt:lpstr>Drøvtyggere</vt:lpstr>
      <vt:lpstr>สัตว์เคี้ยวเอื้อง</vt:lpstr>
      <vt:lpstr>กระเพาะอาหารของสัตว์กินพืชมีอยู่ ๔ ส่วนด้วยกัน </vt:lpstr>
      <vt:lpstr>PowerPoint Presentation</vt:lpstr>
      <vt:lpstr>กระต่ายป่ากินอุจจาระของตนเอง </vt:lpstr>
      <vt:lpstr>หลังจากที่กระต่ายป่ากินยอดอ่อนต้นBjørk</vt:lpstr>
      <vt:lpstr>กระต่ายป่ากินอุจจาระของตนเอง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Fordøyelsen hos dyr</dc:title>
  <dc:creator>Monthipa Silo Gauslaa</dc:creator>
  <cp:lastModifiedBy>Monthipa Silo Gauslaa</cp:lastModifiedBy>
  <cp:revision>15</cp:revision>
  <dcterms:created xsi:type="dcterms:W3CDTF">2013-09-23T18:46:06Z</dcterms:created>
  <dcterms:modified xsi:type="dcterms:W3CDTF">2015-03-10T10:38:13Z</dcterms:modified>
</cp:coreProperties>
</file>