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940B1-7C4E-294D-A1C0-75E3B3BA388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D34F-B39B-1C4D-9706-0794251F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ww.lokus123.no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lokus123.n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hlinkClick r:id="rId3"/>
              </a:rPr>
              <a:t>Kilder:</a:t>
            </a:r>
            <a:r>
              <a:rPr lang="nb-NO" baseline="0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www.lokus123.no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D34F-B39B-1C4D-9706-0794251FE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hlinkClick r:id="rId3"/>
              </a:rPr>
              <a:t>Kilder:</a:t>
            </a:r>
            <a:r>
              <a:rPr lang="nb-NO" baseline="0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www.lokus123.no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D34F-B39B-1C4D-9706-0794251FEB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1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5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9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3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964C-1608-254E-8DB0-C6A41322034B}" type="datetimeFigureOut">
              <a:rPr lang="en-US" smtClean="0"/>
              <a:t>24.02.15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C491-F40F-8D44-835D-861FC6AE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ntc.wattano.ac.th/www/scorm/science/Web%20CAI/skywatcher/con-cas.htm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AngsanaUPC"/>
                <a:cs typeface="AngsanaUPC"/>
              </a:rPr>
              <a:t>กลุ่มดาว</a:t>
            </a:r>
            <a:r>
              <a:rPr lang="nb-NO" sz="4800" b="1" dirty="0" smtClean="0">
                <a:latin typeface="AngsanaUPC"/>
                <a:cs typeface="AngsanaUPC"/>
              </a:rPr>
              <a:t> Stjernebilder</a:t>
            </a:r>
            <a:endParaRPr lang="en-US" sz="4800" b="1" dirty="0">
              <a:latin typeface="AngsanaUPC"/>
              <a:cs typeface="AngsanaUPC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4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 </a:t>
            </a:r>
            <a:endParaRPr lang="nb-NO" sz="45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l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9600" b="1" dirty="0" err="1" smtClean="0">
                <a:solidFill>
                  <a:schemeClr val="tx1"/>
                </a:solidFill>
                <a:cs typeface="Angsana New"/>
              </a:rPr>
              <a:t>เมื่อเรามองขึ้นไปบนท้องฟ้าตอนกลางคืน</a:t>
            </a:r>
            <a:r>
              <a:rPr lang="en-US" sz="9600" b="1" dirty="0" smtClean="0">
                <a:solidFill>
                  <a:schemeClr val="tx1"/>
                </a:solidFill>
                <a:cs typeface="Angsana New"/>
              </a:rPr>
              <a:t> </a:t>
            </a:r>
            <a:r>
              <a:rPr lang="th-TH" sz="9600" b="1" dirty="0" smtClean="0">
                <a:solidFill>
                  <a:schemeClr val="tx1"/>
                </a:solidFill>
                <a:cs typeface="Angsana New"/>
              </a:rPr>
              <a:t>เราจะรู้สึกว่าดางดาวต่างๆมีการเคลื่อนไหว จากทิศตะวันออกไปทิศตะวันตก แต่จริงๆแล้วเป็นโลกของเราเองที่เคลื่อนไหว หรือโลกหมุนรอบตัวเองและหมุนรอบดวงอาทิตย์ในเวลาเดียวกันด้วยนั่นเอง จากการที่โลกหมุนรอบตัวเองอย่างช้าๆ ทำให้เรามองเห็นกลุ่มดาวต่างๆ แตกต่างกันไป</a:t>
            </a:r>
            <a:endParaRPr lang="nb-NO" sz="9600" b="1" dirty="0" smtClean="0">
              <a:solidFill>
                <a:schemeClr val="tx1"/>
              </a:solidFill>
              <a:cs typeface="Angsana New"/>
            </a:endParaRPr>
          </a:p>
          <a:p>
            <a:endParaRPr lang="en-US" dirty="0"/>
          </a:p>
        </p:txBody>
      </p:sp>
      <p:pic>
        <p:nvPicPr>
          <p:cNvPr id="10" name="Content Placeholder 7" descr="Stjernebilder_th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38" b="-9338"/>
          <a:stretch>
            <a:fillRect/>
          </a:stretch>
        </p:blipFill>
        <p:spPr>
          <a:xfrm>
            <a:off x="609600" y="17526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AngsanaUPC"/>
                <a:cs typeface="AngsanaUPC"/>
              </a:rPr>
              <a:t>กลุ่มดาว </a:t>
            </a:r>
            <a:r>
              <a:rPr lang="nb-NO" b="1" dirty="0" smtClean="0">
                <a:latin typeface="AngsanaUPC"/>
                <a:cs typeface="AngsanaUPC"/>
              </a:rPr>
              <a:t>Stjernebilder</a:t>
            </a:r>
            <a:endParaRPr lang="en-US" b="1" dirty="0">
              <a:latin typeface="AngsanaUPC"/>
              <a:cs typeface="AngsanaUP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กลุ่มดวงดาวได้ถูกเชื่อมโยงกับตำนานหรือเรื่องเล่าของผู้คนแต่ละอารยธรรม 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เป็นต้นว่าชาวยุโรปซึ่งอยู่บนภูเขา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มีอาชีพล่าสัตว์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มองเห็นกลุ่มดาว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"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นายพราน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" (Orion) 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เป็นรูป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"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นายพราน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" 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แต่คนไทยส่วนใหญ่มีอาชีพทางการเกษตร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มองเห็นกลุ่มดาวนี้เป็นรูป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"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เต่า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" 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และ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"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คันไถ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" </a:t>
            </a:r>
            <a:r>
              <a:rPr lang="th-TH" sz="11200" dirty="0" smtClean="0">
                <a:solidFill>
                  <a:schemeClr val="tx1"/>
                </a:solidFill>
                <a:cs typeface="Angsana New"/>
              </a:rPr>
              <a:t>นอกจากนี้</a:t>
            </a:r>
            <a:r>
              <a:rPr lang="en-US" sz="11200" dirty="0" err="1" smtClean="0">
                <a:solidFill>
                  <a:schemeClr val="tx1"/>
                </a:solidFill>
                <a:cs typeface="Angsana New"/>
              </a:rPr>
              <a:t>ดวงดาวเคยนำมาใช้ในการค้นหาทิศในตอนกลางคืน</a:t>
            </a:r>
            <a:r>
              <a:rPr lang="en-US" sz="11200" dirty="0" smtClean="0">
                <a:solidFill>
                  <a:schemeClr val="tx1"/>
                </a:solidFill>
                <a:cs typeface="Angsana New"/>
              </a:rPr>
              <a:t>  </a:t>
            </a:r>
            <a:endParaRPr lang="nb-NO" sz="11200" dirty="0" smtClean="0">
              <a:solidFill>
                <a:schemeClr val="tx1"/>
              </a:solidFill>
              <a:cs typeface="Angsana New"/>
            </a:endParaRP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1351" b="-11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781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th-TH" sz="4900" b="1" dirty="0" smtClean="0">
                <a:latin typeface="AngsanaUPC"/>
                <a:cs typeface="AngsanaUPC"/>
              </a:rPr>
              <a:t>กลุ่มดาวคันไถ </a:t>
            </a:r>
            <a:r>
              <a:rPr lang="en-US" sz="4900" b="1" dirty="0" err="1">
                <a:latin typeface="AngsanaUPC"/>
                <a:cs typeface="AngsanaUPC"/>
              </a:rPr>
              <a:t>Karlsvogna</a:t>
            </a:r>
            <a:r>
              <a:rPr lang="en-US" sz="4900" b="1" dirty="0">
                <a:latin typeface="AngsanaUPC"/>
                <a:cs typeface="AngsanaUPC"/>
              </a:rPr>
              <a:t>  </a:t>
            </a:r>
            <a:r>
              <a:rPr lang="nb-NO" sz="4900" b="1" dirty="0">
                <a:latin typeface="AngsanaUPC"/>
                <a:cs typeface="AngsanaUPC"/>
              </a:rPr>
              <a:t/>
            </a:r>
            <a:br>
              <a:rPr lang="nb-NO" sz="4900" b="1" dirty="0">
                <a:latin typeface="AngsanaUPC"/>
                <a:cs typeface="AngsanaUPC"/>
              </a:rPr>
            </a:br>
            <a:endParaRPr lang="en-US" sz="4900" b="1" dirty="0">
              <a:latin typeface="AngsanaUPC"/>
              <a:cs typeface="AngsanaUP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2418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err="1">
                <a:latin typeface="AngsanaUPC"/>
                <a:cs typeface="AngsanaUPC"/>
              </a:rPr>
              <a:t>กลุ่มดาวนี้มีดาวสว่างเจ็ดดวง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เรียงตัวเป็นรูปกระบวยตักน้ำ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ดาวสองดวงแรกของกระบวยตักน้ำ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จะชี้ไปยังดาวเหนือ</a:t>
            </a:r>
            <a:r>
              <a:rPr lang="th-TH" b="1" dirty="0">
                <a:latin typeface="AngsanaUPC"/>
                <a:cs typeface="AngsanaUPC"/>
              </a:rPr>
              <a:t>(Polstjernen</a:t>
            </a:r>
            <a:r>
              <a:rPr lang="nb-NO" b="1" dirty="0">
                <a:latin typeface="AngsanaUPC"/>
                <a:cs typeface="AngsanaUPC"/>
              </a:rPr>
              <a:t>/polaris) </a:t>
            </a:r>
            <a:r>
              <a:rPr lang="en-US" b="1" dirty="0" err="1">
                <a:latin typeface="AngsanaUPC"/>
                <a:cs typeface="AngsanaUPC"/>
              </a:rPr>
              <a:t>ซึ่งเป็นดาวในกลุ่มดาวหมีเล็กเสมอ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ไม่ว่าทรงกลมท้องฟ้าจะหมุนไปอย่างไรก็ตาม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ดาวเหนือจะอยู่ห่างออกไป</a:t>
            </a:r>
            <a:r>
              <a:rPr lang="en-US" b="1" dirty="0">
                <a:latin typeface="AngsanaUPC"/>
                <a:cs typeface="AngsanaUPC"/>
              </a:rPr>
              <a:t> 5</a:t>
            </a:r>
            <a:r>
              <a:rPr lang="en-US" b="1" dirty="0" smtClean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เท่าของระยะทางระหว่างดาวสองดวงแรกเสมอ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th-TH" b="1" dirty="0">
                <a:latin typeface="AngsanaUPC"/>
                <a:cs typeface="AngsanaUPC"/>
              </a:rPr>
              <a:t>ซึ่งเราจะรู้ว่านั่นคือทิศเหนือ  แต่จะไม่พบดวงดาวลักษณะนี้ทางซีกโลกใต้ แต่อย่างไรก็ตามการเรียนรู้ดวงดาวก็ยังคงนำมาใช้นำทางในการเดินเรือ </a:t>
            </a:r>
            <a:r>
              <a:rPr lang="en-US" b="1" dirty="0" err="1">
                <a:latin typeface="AngsanaUPC"/>
                <a:cs typeface="AngsanaUPC"/>
              </a:rPr>
              <a:t>เราจะเห็นดาวกลุ่ม</a:t>
            </a:r>
            <a:r>
              <a:rPr lang="en-US" b="1" dirty="0" err="1" smtClean="0">
                <a:latin typeface="AngsanaUPC"/>
                <a:cs typeface="AngsanaUPC"/>
              </a:rPr>
              <a:t>ดาว</a:t>
            </a:r>
            <a:r>
              <a:rPr lang="th-TH" b="1" dirty="0" smtClean="0">
                <a:latin typeface="AngsanaUPC"/>
                <a:cs typeface="AngsanaUPC"/>
              </a:rPr>
              <a:t>คันไถ</a:t>
            </a:r>
            <a:r>
              <a:rPr lang="en-US" b="1" dirty="0" err="1" smtClean="0">
                <a:latin typeface="AngsanaUPC"/>
                <a:cs typeface="AngsanaUPC"/>
              </a:rPr>
              <a:t>ได้</a:t>
            </a:r>
            <a:r>
              <a:rPr lang="en-US" b="1" dirty="0" err="1">
                <a:latin typeface="AngsanaUPC"/>
                <a:cs typeface="AngsanaUPC"/>
              </a:rPr>
              <a:t>ตลอดทั้งปี</a:t>
            </a:r>
            <a:endParaRPr lang="nb-NO" b="1" dirty="0">
              <a:latin typeface="AngsanaUPC"/>
              <a:cs typeface="AngsanaUPC"/>
            </a:endParaRPr>
          </a:p>
          <a:p>
            <a:pPr>
              <a:lnSpc>
                <a:spcPct val="110000"/>
              </a:lnSpc>
            </a:pPr>
            <a:r>
              <a:rPr lang="th-TH" b="1" dirty="0">
                <a:latin typeface="AngsanaUPC"/>
                <a:cs typeface="AngsanaUPC"/>
              </a:rPr>
              <a:t> </a:t>
            </a:r>
            <a:endParaRPr lang="nb-NO" b="1" dirty="0">
              <a:latin typeface="AngsanaUPC"/>
              <a:cs typeface="AngsanaUPC"/>
            </a:endParaRP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7721" r="17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43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th-TH" b="1" dirty="0" smtClean="0">
                <a:latin typeface="AngsanaUPC"/>
                <a:cs typeface="AngsanaUPC"/>
              </a:rPr>
              <a:t>กลุ่มดาวค้างคาว </a:t>
            </a:r>
            <a:r>
              <a:rPr lang="nb-NO" b="1" dirty="0" smtClean="0">
                <a:latin typeface="AngsanaUPC"/>
                <a:cs typeface="AngsanaUPC"/>
              </a:rPr>
              <a:t>Kassiopeia </a:t>
            </a:r>
            <a:r>
              <a:rPr lang="nb-NO" sz="3200" b="1" dirty="0"/>
              <a:t/>
            </a:r>
            <a:br>
              <a:rPr lang="nb-NO" sz="3200" b="1" dirty="0"/>
            </a:b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6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err="1">
                <a:latin typeface="AngsanaUPC"/>
                <a:cs typeface="AngsanaUPC"/>
              </a:rPr>
              <a:t>เป็นกลุ่ม</a:t>
            </a:r>
            <a:r>
              <a:rPr lang="en-US" b="1" dirty="0" err="1" smtClean="0">
                <a:latin typeface="AngsanaUPC"/>
                <a:cs typeface="AngsanaUPC"/>
              </a:rPr>
              <a:t>ด</a:t>
            </a:r>
            <a:r>
              <a:rPr lang="th-TH" b="1" dirty="0" smtClean="0">
                <a:latin typeface="AngsanaUPC"/>
                <a:cs typeface="AngsanaUPC"/>
              </a:rPr>
              <a:t>าว</a:t>
            </a:r>
            <a:r>
              <a:rPr lang="en-US" b="1" dirty="0" err="1" smtClean="0">
                <a:latin typeface="AngsanaUPC"/>
                <a:cs typeface="AngsanaUPC"/>
              </a:rPr>
              <a:t>ใน</a:t>
            </a:r>
            <a:r>
              <a:rPr lang="en-US" b="1" dirty="0" err="1">
                <a:latin typeface="AngsanaUPC"/>
                <a:cs typeface="AngsanaUPC"/>
              </a:rPr>
              <a:t>ซีกฟ้าเหนือ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เช่นเดียวกับ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ดาว</a:t>
            </a:r>
            <a:r>
              <a:rPr lang="en-US" b="1" dirty="0" err="1" smtClean="0">
                <a:latin typeface="AngsanaUPC"/>
                <a:cs typeface="AngsanaUPC"/>
              </a:rPr>
              <a:t>เหนื</a:t>
            </a:r>
            <a:r>
              <a:rPr lang="th-TH" b="1" dirty="0" smtClean="0">
                <a:latin typeface="AngsanaUPC"/>
                <a:cs typeface="AngsanaUPC"/>
              </a:rPr>
              <a:t>อ</a:t>
            </a:r>
            <a:r>
              <a:rPr lang="en-US" b="1" dirty="0" smtClean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ในซีกโลกเหนือ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มีลักษณะ</a:t>
            </a:r>
            <a:r>
              <a:rPr lang="th-TH" b="1" dirty="0" smtClean="0">
                <a:latin typeface="AngsanaUPC"/>
                <a:cs typeface="AngsanaUPC"/>
              </a:rPr>
              <a:t>ซิกแซ็ก</a:t>
            </a:r>
            <a:r>
              <a:rPr lang="en-US" b="1" dirty="0" err="1">
                <a:latin typeface="AngsanaUPC"/>
                <a:cs typeface="AngsanaUPC"/>
              </a:rPr>
              <a:t>คล้ายตัวอักษร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nb-NO" b="1" dirty="0">
                <a:latin typeface="AngsanaUPC"/>
                <a:cs typeface="AngsanaUPC"/>
              </a:rPr>
              <a:t>M </a:t>
            </a:r>
            <a:r>
              <a:rPr lang="th-TH" b="1" dirty="0">
                <a:latin typeface="AngsanaUPC"/>
                <a:cs typeface="AngsanaUPC"/>
              </a:rPr>
              <a:t>คนไทยนิยมเรียกดาวค้างคาว เพราะมีลักษณะคล้ายค้างคาวบิน </a:t>
            </a:r>
            <a:r>
              <a:rPr lang="nb-NO" b="1" dirty="0">
                <a:latin typeface="AngsanaUPC"/>
                <a:cs typeface="AngsanaUPC"/>
              </a:rPr>
              <a:t>(</a:t>
            </a:r>
            <a:r>
              <a:rPr lang="nb-NO" b="1" dirty="0" err="1">
                <a:latin typeface="AngsanaUPC"/>
                <a:cs typeface="AngsanaUPC"/>
              </a:rPr>
              <a:t>ถ้ามองกลับหัวเป็นตัวอักษร</a:t>
            </a:r>
            <a:r>
              <a:rPr lang="nb-NO" b="1" dirty="0">
                <a:latin typeface="AngsanaUPC"/>
                <a:cs typeface="AngsanaUPC"/>
              </a:rPr>
              <a:t> W) </a:t>
            </a:r>
            <a:r>
              <a:rPr lang="en-US" b="1" dirty="0" err="1">
                <a:latin typeface="AngsanaUPC"/>
                <a:cs typeface="AngsanaUPC"/>
              </a:rPr>
              <a:t>กลุ่มดาวแคสซิโอเปีย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เป็นกลุ่ม</a:t>
            </a:r>
            <a:r>
              <a:rPr lang="en-US" b="1" dirty="0" err="1" smtClean="0">
                <a:latin typeface="AngsanaUPC"/>
                <a:cs typeface="AngsanaUPC"/>
              </a:rPr>
              <a:t>ดา</a:t>
            </a:r>
            <a:r>
              <a:rPr lang="th-TH" b="1" dirty="0" smtClean="0">
                <a:latin typeface="AngsanaUPC"/>
                <a:cs typeface="AngsanaUPC"/>
              </a:rPr>
              <a:t>ว</a:t>
            </a:r>
            <a:r>
              <a:rPr lang="en-US" b="1" dirty="0" err="1" smtClean="0">
                <a:latin typeface="AngsanaUPC"/>
                <a:cs typeface="AngsanaUPC"/>
              </a:rPr>
              <a:t>ที่</a:t>
            </a:r>
            <a:r>
              <a:rPr lang="en-US" b="1" dirty="0" err="1">
                <a:latin typeface="AngsanaUPC"/>
                <a:cs typeface="AngsanaUPC"/>
              </a:rPr>
              <a:t>มองเห็นได้ตลอดทั้งปี</a:t>
            </a:r>
            <a:r>
              <a:rPr lang="en-US" b="1" dirty="0">
                <a:latin typeface="AngsanaUPC"/>
                <a:cs typeface="AngsanaUPC"/>
              </a:rPr>
              <a:t> </a:t>
            </a:r>
            <a:endParaRPr lang="th-TH" b="1" dirty="0" smtClean="0">
              <a:latin typeface="AngsanaUPC"/>
              <a:cs typeface="AngsanaUPC"/>
            </a:endParaRPr>
          </a:p>
          <a:p>
            <a:pPr>
              <a:lnSpc>
                <a:spcPct val="110000"/>
              </a:lnSpc>
            </a:pPr>
            <a:r>
              <a:rPr lang="th-TH" b="1" dirty="0" smtClean="0">
                <a:latin typeface="AngsanaUPC"/>
                <a:cs typeface="AngsanaUPC"/>
                <a:hlinkClick r:id="rId2"/>
              </a:rPr>
              <a:t>เนื้อหาเพิ่มเติม_mer om_Kassiopeia</a:t>
            </a:r>
            <a:endParaRPr lang="nb-NO" b="1" dirty="0">
              <a:latin typeface="AngsanaUPC"/>
              <a:cs typeface="AngsanaUPC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8819" r="18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339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Autofit/>
          </a:bodyPr>
          <a:lstStyle/>
          <a:p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th-TH" b="1" dirty="0" smtClean="0">
                <a:latin typeface="AngsanaUPC"/>
                <a:cs typeface="AngsanaUPC"/>
              </a:rPr>
              <a:t>กลุ่ม</a:t>
            </a:r>
            <a:r>
              <a:rPr lang="th-TH" b="1" dirty="0">
                <a:latin typeface="AngsanaUPC"/>
                <a:cs typeface="AngsanaUPC"/>
              </a:rPr>
              <a:t>ดาวนายพราน </a:t>
            </a:r>
            <a:r>
              <a:rPr lang="en-US" b="1" dirty="0">
                <a:latin typeface="AngsanaUPC"/>
                <a:cs typeface="AngsanaUPC"/>
              </a:rPr>
              <a:t>Orion</a:t>
            </a:r>
            <a:r>
              <a:rPr lang="nb-NO" b="1" dirty="0">
                <a:latin typeface="AngsanaUPC"/>
                <a:cs typeface="AngsanaUPC"/>
              </a:rPr>
              <a:t/>
            </a:r>
            <a:br>
              <a:rPr lang="nb-NO" b="1" dirty="0">
                <a:latin typeface="AngsanaUPC"/>
                <a:cs typeface="AngsanaUPC"/>
              </a:rPr>
            </a:br>
            <a:endParaRPr lang="en-US" b="1" dirty="0">
              <a:latin typeface="AngsanaUPC"/>
              <a:cs typeface="AngsanaUP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17600"/>
            <a:ext cx="4191000" cy="50546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ngsanaUPC"/>
                <a:cs typeface="AngsanaUPC"/>
              </a:rPr>
              <a:t>ในประเทศนอร์เวย์สามารถมองเห็นกลุ่มดาวนายพรานได้ในฤดูหนาว</a:t>
            </a:r>
            <a:r>
              <a:rPr lang="en-US" b="1" dirty="0">
                <a:latin typeface="AngsanaUPC"/>
                <a:cs typeface="AngsanaUPC"/>
              </a:rPr>
              <a:t> เราจะสังเกตกลุ่มดาวนี้ได้ง่ายๆจากดาวดวงใหญ่สามดวงเรียงกันคล้ายเข็มขัด </a:t>
            </a:r>
            <a:r>
              <a:rPr lang="en-US" b="1" dirty="0" err="1">
                <a:latin typeface="AngsanaUPC"/>
                <a:cs typeface="AngsanaUPC"/>
              </a:rPr>
              <a:t>และถ้ามองดาวอื่นรอบๆพร้อมกับใช้จินตนาการจะเห็นว่ามีไหล่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ขา</a:t>
            </a:r>
            <a:r>
              <a:rPr lang="en-US" b="1" dirty="0">
                <a:latin typeface="AngsanaUPC"/>
                <a:cs typeface="AngsanaUPC"/>
              </a:rPr>
              <a:t> </a:t>
            </a:r>
            <a:r>
              <a:rPr lang="en-US" b="1" dirty="0" err="1">
                <a:latin typeface="AngsanaUPC"/>
                <a:cs typeface="AngsanaUPC"/>
              </a:rPr>
              <a:t>และศีรษะคล้ายคน</a:t>
            </a:r>
            <a:endParaRPr lang="nb-NO" b="1" dirty="0">
              <a:latin typeface="AngsanaUPC"/>
              <a:cs typeface="AngsanaUPC"/>
            </a:endParaRPr>
          </a:p>
          <a:p>
            <a:r>
              <a:rPr lang="en-US" b="1" dirty="0" err="1">
                <a:latin typeface="AngsanaUPC"/>
                <a:cs typeface="AngsanaUPC"/>
              </a:rPr>
              <a:t>กลุ่มดาวนายพราน</a:t>
            </a:r>
            <a:r>
              <a:rPr lang="th-TH" b="1" dirty="0">
                <a:latin typeface="AngsanaUPC"/>
                <a:cs typeface="AngsanaUPC"/>
              </a:rPr>
              <a:t>เป็นตำนานหรือเรื่องเล่าของกรีก </a:t>
            </a:r>
            <a:endParaRPr lang="nb-NO" b="1" dirty="0" smtClean="0">
              <a:latin typeface="AngsanaUPC"/>
              <a:cs typeface="AngsanaUPC"/>
            </a:endParaRPr>
          </a:p>
          <a:p>
            <a:endParaRPr lang="nb-NO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t="11806" b="11806"/>
          <a:stretch>
            <a:fillRect/>
          </a:stretch>
        </p:blipFill>
        <p:spPr/>
      </p:pic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304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407400" cy="919162"/>
          </a:xfrm>
        </p:spPr>
        <p:txBody>
          <a:bodyPr>
            <a:noAutofit/>
          </a:bodyPr>
          <a:lstStyle/>
          <a:p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th-TH" sz="3600" b="1" dirty="0" smtClean="0">
                <a:latin typeface="AngsanaUPC"/>
                <a:cs typeface="AngsanaUPC"/>
              </a:rPr>
              <a:t>กลุ่ม</a:t>
            </a:r>
            <a:r>
              <a:rPr lang="th-TH" sz="3600" b="1" dirty="0">
                <a:latin typeface="AngsanaUPC"/>
                <a:cs typeface="AngsanaUPC"/>
              </a:rPr>
              <a:t>ดาวของชาวซาเม </a:t>
            </a:r>
            <a:r>
              <a:rPr lang="nb-NO" sz="3600" b="1" dirty="0" smtClean="0">
                <a:latin typeface="AngsanaUPC"/>
                <a:cs typeface="AngsanaUPC"/>
              </a:rPr>
              <a:t>Samiske stjernebilder</a:t>
            </a:r>
            <a:r>
              <a:rPr lang="nb-NO" sz="3600" b="1" dirty="0">
                <a:latin typeface="AngsanaUPC"/>
                <a:cs typeface="AngsanaUPC"/>
              </a:rPr>
              <a:t/>
            </a:r>
            <a:br>
              <a:rPr lang="nb-NO" sz="3600" b="1" dirty="0">
                <a:latin typeface="AngsanaUPC"/>
                <a:cs typeface="AngsanaUPC"/>
              </a:rPr>
            </a:br>
            <a:endParaRPr lang="en-US" sz="3600" b="1" dirty="0">
              <a:latin typeface="AngsanaUPC"/>
              <a:cs typeface="AngsanaUPC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5487" b="-15487"/>
          <a:stretch>
            <a:fillRect/>
          </a:stretch>
        </p:blipFill>
        <p:spPr>
          <a:xfrm>
            <a:off x="457200" y="1193800"/>
            <a:ext cx="4038600" cy="523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5232400"/>
          </a:xfrm>
        </p:spPr>
        <p:txBody>
          <a:bodyPr>
            <a:normAutofit/>
          </a:bodyPr>
          <a:lstStyle/>
          <a:p>
            <a:r>
              <a:rPr lang="th-TH" b="1" dirty="0">
                <a:latin typeface="AngsanaUPC"/>
                <a:cs typeface="AngsanaUPC"/>
              </a:rPr>
              <a:t>ทางเหนือสูงขึ้นไปของนอร์เวย์ในฤดูหนาว ท้องฟ้าจะมืดในตอนกลางวันด้วย เนื่องประเทศนอร์เวย์จะอยู่คนละด้านกับดวงอาทิตย์ ทำให้ไม่มีแสงจากดวงอาทิตย์ส่องมา </a:t>
            </a:r>
            <a:endParaRPr lang="nb-NO" b="1" dirty="0">
              <a:latin typeface="AngsanaUPC"/>
              <a:cs typeface="AngsanaUPC"/>
            </a:endParaRPr>
          </a:p>
          <a:p>
            <a:r>
              <a:rPr lang="th-TH" b="1" dirty="0">
                <a:latin typeface="AngsanaUPC"/>
                <a:cs typeface="AngsanaUPC"/>
              </a:rPr>
              <a:t>ตลอดฤดูหนาว ดังนั้นคนที่อาศัยอยู่สูงขึ้นไปทางเหนือก็จะเห็นดวงดาวต่างๆตลอดทั้งกลางวันและกลางคืน และสามารถใช้ดวงดาวเป็นนาฬิกาแทนดวงอาทิตย์</a:t>
            </a:r>
            <a:endParaRPr lang="nb-NO" b="1" dirty="0">
              <a:latin typeface="AngsanaUPC"/>
              <a:cs typeface="AngsanaUP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8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AngsanaUPC"/>
                <a:cs typeface="AngsanaUPC"/>
              </a:rPr>
              <a:t>กลุ่มดาวของชาวซาเม </a:t>
            </a:r>
            <a:r>
              <a:rPr lang="nb-NO" sz="3600" b="1" dirty="0" smtClean="0">
                <a:latin typeface="AngsanaUPC"/>
                <a:cs typeface="AngsanaUPC"/>
              </a:rPr>
              <a:t>Samisk </a:t>
            </a:r>
            <a:r>
              <a:rPr lang="nb-NO" sz="3600" b="1" dirty="0" err="1" smtClean="0">
                <a:latin typeface="AngsanaUPC"/>
                <a:cs typeface="AngsanaUPC"/>
              </a:rPr>
              <a:t>stjernbilder</a:t>
            </a:r>
            <a:r>
              <a:rPr lang="nb-NO" sz="3600" b="1" dirty="0" smtClean="0">
                <a:latin typeface="AngsanaUPC"/>
                <a:cs typeface="AngsanaUPC"/>
              </a:rPr>
              <a:t/>
            </a:r>
            <a:br>
              <a:rPr lang="nb-NO" sz="3600" b="1" dirty="0" smtClean="0">
                <a:latin typeface="AngsanaUPC"/>
                <a:cs typeface="AngsanaUPC"/>
              </a:rPr>
            </a:br>
            <a:endParaRPr lang="en-US" sz="3600" b="1" dirty="0">
              <a:latin typeface="AngsanaUPC"/>
              <a:cs typeface="AngsanaUP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b="1" dirty="0">
                <a:solidFill>
                  <a:srgbClr val="0000FF"/>
                </a:solidFill>
                <a:latin typeface="AngsanaUPC"/>
                <a:cs typeface="AngsanaUPC"/>
              </a:rPr>
              <a:t>กลุ่มดาวธนู </a:t>
            </a:r>
            <a:r>
              <a:rPr lang="nb-NO" b="1" dirty="0">
                <a:solidFill>
                  <a:srgbClr val="0000FF"/>
                </a:solidFill>
                <a:latin typeface="AngsanaUPC"/>
                <a:cs typeface="AngsanaUPC"/>
              </a:rPr>
              <a:t>Buen</a:t>
            </a:r>
            <a:r>
              <a:rPr lang="nb-NO" b="1" dirty="0" smtClean="0">
                <a:solidFill>
                  <a:srgbClr val="0000FF"/>
                </a:solidFill>
                <a:effectLst/>
                <a:latin typeface="AngsanaUPC"/>
                <a:cs typeface="AngsanaUPC"/>
              </a:rPr>
              <a:t> </a:t>
            </a:r>
            <a:endParaRPr lang="th-TH" b="1" dirty="0" smtClean="0">
              <a:solidFill>
                <a:srgbClr val="0000FF"/>
              </a:solidFill>
              <a:effectLst/>
              <a:latin typeface="AngsanaUPC"/>
              <a:cs typeface="AngsanaUPC"/>
            </a:endParaRPr>
          </a:p>
          <a:p>
            <a:pPr marL="0" indent="0">
              <a:buNone/>
            </a:pPr>
            <a:r>
              <a:rPr lang="th-TH" b="1" dirty="0" smtClean="0">
                <a:latin typeface="AngsanaUPC"/>
                <a:cs typeface="AngsanaUPC"/>
              </a:rPr>
              <a:t>กลุ่มดาว</a:t>
            </a:r>
            <a:r>
              <a:rPr lang="th-TH" b="1" dirty="0">
                <a:latin typeface="AngsanaUPC"/>
                <a:cs typeface="AngsanaUPC"/>
              </a:rPr>
              <a:t>ของชาวซาเมจะแตกต่างจากของเรา แต่เราเรียนรู้ได้จากกลุ่มดาวของเรา เช่นกลุ่มดาวธนู (</a:t>
            </a:r>
            <a:r>
              <a:rPr lang="nb-NO" b="1" dirty="0">
                <a:latin typeface="AngsanaUPC"/>
                <a:cs typeface="AngsanaUPC"/>
              </a:rPr>
              <a:t>Buen</a:t>
            </a:r>
            <a:r>
              <a:rPr lang="th-TH" b="1" dirty="0">
                <a:latin typeface="AngsanaUPC"/>
                <a:cs typeface="AngsanaUPC"/>
              </a:rPr>
              <a:t>)ก็คือกลุ่ม</a:t>
            </a:r>
            <a:r>
              <a:rPr lang="th-TH" b="1" dirty="0" smtClean="0">
                <a:latin typeface="AngsanaUPC"/>
                <a:cs typeface="AngsanaUPC"/>
              </a:rPr>
              <a:t>ดาวคันไถ </a:t>
            </a:r>
            <a:r>
              <a:rPr lang="th-TH" b="1" dirty="0">
                <a:latin typeface="AngsanaUPC"/>
                <a:cs typeface="AngsanaUPC"/>
              </a:rPr>
              <a:t>(</a:t>
            </a:r>
            <a:r>
              <a:rPr lang="nb-NO" b="1" dirty="0" err="1">
                <a:latin typeface="AngsanaUPC"/>
                <a:cs typeface="AngsanaUPC"/>
              </a:rPr>
              <a:t>Karlvogna</a:t>
            </a:r>
            <a:r>
              <a:rPr lang="th-TH" b="1" dirty="0">
                <a:latin typeface="AngsanaUPC"/>
                <a:cs typeface="AngsanaUPC"/>
              </a:rPr>
              <a:t>)นั่นเอง </a:t>
            </a:r>
            <a:endParaRPr lang="en-US" b="1" dirty="0">
              <a:latin typeface="AngsanaUPC"/>
              <a:cs typeface="AngsanaUPC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0556" r="-20556"/>
          <a:stretch>
            <a:fillRect/>
          </a:stretch>
        </p:blipFill>
        <p:spPr>
          <a:xfrm>
            <a:off x="457200" y="1600200"/>
            <a:ext cx="3894138" cy="4364038"/>
          </a:xfrm>
        </p:spPr>
      </p:pic>
    </p:spTree>
    <p:extLst>
      <p:ext uri="{BB962C8B-B14F-4D97-AF65-F5344CB8AC3E}">
        <p14:creationId xmlns:p14="http://schemas.microsoft.com/office/powerpoint/2010/main" val="41080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AngsanaUPC"/>
                <a:cs typeface="AngsanaUPC"/>
              </a:rPr>
              <a:t>กลุ่มดาวของชาวซาเม </a:t>
            </a:r>
            <a:r>
              <a:rPr lang="nb-NO" sz="3600" b="1" dirty="0" smtClean="0">
                <a:latin typeface="AngsanaUPC"/>
                <a:cs typeface="AngsanaUPC"/>
              </a:rPr>
              <a:t>Samisk </a:t>
            </a:r>
            <a:r>
              <a:rPr lang="nb-NO" sz="3600" b="1" dirty="0" err="1" smtClean="0">
                <a:latin typeface="AngsanaUPC"/>
                <a:cs typeface="AngsanaUPC"/>
              </a:rPr>
              <a:t>stjernbilder</a:t>
            </a:r>
            <a:endParaRPr lang="en-US" sz="3600" b="1" dirty="0">
              <a:latin typeface="AngsanaUPC"/>
              <a:cs typeface="AngsanaUPC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t="5559" b="555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b="1" dirty="0">
                <a:solidFill>
                  <a:srgbClr val="0000FF"/>
                </a:solidFill>
                <a:latin typeface="AngsanaUPC"/>
                <a:cs typeface="AngsanaUPC"/>
              </a:rPr>
              <a:t>กลุ่มดาวกวางใหญ่ </a:t>
            </a:r>
            <a:r>
              <a:rPr lang="nb-NO" b="1" dirty="0">
                <a:solidFill>
                  <a:srgbClr val="0000FF"/>
                </a:solidFill>
                <a:latin typeface="AngsanaUPC"/>
                <a:cs typeface="AngsanaUPC"/>
              </a:rPr>
              <a:t>Elgen(</a:t>
            </a:r>
            <a:r>
              <a:rPr lang="nb-NO" b="1" dirty="0" err="1">
                <a:solidFill>
                  <a:srgbClr val="0000FF"/>
                </a:solidFill>
                <a:latin typeface="AngsanaUPC"/>
                <a:cs typeface="AngsanaUPC"/>
              </a:rPr>
              <a:t>Sarvvis</a:t>
            </a:r>
            <a:r>
              <a:rPr lang="nb-NO" b="1" dirty="0" smtClean="0">
                <a:solidFill>
                  <a:srgbClr val="0000FF"/>
                </a:solidFill>
                <a:latin typeface="AngsanaUPC"/>
                <a:cs typeface="AngsanaUPC"/>
              </a:rPr>
              <a:t>)</a:t>
            </a:r>
            <a:endParaRPr lang="th-TH" b="1" dirty="0" smtClean="0">
              <a:solidFill>
                <a:srgbClr val="0000FF"/>
              </a:solidFill>
              <a:latin typeface="AngsanaUPC"/>
              <a:cs typeface="AngsanaUPC"/>
            </a:endParaRPr>
          </a:p>
          <a:p>
            <a:pPr marL="0" indent="0">
              <a:buNone/>
            </a:pPr>
            <a:r>
              <a:rPr lang="th-TH" b="1" dirty="0" smtClean="0">
                <a:latin typeface="AngsanaUPC"/>
                <a:cs typeface="AngsanaUPC"/>
              </a:rPr>
              <a:t>กลุ่ม</a:t>
            </a:r>
            <a:r>
              <a:rPr lang="th-TH" b="1" dirty="0">
                <a:latin typeface="AngsanaUPC"/>
                <a:cs typeface="AngsanaUPC"/>
              </a:rPr>
              <a:t>ดาวค้างคาวของเราก็คือส่วนของเขากวางในกลุ่มดาวกวางใหญ่ของซาเม </a:t>
            </a:r>
            <a:r>
              <a:rPr lang="th-TH" b="1" dirty="0" smtClean="0">
                <a:latin typeface="AngsanaUPC"/>
                <a:cs typeface="AngsanaUPC"/>
              </a:rPr>
              <a:t>กลุ่ม</a:t>
            </a:r>
            <a:r>
              <a:rPr lang="th-TH" b="1" dirty="0">
                <a:latin typeface="AngsanaUPC"/>
                <a:cs typeface="AngsanaUPC"/>
              </a:rPr>
              <a:t>ดาวของซาเมบอกถึงเรื่องราวการล่าสัตว์ของเหล่านายพรานที่ล่ากวางใหญ่หรือกวางเรนเดียร์ตัวผู้ รวมทั้งอาวุธเช่นธนูกับลูกศร</a:t>
            </a:r>
            <a:r>
              <a:rPr lang="th-TH" b="1" dirty="0" smtClean="0">
                <a:latin typeface="AngsanaUPC"/>
                <a:cs typeface="AngsanaUPC"/>
              </a:rPr>
              <a:t>ในกลุ่มดาวคันไถนั่นเอง</a:t>
            </a:r>
            <a:endParaRPr lang="nb-NO" b="1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0800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621</Words>
  <Application>Microsoft Macintosh PowerPoint</Application>
  <PresentationFormat>On-screen Show (4:3)</PresentationFormat>
  <Paragraphs>27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กลุ่มดาว Stjernebilder</vt:lpstr>
      <vt:lpstr>กลุ่มดาว Stjernebilder</vt:lpstr>
      <vt:lpstr> กลุ่มดาวคันไถ Karlsvogna   </vt:lpstr>
      <vt:lpstr> กลุ่มดาวค้างคาว Kassiopeia  </vt:lpstr>
      <vt:lpstr> กลุ่มดาวนายพราน Orion </vt:lpstr>
      <vt:lpstr> กลุ่มดาวของชาวซาเม Samiske stjernebilder </vt:lpstr>
      <vt:lpstr>กลุ่มดาวของชาวซาเม Samisk stjernbilder </vt:lpstr>
      <vt:lpstr>กลุ่มดาวของชาวซาเม Samisk stjernbilder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Monthipa Silo Gauslaa</dc:creator>
  <cp:lastModifiedBy>Monthipa Silo Gauslaa</cp:lastModifiedBy>
  <cp:revision>67</cp:revision>
  <dcterms:created xsi:type="dcterms:W3CDTF">2014-01-25T06:30:29Z</dcterms:created>
  <dcterms:modified xsi:type="dcterms:W3CDTF">2015-02-24T10:30:30Z</dcterms:modified>
</cp:coreProperties>
</file>