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70" r:id="rId4"/>
    <p:sldId id="264" r:id="rId5"/>
    <p:sldId id="273" r:id="rId6"/>
    <p:sldId id="269" r:id="rId7"/>
    <p:sldId id="261" r:id="rId8"/>
    <p:sldId id="263" r:id="rId9"/>
    <p:sldId id="267" r:id="rId10"/>
    <p:sldId id="283" r:id="rId11"/>
    <p:sldId id="272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96AFF-812F-4F68-B361-99568ACEDC4A}" type="datetimeFigureOut">
              <a:rPr lang="nb-NO"/>
              <a:t>25.05.2015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50447-C6AA-427A-ABFA-46885AB40669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57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0447-C6AA-427A-ABFA-46885AB40669}" type="slidenum">
              <a:rPr lang="nb-NO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01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0447-C6AA-427A-ABFA-46885AB40669}" type="slidenum">
              <a:rPr lang="nb-NO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20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0447-C6AA-427A-ABFA-46885AB40669}" type="slidenum">
              <a:rPr lang="nb-NO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928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0447-C6AA-427A-ABFA-46885AB40669}" type="slidenum">
              <a:rPr lang="nb-NO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35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0447-C6AA-427A-ABFA-46885AB40669}" type="slidenum">
              <a:rPr lang="nb-NO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92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0447-C6AA-427A-ABFA-46885AB40669}" type="slidenum">
              <a:rPr lang="nb-NO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71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0447-C6AA-427A-ABFA-46885AB40669}" type="slidenum">
              <a:rPr lang="nb-NO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2721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0447-C6AA-427A-ABFA-46885AB40669}" type="slidenum">
              <a:rPr lang="nb-NO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7558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0447-C6AA-427A-ABFA-46885AB40669}" type="slidenum">
              <a:rPr lang="nb-NO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889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F003-5516-45AB-9034-7E73E0A19CD7}" type="datetimeFigureOut">
              <a:rPr lang="nb-NO" smtClean="0"/>
              <a:t>25.05.2015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11C9-0F9F-40DC-9D79-0B4D81F9418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F003-5516-45AB-9034-7E73E0A19CD7}" type="datetimeFigureOut">
              <a:rPr lang="nb-NO" smtClean="0"/>
              <a:t>25.05.2015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11C9-0F9F-40DC-9D79-0B4D81F9418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F003-5516-45AB-9034-7E73E0A19CD7}" type="datetimeFigureOut">
              <a:rPr lang="nb-NO" smtClean="0"/>
              <a:t>25.05.2015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11C9-0F9F-40DC-9D79-0B4D81F9418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F003-5516-45AB-9034-7E73E0A19CD7}" type="datetimeFigureOut">
              <a:rPr lang="nb-NO" smtClean="0"/>
              <a:t>25.05.2015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11C9-0F9F-40DC-9D79-0B4D81F9418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F003-5516-45AB-9034-7E73E0A19CD7}" type="datetimeFigureOut">
              <a:rPr lang="nb-NO" smtClean="0"/>
              <a:t>25.05.2015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11C9-0F9F-40DC-9D79-0B4D81F9418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F003-5516-45AB-9034-7E73E0A19CD7}" type="datetimeFigureOut">
              <a:rPr lang="nb-NO" smtClean="0"/>
              <a:t>25.05.2015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11C9-0F9F-40DC-9D79-0B4D81F9418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F003-5516-45AB-9034-7E73E0A19CD7}" type="datetimeFigureOut">
              <a:rPr lang="nb-NO" smtClean="0"/>
              <a:t>25.05.2015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11C9-0F9F-40DC-9D79-0B4D81F9418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F003-5516-45AB-9034-7E73E0A19CD7}" type="datetimeFigureOut">
              <a:rPr lang="nb-NO" smtClean="0"/>
              <a:t>25.05.2015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11C9-0F9F-40DC-9D79-0B4D81F9418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F003-5516-45AB-9034-7E73E0A19CD7}" type="datetimeFigureOut">
              <a:rPr lang="nb-NO" smtClean="0"/>
              <a:t>25.05.2015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11C9-0F9F-40DC-9D79-0B4D81F9418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F003-5516-45AB-9034-7E73E0A19CD7}" type="datetimeFigureOut">
              <a:rPr lang="nb-NO" smtClean="0"/>
              <a:t>25.05.2015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11C9-0F9F-40DC-9D79-0B4D81F9418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F003-5516-45AB-9034-7E73E0A19CD7}" type="datetimeFigureOut">
              <a:rPr lang="nb-NO" smtClean="0"/>
              <a:t>25.05.2015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11C9-0F9F-40DC-9D79-0B4D81F9418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9F4F003-5516-45AB-9034-7E73E0A19CD7}" type="datetimeFigureOut">
              <a:rPr lang="nb-NO" smtClean="0"/>
              <a:t>25.05.2015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15911C9-0F9F-40DC-9D79-0B4D81F94187}" type="slidenum">
              <a:rPr lang="nb-NO" smtClean="0"/>
              <a:t>‹#›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frm=1&amp;source=images&amp;cd=&amp;cad=rja&amp;uact=8&amp;ved=0CAcQjRw&amp;url=http://perniillelarsen.blogg.no/1314387141_stjernebilder.html&amp;ei=9ihRVfOPG-K_ywO0nIG4Dg&amp;bvm=bv.92885102,d.bGQ&amp;psig=AFQjCNH88b0m72G9j-KQ4_ucl1--P9vdTw&amp;ust=143146855826829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lt.wikipedia.org/wiki/Svarstykl%C4%97s_(astronomija)" TargetMode="External"/><Relationship Id="rId13" Type="http://schemas.openxmlformats.org/officeDocument/2006/relationships/hyperlink" Target="http://lt.wikipedia.org/wiki/%C5%BDuvys_(astronomija)" TargetMode="External"/><Relationship Id="rId3" Type="http://schemas.openxmlformats.org/officeDocument/2006/relationships/hyperlink" Target="http://lt.wikipedia.org/wiki/Tauras_(astronomija)" TargetMode="External"/><Relationship Id="rId7" Type="http://schemas.openxmlformats.org/officeDocument/2006/relationships/hyperlink" Target="http://lt.wikipedia.org/wiki/Mergel%C4%97" TargetMode="External"/><Relationship Id="rId12" Type="http://schemas.openxmlformats.org/officeDocument/2006/relationships/hyperlink" Target="http://lt.wikipedia.org/wiki/Vandenis" TargetMode="External"/><Relationship Id="rId2" Type="http://schemas.openxmlformats.org/officeDocument/2006/relationships/hyperlink" Target="http://lt.wikipedia.org/wiki/Avinas_(astronomij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t.wikipedia.org/wiki/Li%C5%ABtas_(astronomija)" TargetMode="External"/><Relationship Id="rId11" Type="http://schemas.openxmlformats.org/officeDocument/2006/relationships/hyperlink" Target="http://lt.wikipedia.org/wiki/O%C5%BEiaragis" TargetMode="External"/><Relationship Id="rId5" Type="http://schemas.openxmlformats.org/officeDocument/2006/relationships/hyperlink" Target="http://lt.wikipedia.org/wiki/V%C4%97%C5%BEys_(astronomija)" TargetMode="External"/><Relationship Id="rId15" Type="http://schemas.openxmlformats.org/officeDocument/2006/relationships/image" Target="../media/image19.gif"/><Relationship Id="rId10" Type="http://schemas.openxmlformats.org/officeDocument/2006/relationships/hyperlink" Target="http://lt.wikipedia.org/wiki/%C5%A0aulys_(astronomija)" TargetMode="External"/><Relationship Id="rId4" Type="http://schemas.openxmlformats.org/officeDocument/2006/relationships/hyperlink" Target="http://lt.wikipedia.org/wiki/Dvyniai_(astronomija)" TargetMode="External"/><Relationship Id="rId9" Type="http://schemas.openxmlformats.org/officeDocument/2006/relationships/hyperlink" Target="http://lt.wikipedia.org/wiki/Skorpionas_(astronomija)" TargetMode="External"/><Relationship Id="rId14" Type="http://schemas.openxmlformats.org/officeDocument/2006/relationships/hyperlink" Target="http://www.google.no/url?sa=i&amp;rct=j&amp;q=&amp;esrc=s&amp;frm=1&amp;source=images&amp;cd=&amp;cad=rja&amp;uact=8&amp;ved=0CAcQjRw&amp;url=http://www.decotopics.com/ivairenybes/nori_tikek_nori_ne/zodiako_zenklai_angliskai.php&amp;ei=N0hRVZuIA4L9ygOww4DwAg&amp;bvm=bv.93112503,d.bGQ&amp;psig=AFQjCNHue-sD2xDHVuJwTsrlPloBX0ODng&amp;ust=143147664388175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o/url?sa=i&amp;rct=j&amp;q=&amp;esrc=s&amp;frm=1&amp;source=images&amp;cd=&amp;cad=rja&amp;uact=8&amp;ved=0CAcQjRw&amp;url=http://nordnorsk.vitensenter.no/himmel/stjerner/TegnStjernebilde.php&amp;ei=PUtRVfSFNaX4ywOotoG4BA&amp;bvm=bv.93112503,d.bGQ&amp;psig=AFQjCNGQppr4A8C5Ny5Decm5J5r_n4Vobg&amp;ust=1431477433341315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://www.google.no/url?sa=i&amp;rct=j&amp;q=&amp;esrc=s&amp;frm=1&amp;source=images&amp;cd=&amp;cad=rja&amp;uact=8&amp;ved=0CAcQjRw&amp;url=http://smailas.net/animaciniai/&amp;ei=JEpRVajWDuSHygPDqIG4Aw&amp;bvm=bv.93112503,d.bGQ&amp;psig=AFQjCNGEm_FWduDll13X4E2E0ndzuEXVTw&amp;ust=1431477136835143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g"/><Relationship Id="rId10" Type="http://schemas.openxmlformats.org/officeDocument/2006/relationships/hyperlink" Target="http://www.google.no/url?sa=i&amp;rct=j&amp;q=&amp;esrc=s&amp;frm=1&amp;source=images&amp;cd=&amp;cad=rja&amp;uact=8&amp;ved=0CAcQjRw&amp;url=http://www.kjopenstjerne.no/blog/store-bjorn/&amp;ei=vUxRVY-UBMO6swHw3oCwBQ&amp;bvm=bv.92885102,d.bGg&amp;psig=AFQjCNFT4kYjXVee5i0Soz1bLYNtIvv6MA&amp;ust=1431477812078554" TargetMode="Externa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://www.google.no/url?sa=i&amp;rct=j&amp;q=&amp;esrc=s&amp;frm=1&amp;source=images&amp;cd=&amp;cad=rja&amp;uact=8&amp;ved=0CAcQjRw&amp;url=http://smailas.net/animaciniai/&amp;ei=JEpRVajWDuSHygPDqIG4Aw&amp;bvm=bv.93112503,d.bGQ&amp;psig=AFQjCNGEm_FWduDll13X4E2E0ndzuEXVTw&amp;ust=1431477136835143" TargetMode="External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no/url?sa=i&amp;rct=j&amp;q=&amp;esrc=s&amp;frm=1&amp;source=images&amp;cd=&amp;cad=rja&amp;uact=8&amp;ved=0CAcQjRw&amp;url=http://smailas.net/animaciniai/&amp;ei=JEpRVajWDuSHygPDqIG4Aw&amp;bvm=bv.93112503,d.bGQ&amp;psig=AFQjCNGEm_FWduDll13X4E2E0ndzuEXVTw&amp;ust=143147713683514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no/url?sa=i&amp;rct=j&amp;q=&amp;esrc=s&amp;frm=1&amp;source=images&amp;cd=&amp;cad=rja&amp;uact=8&amp;ved=0CAcQjRw&amp;url=http://smailas.net/animaciniai/&amp;ei=JEpRVajWDuSHygPDqIG4Aw&amp;bvm=bv.93112503,d.bGQ&amp;psig=AFQjCNGEm_FWduDll13X4E2E0ndzuEXVTw&amp;ust=143147713683514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246" y="1412776"/>
            <a:ext cx="7772400" cy="1470025"/>
          </a:xfrm>
        </p:spPr>
        <p:txBody>
          <a:bodyPr/>
          <a:lstStyle/>
          <a:p>
            <a:r>
              <a:rPr lang="lt-LT" sz="4000" b="1" dirty="0" smtClean="0">
                <a:solidFill>
                  <a:srgbClr val="DC9E1F"/>
                </a:solidFill>
                <a:latin typeface="Arial Narrow" charset="0"/>
              </a:rPr>
              <a:t>Žvaigždynai</a:t>
            </a:r>
            <a:endParaRPr lang="nb-NO" sz="4000" b="1" dirty="0">
              <a:solidFill>
                <a:srgbClr val="DC9E1F"/>
              </a:solidFill>
              <a:latin typeface="Arial Narrow" charset="0"/>
            </a:endParaRPr>
          </a:p>
        </p:txBody>
      </p:sp>
      <p:pic>
        <p:nvPicPr>
          <p:cNvPr id="1026" name="Picture 2" descr="http://bloggfiler.no/perniillelarsen.blogg.no/images/1124554-11-131438704244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5" b="20021"/>
          <a:stretch/>
        </p:blipFill>
        <p:spPr bwMode="auto">
          <a:xfrm>
            <a:off x="3347864" y="736671"/>
            <a:ext cx="2389148" cy="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57932"/>
            <a:ext cx="3240360" cy="29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t="18056" r="27937" b="32229"/>
          <a:stretch/>
        </p:blipFill>
        <p:spPr bwMode="auto">
          <a:xfrm>
            <a:off x="395536" y="692696"/>
            <a:ext cx="8521278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3123545" y="5505219"/>
            <a:ext cx="30963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699792" y="4941168"/>
            <a:ext cx="427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solidFill>
                  <a:srgbClr val="FF0000"/>
                </a:solidFill>
              </a:rPr>
              <a:t>Pasigamink šviečiantį žvaigždyną pats</a:t>
            </a:r>
            <a:endParaRPr lang="nb-NO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7639" cy="1143000"/>
          </a:xfrm>
        </p:spPr>
        <p:txBody>
          <a:bodyPr/>
          <a:lstStyle/>
          <a:p>
            <a:r>
              <a:rPr lang="lt-LT" sz="1800" b="1" dirty="0" smtClean="0">
                <a:solidFill>
                  <a:srgbClr val="FFFF00"/>
                </a:solidFill>
              </a:rPr>
              <a:t>Saulės </a:t>
            </a:r>
            <a:r>
              <a:rPr lang="lt-LT" sz="1800" b="1" dirty="0">
                <a:solidFill>
                  <a:srgbClr val="FFFF00"/>
                </a:solidFill>
              </a:rPr>
              <a:t>judėjimas Zodiaku yra tariamasis reiškinys, atspindintis Žemės skriejimą aplink </a:t>
            </a:r>
            <a:r>
              <a:rPr lang="lt-LT" sz="1800" b="1" dirty="0" smtClean="0">
                <a:solidFill>
                  <a:srgbClr val="FFFF00"/>
                </a:solidFill>
              </a:rPr>
              <a:t>Saulę per </a:t>
            </a:r>
            <a:r>
              <a:rPr lang="en-US" sz="1800" b="1" dirty="0" err="1" smtClean="0">
                <a:solidFill>
                  <a:srgbClr val="FFFF00"/>
                </a:solidFill>
              </a:rPr>
              <a:t>metus</a:t>
            </a:r>
            <a:r>
              <a:rPr lang="lt-LT" sz="1800" b="1" dirty="0" smtClean="0">
                <a:solidFill>
                  <a:srgbClr val="FFFF00"/>
                </a:solidFill>
              </a:rPr>
              <a:t>. Zodiako </a:t>
            </a:r>
            <a:r>
              <a:rPr lang="lt-LT" sz="1800" b="1" dirty="0">
                <a:solidFill>
                  <a:srgbClr val="FFFF00"/>
                </a:solidFill>
              </a:rPr>
              <a:t>ženklų pavadinimai yra paimti pagal žvaigždynus, kurie patenka į metinį Saulės kelią </a:t>
            </a:r>
            <a:endParaRPr lang="nb-NO" sz="1800" b="1" dirty="0">
              <a:solidFill>
                <a:srgbClr val="FFFF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4314754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500" b="1" dirty="0" smtClean="0"/>
              <a:t>Zodiako </a:t>
            </a:r>
            <a:r>
              <a:rPr lang="lt-LT" sz="1500" b="1" dirty="0"/>
              <a:t>ženklai</a:t>
            </a:r>
            <a:r>
              <a:rPr lang="lt-LT" sz="1500" dirty="0"/>
              <a:t>:</a:t>
            </a:r>
          </a:p>
          <a:p>
            <a:r>
              <a:rPr lang="lt-LT" sz="1500" dirty="0">
                <a:hlinkClick r:id="rId2" tooltip="Avinas (astronomija)"/>
              </a:rPr>
              <a:t>Avinas</a:t>
            </a:r>
            <a:r>
              <a:rPr lang="lt-LT" sz="1500" dirty="0"/>
              <a:t> (</a:t>
            </a:r>
            <a:r>
              <a:rPr lang="lt-LT" sz="1500" i="1" dirty="0"/>
              <a:t>Aries</a:t>
            </a:r>
            <a:r>
              <a:rPr lang="lt-LT" sz="1500" dirty="0"/>
              <a:t>) kovo 21 d. – balandžio 20 d.</a:t>
            </a:r>
          </a:p>
          <a:p>
            <a:r>
              <a:rPr lang="lt-LT" sz="1500" dirty="0">
                <a:hlinkClick r:id="rId3" tooltip="Tauras (astronomija)"/>
              </a:rPr>
              <a:t>Jautis</a:t>
            </a:r>
            <a:r>
              <a:rPr lang="lt-LT" sz="1500" dirty="0"/>
              <a:t> (</a:t>
            </a:r>
            <a:r>
              <a:rPr lang="lt-LT" sz="1500" i="1" dirty="0"/>
              <a:t>Taurus</a:t>
            </a:r>
            <a:r>
              <a:rPr lang="lt-LT" sz="1500" dirty="0"/>
              <a:t>) balandžio 21 d. – gegužės 20 d.</a:t>
            </a:r>
          </a:p>
          <a:p>
            <a:r>
              <a:rPr lang="lt-LT" sz="1500" dirty="0">
                <a:hlinkClick r:id="rId4" tooltip="Dvyniai (astronomija)"/>
              </a:rPr>
              <a:t>Dvyniai</a:t>
            </a:r>
            <a:r>
              <a:rPr lang="lt-LT" sz="1500" dirty="0"/>
              <a:t> (</a:t>
            </a:r>
            <a:r>
              <a:rPr lang="lt-LT" sz="1500" i="1" dirty="0"/>
              <a:t>Gemini</a:t>
            </a:r>
            <a:r>
              <a:rPr lang="lt-LT" sz="1500" dirty="0"/>
              <a:t>) gegužės 22 d. – birželio 21 d.</a:t>
            </a:r>
          </a:p>
          <a:p>
            <a:r>
              <a:rPr lang="lt-LT" sz="1500" dirty="0">
                <a:hlinkClick r:id="rId5" tooltip="Vėžys (astronomija)"/>
              </a:rPr>
              <a:t>Vėžys</a:t>
            </a:r>
            <a:r>
              <a:rPr lang="lt-LT" sz="1500" dirty="0"/>
              <a:t> (</a:t>
            </a:r>
            <a:r>
              <a:rPr lang="lt-LT" sz="1500" i="1" dirty="0"/>
              <a:t>Cancer</a:t>
            </a:r>
            <a:r>
              <a:rPr lang="lt-LT" sz="1500" dirty="0"/>
              <a:t>) birželio 22 d. – liepos 22 d.</a:t>
            </a:r>
          </a:p>
          <a:p>
            <a:r>
              <a:rPr lang="lt-LT" sz="1500" dirty="0">
                <a:hlinkClick r:id="rId6" tooltip="Liūtas (astronomija)"/>
              </a:rPr>
              <a:t>Liūtas</a:t>
            </a:r>
            <a:r>
              <a:rPr lang="lt-LT" sz="1500" dirty="0"/>
              <a:t> (</a:t>
            </a:r>
            <a:r>
              <a:rPr lang="lt-LT" sz="1500" i="1" dirty="0"/>
              <a:t>Leo</a:t>
            </a:r>
            <a:r>
              <a:rPr lang="lt-LT" sz="1500" dirty="0"/>
              <a:t>) liepos 23 d. – rugpjūčio 23 d.</a:t>
            </a:r>
          </a:p>
          <a:p>
            <a:r>
              <a:rPr lang="lt-LT" sz="1500" dirty="0">
                <a:hlinkClick r:id="rId7" tooltip="Mergelė"/>
              </a:rPr>
              <a:t>Mergelė</a:t>
            </a:r>
            <a:r>
              <a:rPr lang="lt-LT" sz="1500" dirty="0"/>
              <a:t> (</a:t>
            </a:r>
            <a:r>
              <a:rPr lang="lt-LT" sz="1500" i="1" dirty="0"/>
              <a:t>Virga</a:t>
            </a:r>
            <a:r>
              <a:rPr lang="lt-LT" sz="1500" dirty="0"/>
              <a:t>) rugpjūčio 24 d. – rugsėjo 23 d.</a:t>
            </a:r>
          </a:p>
          <a:p>
            <a:r>
              <a:rPr lang="lt-LT" sz="1500" dirty="0">
                <a:hlinkClick r:id="rId8" tooltip="Svarstyklės (astronomija)"/>
              </a:rPr>
              <a:t>Svarstyklės</a:t>
            </a:r>
            <a:r>
              <a:rPr lang="lt-LT" sz="1500" dirty="0"/>
              <a:t> (</a:t>
            </a:r>
            <a:r>
              <a:rPr lang="lt-LT" sz="1500" i="1" dirty="0"/>
              <a:t>Libra</a:t>
            </a:r>
            <a:r>
              <a:rPr lang="lt-LT" sz="1500" dirty="0"/>
              <a:t>) rugsėjo 24 d. – spalio 23 d.</a:t>
            </a:r>
          </a:p>
          <a:p>
            <a:r>
              <a:rPr lang="lt-LT" sz="1500" dirty="0">
                <a:hlinkClick r:id="rId9" tooltip="Skorpionas (astronomija)"/>
              </a:rPr>
              <a:t>Skorpionas</a:t>
            </a:r>
            <a:r>
              <a:rPr lang="lt-LT" sz="1500" dirty="0"/>
              <a:t> (</a:t>
            </a:r>
            <a:r>
              <a:rPr lang="lt-LT" sz="1500" i="1" dirty="0"/>
              <a:t>Scorpio</a:t>
            </a:r>
            <a:r>
              <a:rPr lang="lt-LT" sz="1500" dirty="0"/>
              <a:t>) spalio 24 d. – lapkričio 22 d.</a:t>
            </a:r>
          </a:p>
          <a:p>
            <a:r>
              <a:rPr lang="lt-LT" sz="1500" dirty="0">
                <a:hlinkClick r:id="rId10" tooltip="Šaulys (astronomija)"/>
              </a:rPr>
              <a:t>Šaulys</a:t>
            </a:r>
            <a:r>
              <a:rPr lang="lt-LT" sz="1500" dirty="0"/>
              <a:t> (</a:t>
            </a:r>
            <a:r>
              <a:rPr lang="lt-LT" sz="1500" i="1" dirty="0"/>
              <a:t>Sagittarius</a:t>
            </a:r>
            <a:r>
              <a:rPr lang="lt-LT" sz="1500" dirty="0"/>
              <a:t>) lapkričio 23 d. – gruodžio 22 d.</a:t>
            </a:r>
          </a:p>
          <a:p>
            <a:r>
              <a:rPr lang="lt-LT" sz="1500" dirty="0">
                <a:hlinkClick r:id="rId11" tooltip="Ožiaragis"/>
              </a:rPr>
              <a:t>Ožiaragis</a:t>
            </a:r>
            <a:r>
              <a:rPr lang="lt-LT" sz="1500" dirty="0"/>
              <a:t> (</a:t>
            </a:r>
            <a:r>
              <a:rPr lang="lt-LT" sz="1500" i="1" dirty="0"/>
              <a:t>Capricorn</a:t>
            </a:r>
            <a:r>
              <a:rPr lang="lt-LT" sz="1500" dirty="0"/>
              <a:t>) gruodžio 23 d. – sausio 20 d.</a:t>
            </a:r>
          </a:p>
          <a:p>
            <a:r>
              <a:rPr lang="lt-LT" sz="1500" dirty="0">
                <a:hlinkClick r:id="rId12" tooltip="Vandenis"/>
              </a:rPr>
              <a:t>Vandenis</a:t>
            </a:r>
            <a:r>
              <a:rPr lang="lt-LT" sz="1500" dirty="0"/>
              <a:t> (</a:t>
            </a:r>
            <a:r>
              <a:rPr lang="lt-LT" sz="1500" i="1" dirty="0"/>
              <a:t>Aquarius</a:t>
            </a:r>
            <a:r>
              <a:rPr lang="lt-LT" sz="1500" dirty="0"/>
              <a:t>) sausio 21 d. – vasario 19 d.</a:t>
            </a:r>
          </a:p>
          <a:p>
            <a:r>
              <a:rPr lang="lt-LT" sz="1500" dirty="0">
                <a:hlinkClick r:id="rId13" tooltip="Žuvys (astronomija)"/>
              </a:rPr>
              <a:t>Žuvys</a:t>
            </a:r>
            <a:r>
              <a:rPr lang="lt-LT" sz="1500" dirty="0"/>
              <a:t> (</a:t>
            </a:r>
            <a:r>
              <a:rPr lang="lt-LT" sz="1500" i="1" dirty="0"/>
              <a:t>Pisces</a:t>
            </a:r>
            <a:r>
              <a:rPr lang="lt-LT" sz="1500" dirty="0"/>
              <a:t>) vasario 20 d. – kovo 20 d.</a:t>
            </a:r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932040" y="1517903"/>
            <a:ext cx="367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FF0000"/>
                </a:solidFill>
              </a:rPr>
              <a:t>Šie žvaigždynai vadinami Zodiako ženklais:</a:t>
            </a:r>
            <a:endParaRPr lang="nb-NO" sz="2400" b="1" dirty="0">
              <a:solidFill>
                <a:srgbClr val="FF0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724128" y="6309320"/>
            <a:ext cx="3292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FFFF00"/>
                </a:solidFill>
              </a:rPr>
              <a:t>Koks </a:t>
            </a:r>
            <a:r>
              <a:rPr lang="nb-NO" sz="2000" b="1" dirty="0" err="1" smtClean="0">
                <a:solidFill>
                  <a:srgbClr val="FFFF00"/>
                </a:solidFill>
              </a:rPr>
              <a:t>tavo</a:t>
            </a:r>
            <a:r>
              <a:rPr lang="nb-NO" sz="2000" b="1" dirty="0" smtClean="0">
                <a:solidFill>
                  <a:srgbClr val="FFFF00"/>
                </a:solidFill>
              </a:rPr>
              <a:t> </a:t>
            </a:r>
            <a:r>
              <a:rPr lang="nb-NO" sz="2000" b="1" dirty="0" err="1" smtClean="0">
                <a:solidFill>
                  <a:srgbClr val="FFFF00"/>
                </a:solidFill>
              </a:rPr>
              <a:t>Zodiako</a:t>
            </a:r>
            <a:r>
              <a:rPr lang="nb-NO" sz="2000" b="1" dirty="0" smtClean="0">
                <a:solidFill>
                  <a:srgbClr val="FFFF00"/>
                </a:solidFill>
              </a:rPr>
              <a:t> </a:t>
            </a:r>
            <a:r>
              <a:rPr lang="lt-LT" sz="2000" b="1" dirty="0" smtClean="0">
                <a:solidFill>
                  <a:srgbClr val="FFFF00"/>
                </a:solidFill>
              </a:rPr>
              <a:t>ž</a:t>
            </a:r>
            <a:r>
              <a:rPr lang="nb-NO" sz="2000" b="1" dirty="0" err="1" smtClean="0">
                <a:solidFill>
                  <a:srgbClr val="FFFF00"/>
                </a:solidFill>
              </a:rPr>
              <a:t>enklas</a:t>
            </a:r>
            <a:r>
              <a:rPr lang="nb-NO" sz="2000" b="1" dirty="0" smtClean="0">
                <a:solidFill>
                  <a:srgbClr val="FFFF00"/>
                </a:solidFill>
              </a:rPr>
              <a:t>?</a:t>
            </a:r>
            <a:endParaRPr lang="nb-NO" sz="2000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http://www.decotopics.com/ivairenybes/nori_tikek_nori_ne/images/dovanos_pagal_zodiako_zenkla.gif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90" y="2318102"/>
            <a:ext cx="4038173" cy="39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3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21033" r="51586" b="16071"/>
          <a:stretch/>
        </p:blipFill>
        <p:spPr bwMode="auto">
          <a:xfrm>
            <a:off x="1607407" y="116632"/>
            <a:ext cx="601051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38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b="1" dirty="0" smtClean="0">
                <a:solidFill>
                  <a:srgbClr val="FFFF00"/>
                </a:solidFill>
              </a:rPr>
              <a:t>Kas yra žvaigždė</a:t>
            </a:r>
            <a:r>
              <a:rPr lang="nb-NO" sz="4000" b="1" dirty="0" smtClean="0">
                <a:solidFill>
                  <a:srgbClr val="FFFF00"/>
                </a:solidFill>
              </a:rPr>
              <a:t>?</a:t>
            </a:r>
            <a:r>
              <a:rPr lang="nb-NO" b="1" dirty="0"/>
              <a:t/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smtClean="0">
                <a:solidFill>
                  <a:srgbClr val="FFFF00"/>
                </a:solidFill>
              </a:rPr>
              <a:t>Žvaigždės</a:t>
            </a:r>
            <a:r>
              <a:rPr lang="lt-LT" sz="2400" dirty="0" smtClean="0"/>
              <a:t> – milžiniški įkaitusių dujų kamuoliai</a:t>
            </a:r>
            <a:r>
              <a:rPr lang="nb-NO" sz="2400" dirty="0" smtClean="0"/>
              <a:t>.</a:t>
            </a:r>
            <a:endParaRPr lang="lt-LT" sz="2400" dirty="0" smtClean="0"/>
          </a:p>
          <a:p>
            <a:pPr marL="0" indent="0">
              <a:buNone/>
            </a:pPr>
            <a:r>
              <a:rPr lang="lt-LT" sz="2400" dirty="0" smtClean="0"/>
              <a:t>Žvaigždės yra nepaprastai toli nuo Žemės.</a:t>
            </a:r>
            <a:endParaRPr lang="nb-NO" sz="2400" dirty="0"/>
          </a:p>
        </p:txBody>
      </p:sp>
      <p:sp>
        <p:nvSpPr>
          <p:cNvPr id="4" name="Rektangel 3"/>
          <p:cNvSpPr/>
          <p:nvPr/>
        </p:nvSpPr>
        <p:spPr>
          <a:xfrm>
            <a:off x="683568" y="3068961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 smtClean="0">
                <a:solidFill>
                  <a:srgbClr val="FFFF00"/>
                </a:solidFill>
              </a:rPr>
              <a:t>Žvaigždynai</a:t>
            </a:r>
          </a:p>
          <a:p>
            <a:r>
              <a:rPr lang="lt-LT" sz="2400" dirty="0" smtClean="0"/>
              <a:t>Dar gilioje senovėje žmonės mėgino žvaigždes linijomis sujungti į įsivaizduojanamas figūras – žvaigždynus.</a:t>
            </a:r>
          </a:p>
          <a:p>
            <a:r>
              <a:rPr lang="lt-LT" sz="2400" b="1" dirty="0">
                <a:solidFill>
                  <a:srgbClr val="FFFF00"/>
                </a:solidFill>
              </a:rPr>
              <a:t>Žvaigždynas</a:t>
            </a:r>
            <a:r>
              <a:rPr lang="lt-LT" sz="2400" dirty="0"/>
              <a:t> – grupė žvaigždžių, tarpusavyje vizualiai susijusių </a:t>
            </a:r>
            <a:r>
              <a:rPr lang="lt-LT" sz="2400" dirty="0" smtClean="0"/>
              <a:t>ir sudarančių tam tikrą paveikslą.</a:t>
            </a:r>
          </a:p>
          <a:p>
            <a:r>
              <a:rPr lang="lt-LT" sz="2400" dirty="0" smtClean="0"/>
              <a:t>Mokslininkai dangaus </a:t>
            </a:r>
            <a:r>
              <a:rPr lang="lt-LT" sz="2400" dirty="0" smtClean="0"/>
              <a:t>skliauto </a:t>
            </a:r>
            <a:r>
              <a:rPr lang="lt-LT" sz="2400" dirty="0" smtClean="0"/>
              <a:t>žvaigždes skirsto į </a:t>
            </a:r>
            <a:r>
              <a:rPr lang="en-US" sz="2400" dirty="0" smtClean="0"/>
              <a:t> 88 </a:t>
            </a:r>
            <a:r>
              <a:rPr lang="lt-LT" sz="2400" dirty="0" smtClean="0"/>
              <a:t>žvaigždynus.</a:t>
            </a:r>
            <a:endParaRPr lang="nb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74" y="1628800"/>
            <a:ext cx="2476500" cy="1847850"/>
          </a:xfrm>
          <a:prstGeom prst="rect">
            <a:avLst/>
          </a:prstGeom>
        </p:spPr>
      </p:pic>
      <p:pic>
        <p:nvPicPr>
          <p:cNvPr id="6" name="dangus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0792" y="5342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7" t="21223" r="51315" b="9025"/>
          <a:stretch/>
        </p:blipFill>
        <p:spPr bwMode="auto">
          <a:xfrm>
            <a:off x="955964" y="1052945"/>
            <a:ext cx="3505200" cy="551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018310" y="31894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err="1" smtClean="0">
                <a:solidFill>
                  <a:srgbClr val="FFFF00"/>
                </a:solidFill>
              </a:rPr>
              <a:t>Galaktikos</a:t>
            </a:r>
            <a:endParaRPr lang="nb-NO" sz="3600" b="1" dirty="0">
              <a:solidFill>
                <a:srgbClr val="FFFF0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5148064" y="1052945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/>
              <a:t>Žvaigždės yra susibūrusios į milžininškas sankaupas, vadinamas </a:t>
            </a:r>
            <a:r>
              <a:rPr lang="lt-LT" sz="2400" b="1" dirty="0" smtClean="0">
                <a:solidFill>
                  <a:srgbClr val="FF0000"/>
                </a:solidFill>
              </a:rPr>
              <a:t>galaktikomis.</a:t>
            </a:r>
          </a:p>
          <a:p>
            <a:endParaRPr lang="lt-LT" sz="2400" b="1" dirty="0"/>
          </a:p>
          <a:p>
            <a:r>
              <a:rPr lang="lt-LT" sz="2400" b="1" dirty="0" smtClean="0"/>
              <a:t>Saulė, kartu ir Žemė, skrieja į spiralę panašioje </a:t>
            </a:r>
            <a:r>
              <a:rPr lang="lt-LT" sz="2400" b="1" dirty="0" smtClean="0">
                <a:solidFill>
                  <a:srgbClr val="FF0000"/>
                </a:solidFill>
              </a:rPr>
              <a:t>Paukščių tako</a:t>
            </a:r>
            <a:r>
              <a:rPr lang="lt-LT" sz="2400" b="1" dirty="0" smtClean="0"/>
              <a:t> galaktikoje.</a:t>
            </a:r>
          </a:p>
          <a:p>
            <a:endParaRPr lang="lt-LT" sz="2400" b="1" dirty="0" smtClean="0"/>
          </a:p>
          <a:p>
            <a:r>
              <a:rPr lang="lt-LT" sz="2400" b="1" dirty="0" smtClean="0"/>
              <a:t>Paukščių taką sudaro apie</a:t>
            </a:r>
            <a:r>
              <a:rPr lang="nb-NO" sz="2400" b="1" dirty="0" smtClean="0"/>
              <a:t> 300 </a:t>
            </a:r>
            <a:r>
              <a:rPr lang="nb-NO" sz="2400" b="1" dirty="0" err="1" smtClean="0"/>
              <a:t>mlrd</a:t>
            </a:r>
            <a:r>
              <a:rPr lang="nb-NO" sz="2400" b="1" dirty="0" smtClean="0"/>
              <a:t>. </a:t>
            </a:r>
            <a:r>
              <a:rPr lang="lt-LT" sz="2400" b="1" dirty="0"/>
              <a:t>ž</a:t>
            </a:r>
            <a:r>
              <a:rPr lang="lt-LT" sz="2400" b="1" dirty="0" smtClean="0"/>
              <a:t>vaigždžių.</a:t>
            </a:r>
            <a:endParaRPr lang="nb-NO" sz="2400" b="1" dirty="0"/>
          </a:p>
        </p:txBody>
      </p:sp>
      <p:pic>
        <p:nvPicPr>
          <p:cNvPr id="4" name="galaktika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91137" y="5182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 smtClean="0">
                <a:solidFill>
                  <a:srgbClr val="FFFF00"/>
                </a:solidFill>
              </a:rPr>
              <a:t>Didieji Grįžulo ratai</a:t>
            </a:r>
            <a:endParaRPr lang="nb-NO" sz="4000" dirty="0">
              <a:solidFill>
                <a:srgbClr val="FFFF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706816" cy="3754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 smtClean="0"/>
              <a:t>Didieji Grįžulo ratai sudaryti iš </a:t>
            </a:r>
            <a:r>
              <a:rPr lang="nb-NO" sz="2000" dirty="0" smtClean="0"/>
              <a:t>7 </a:t>
            </a:r>
            <a:r>
              <a:rPr lang="lt-LT" sz="2000" dirty="0" smtClean="0"/>
              <a:t>ryškių žvaigždžių. </a:t>
            </a:r>
          </a:p>
          <a:p>
            <a:pPr marL="0" indent="0">
              <a:buNone/>
            </a:pPr>
            <a:r>
              <a:rPr lang="lt-LT" sz="2000" dirty="0" smtClean="0"/>
              <a:t>Mūsų protėviams šis žvaigždynas</a:t>
            </a:r>
            <a:r>
              <a:rPr lang="nb-NO" sz="2000" dirty="0" smtClean="0"/>
              <a:t> </a:t>
            </a:r>
            <a:r>
              <a:rPr lang="lt-LT" sz="2000" dirty="0" smtClean="0"/>
              <a:t>tikriausiai priminė vežimą .</a:t>
            </a:r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88705"/>
            <a:ext cx="5641640" cy="2256656"/>
          </a:xfrm>
          <a:prstGeom prst="rect">
            <a:avLst/>
          </a:prstGeom>
        </p:spPr>
      </p:pic>
      <p:pic>
        <p:nvPicPr>
          <p:cNvPr id="10242" name="Picture 2" descr="http://smailas.net/uploads/posts/2012-07/1343159652_pencil20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28667"/>
            <a:ext cx="864096" cy="7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6535146" y="2837981"/>
            <a:ext cx="26984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dirty="0" smtClean="0"/>
              <a:t>Didieji Grįžulo ratai dar vadinami </a:t>
            </a:r>
            <a:r>
              <a:rPr lang="lt-LT" sz="2000" dirty="0" smtClean="0"/>
              <a:t>Didžiąja meška</a:t>
            </a:r>
            <a:r>
              <a:rPr lang="lt-LT" sz="2000" dirty="0" smtClean="0"/>
              <a:t>, Vežimo arba Samčio vardais</a:t>
            </a:r>
            <a:endParaRPr lang="nb-NO" sz="2000" dirty="0"/>
          </a:p>
        </p:txBody>
      </p:sp>
      <p:pic>
        <p:nvPicPr>
          <p:cNvPr id="10244" name="Picture 4" descr="http://nordnorsk.vitensenter.no/bilder/himmel/stjerner/Karlsvogna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11" y="4234215"/>
            <a:ext cx="1908802" cy="10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kjopenstjerne.no/media/wysiwyg/zodiacs_no/store-bj%C3%B8r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55" y="0"/>
            <a:ext cx="3015177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611560" y="524516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solidFill>
                  <a:srgbClr val="FF0000"/>
                </a:solidFill>
              </a:rPr>
              <a:t>Graikų mitas </a:t>
            </a:r>
            <a:endParaRPr lang="nb-NO" sz="2000" b="1" dirty="0">
              <a:solidFill>
                <a:srgbClr val="FF0000"/>
              </a:solidFill>
            </a:endParaRPr>
          </a:p>
        </p:txBody>
      </p:sp>
      <p:pic>
        <p:nvPicPr>
          <p:cNvPr id="7" name="grizulo ratai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03848" y="5140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err="1" smtClean="0">
                <a:solidFill>
                  <a:srgbClr val="FFC000"/>
                </a:solidFill>
              </a:rPr>
              <a:t>Kasiop</a:t>
            </a:r>
            <a:r>
              <a:rPr lang="lt-LT" sz="4000" dirty="0" smtClean="0">
                <a:solidFill>
                  <a:srgbClr val="FFC000"/>
                </a:solidFill>
              </a:rPr>
              <a:t>ė</a:t>
            </a:r>
            <a:r>
              <a:rPr lang="lt-LT" sz="4000" dirty="0">
                <a:solidFill>
                  <a:srgbClr val="FFC000"/>
                </a:solidFill>
              </a:rPr>
              <a:t>j</a:t>
            </a:r>
            <a:r>
              <a:rPr lang="nb-NO" sz="4000" dirty="0" smtClean="0">
                <a:solidFill>
                  <a:srgbClr val="FFC000"/>
                </a:solidFill>
              </a:rPr>
              <a:t>a</a:t>
            </a:r>
            <a:endParaRPr lang="nb-NO" sz="4000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Kasiopėjos žvaigždyną sudaro </a:t>
            </a:r>
            <a:r>
              <a:rPr lang="nb-NO" dirty="0" smtClean="0"/>
              <a:t>5 </a:t>
            </a:r>
            <a:r>
              <a:rPr lang="lt-LT" dirty="0" smtClean="0"/>
              <a:t>ryškios žvaigždės. </a:t>
            </a:r>
          </a:p>
          <a:p>
            <a:pPr marL="0" indent="0">
              <a:buNone/>
            </a:pPr>
            <a:r>
              <a:rPr lang="lt-LT" dirty="0" smtClean="0"/>
              <a:t>Sujungus jas linijomis matome M arba W raidę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7417" b="-7417"/>
          <a:stretch/>
        </p:blipFill>
        <p:spPr>
          <a:xfrm>
            <a:off x="2411760" y="2420888"/>
            <a:ext cx="4639541" cy="336232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2" descr="http://smailas.net/uploads/posts/2012-07/1343159652_pencil20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28667"/>
            <a:ext cx="864096" cy="7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asiopeja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57245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098304" cy="1143000"/>
          </a:xfrm>
        </p:spPr>
        <p:txBody>
          <a:bodyPr/>
          <a:lstStyle/>
          <a:p>
            <a:r>
              <a:rPr lang="nb-NO" sz="4000" dirty="0" smtClean="0">
                <a:solidFill>
                  <a:srgbClr val="FFFF00"/>
                </a:solidFill>
              </a:rPr>
              <a:t>Orion</a:t>
            </a:r>
            <a:r>
              <a:rPr lang="lt-LT" sz="4000" dirty="0" smtClean="0">
                <a:solidFill>
                  <a:srgbClr val="FFFF00"/>
                </a:solidFill>
              </a:rPr>
              <a:t>as</a:t>
            </a:r>
            <a:endParaRPr lang="nb-NO" sz="4000" dirty="0">
              <a:solidFill>
                <a:srgbClr val="FFFF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44443" r="50805" b="6251"/>
          <a:stretch/>
        </p:blipFill>
        <p:spPr bwMode="auto">
          <a:xfrm>
            <a:off x="107504" y="1754528"/>
            <a:ext cx="4111149" cy="463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4815194" y="4386018"/>
            <a:ext cx="3564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Senovėje žmonės tikėjo įvairiausiais dievais. </a:t>
            </a:r>
          </a:p>
          <a:p>
            <a:r>
              <a:rPr lang="lt-LT" dirty="0" smtClean="0"/>
              <a:t>Gamtos reiškinius  paaiškindavo kurdami mitus  ir legendas apie juos. </a:t>
            </a:r>
            <a:endParaRPr lang="lt-LT" dirty="0"/>
          </a:p>
          <a:p>
            <a:endParaRPr lang="nb-NO" dirty="0"/>
          </a:p>
        </p:txBody>
      </p:sp>
      <p:pic>
        <p:nvPicPr>
          <p:cNvPr id="10" name="Picture 2" descr="http://smailas.net/uploads/posts/2012-07/1343159652_pencil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28667"/>
            <a:ext cx="864096" cy="7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4518106" y="323367"/>
            <a:ext cx="41583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Orionas</a:t>
            </a:r>
            <a:r>
              <a:rPr lang="lt-LT" sz="2000" dirty="0"/>
              <a:t> </a:t>
            </a:r>
            <a:r>
              <a:rPr lang="lt-LT" sz="2000" dirty="0" smtClean="0"/>
              <a:t>– tai žvaigždynas, kuris įsimenamas </a:t>
            </a:r>
            <a:r>
              <a:rPr lang="lt-LT" sz="2000" dirty="0"/>
              <a:t>dėl trijų eilute išsidėsčiusių žvaigždžių </a:t>
            </a:r>
            <a:r>
              <a:rPr lang="lt-LT" sz="2000" b="1" dirty="0">
                <a:solidFill>
                  <a:srgbClr val="FF0000"/>
                </a:solidFill>
              </a:rPr>
              <a:t>(„Oriono juosta“).</a:t>
            </a:r>
            <a:r>
              <a:rPr lang="lt-LT" sz="2000" dirty="0"/>
              <a:t> </a:t>
            </a:r>
            <a:endParaRPr lang="lt-LT" sz="2000" dirty="0" smtClean="0"/>
          </a:p>
          <a:p>
            <a:endParaRPr lang="lt-LT" sz="2000" dirty="0" smtClean="0"/>
          </a:p>
          <a:p>
            <a:r>
              <a:rPr lang="lt-LT" sz="2000" dirty="0" smtClean="0"/>
              <a:t>Žvaigždynas </a:t>
            </a:r>
            <a:r>
              <a:rPr lang="lt-LT" sz="2000" dirty="0"/>
              <a:t>pavadintas graikų mitologinio </a:t>
            </a:r>
            <a:r>
              <a:rPr lang="lt-LT" sz="2000" dirty="0">
                <a:solidFill>
                  <a:srgbClr val="FF0000"/>
                </a:solidFill>
              </a:rPr>
              <a:t>medžiotojo </a:t>
            </a:r>
            <a:r>
              <a:rPr lang="lt-LT" sz="2000" dirty="0" smtClean="0"/>
              <a:t>Oriono vardu. </a:t>
            </a:r>
          </a:p>
          <a:p>
            <a:endParaRPr lang="lt-LT" sz="2000" dirty="0" smtClean="0"/>
          </a:p>
          <a:p>
            <a:r>
              <a:rPr lang="lt-LT" sz="2000" dirty="0" smtClean="0"/>
              <a:t>Geriausiai </a:t>
            </a:r>
            <a:r>
              <a:rPr lang="lt-LT" sz="2000" dirty="0"/>
              <a:t>matomas žiemą. </a:t>
            </a:r>
            <a:endParaRPr lang="lt-LT" sz="2000" dirty="0" smtClean="0"/>
          </a:p>
          <a:p>
            <a:endParaRPr lang="lt-LT" sz="2000" dirty="0" smtClean="0"/>
          </a:p>
          <a:p>
            <a:r>
              <a:rPr lang="lt-LT" sz="2000" dirty="0" smtClean="0"/>
              <a:t>Lietuviškas </a:t>
            </a:r>
            <a:r>
              <a:rPr lang="lt-LT" sz="2000" dirty="0"/>
              <a:t>pavadinimas – </a:t>
            </a:r>
            <a:r>
              <a:rPr lang="lt-LT" sz="2000" b="1" dirty="0"/>
              <a:t>Septyni Šienpjoviai</a:t>
            </a:r>
            <a:r>
              <a:rPr lang="lt-LT" sz="2000" dirty="0"/>
              <a:t>, rečiau – </a:t>
            </a:r>
            <a:r>
              <a:rPr lang="lt-LT" sz="2000" b="1" dirty="0"/>
              <a:t>Kūlėjai</a:t>
            </a:r>
            <a:r>
              <a:rPr lang="lt-LT" sz="2000" dirty="0"/>
              <a:t>, o Oriono juostą lietuviai vadino </a:t>
            </a:r>
            <a:r>
              <a:rPr lang="lt-LT" sz="2000" i="1" dirty="0"/>
              <a:t>Trimis Sesutėmis</a:t>
            </a:r>
            <a:r>
              <a:rPr lang="lt-LT" sz="2000" dirty="0" smtClean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53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530352" cy="1143000"/>
          </a:xfrm>
        </p:spPr>
        <p:txBody>
          <a:bodyPr/>
          <a:lstStyle/>
          <a:p>
            <a:r>
              <a:rPr lang="nb-NO" sz="4000" b="1" dirty="0" smtClean="0">
                <a:solidFill>
                  <a:srgbClr val="FFFF00"/>
                </a:solidFill>
              </a:rPr>
              <a:t>Sarva</a:t>
            </a:r>
            <a:endParaRPr lang="nb-NO" sz="4000" b="1" dirty="0">
              <a:solidFill>
                <a:srgbClr val="FFFF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29364" r="51363" b="12501"/>
          <a:stretch/>
        </p:blipFill>
        <p:spPr bwMode="auto">
          <a:xfrm>
            <a:off x="507100" y="1772815"/>
            <a:ext cx="3488836" cy="468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smailas.net/uploads/posts/2012-07/1343159652_pencil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128667"/>
            <a:ext cx="864096" cy="7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4283968" y="1600200"/>
            <a:ext cx="4250432" cy="4114800"/>
          </a:xfrm>
        </p:spPr>
        <p:txBody>
          <a:bodyPr>
            <a:normAutofit/>
          </a:bodyPr>
          <a:lstStyle/>
          <a:p>
            <a:r>
              <a:rPr lang="lt-LT" sz="2000" dirty="0" smtClean="0"/>
              <a:t>Sarva  - tai žvaigždynas,kurį samiai dar vadina briedžiu (elniu).</a:t>
            </a:r>
          </a:p>
          <a:p>
            <a:r>
              <a:rPr lang="lt-LT" sz="2000" dirty="0" smtClean="0"/>
              <a:t>Senovės mitas pasakoja, kad briedis (elnias) kiekvieną naktį keliauja dangumi slėpdamasis </a:t>
            </a:r>
            <a:r>
              <a:rPr lang="lt-LT" sz="2000" dirty="0"/>
              <a:t>nuo akylų </a:t>
            </a:r>
            <a:r>
              <a:rPr lang="lt-LT" sz="2000" dirty="0" smtClean="0"/>
              <a:t>medžiotojų ir jo </a:t>
            </a:r>
            <a:r>
              <a:rPr lang="lt-LT" sz="2000" dirty="0" smtClean="0"/>
              <a:t>tykančių pavojų.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086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FFFF00"/>
                </a:solidFill>
              </a:rPr>
              <a:t>Kelrodė žvaigždė</a:t>
            </a:r>
            <a:r>
              <a:rPr lang="nb-NO" b="1" dirty="0"/>
              <a:t/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4826496" cy="444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 smtClean="0"/>
              <a:t>Jei mintyse sujungsi dvi kraštines Grįžulo ratų žvaigždes ir į viršų pratęsi šį atstumą penkis kartus, rasi </a:t>
            </a:r>
            <a:r>
              <a:rPr lang="lt-LT" sz="2000" b="1" dirty="0" smtClean="0">
                <a:solidFill>
                  <a:srgbClr val="FF0000"/>
                </a:solidFill>
              </a:rPr>
              <a:t>Šiaurinę Žvaigždę</a:t>
            </a:r>
            <a:r>
              <a:rPr lang="lt-LT" sz="2000" dirty="0" smtClean="0"/>
              <a:t>.</a:t>
            </a:r>
          </a:p>
          <a:p>
            <a:pPr marL="0" indent="0">
              <a:buNone/>
            </a:pPr>
            <a:r>
              <a:rPr lang="lt-LT" sz="2000" dirty="0" smtClean="0"/>
              <a:t>Nuo </a:t>
            </a:r>
            <a:r>
              <a:rPr lang="lt-LT" sz="2000" dirty="0"/>
              <a:t>šios žvaigždės išvedus statmenį į horizontą, galima sužinoti </a:t>
            </a:r>
            <a:r>
              <a:rPr lang="lt-LT" sz="2000" dirty="0">
                <a:solidFill>
                  <a:srgbClr val="FF0000"/>
                </a:solidFill>
              </a:rPr>
              <a:t>šiaurės kryptį</a:t>
            </a:r>
            <a:r>
              <a:rPr lang="lt-LT" sz="2000" dirty="0"/>
              <a:t>.</a:t>
            </a:r>
          </a:p>
          <a:p>
            <a:pPr marL="0" indent="0">
              <a:buNone/>
            </a:pPr>
            <a:r>
              <a:rPr lang="lt-LT" sz="2000" dirty="0"/>
              <a:t>Ji yra pati ryškiausia Mažųjų Grįžulo Ratų žvaigždyne.</a:t>
            </a:r>
          </a:p>
          <a:p>
            <a:pPr marL="0" indent="0">
              <a:buNone/>
            </a:pPr>
            <a:r>
              <a:rPr lang="lt-LT" sz="2000" dirty="0"/>
              <a:t>Iki kompaso išradimo </a:t>
            </a:r>
            <a:r>
              <a:rPr lang="lt-LT" sz="2000" b="1" dirty="0">
                <a:solidFill>
                  <a:srgbClr val="FF0000"/>
                </a:solidFill>
              </a:rPr>
              <a:t>Šiaurinė žvaigždė  </a:t>
            </a:r>
            <a:r>
              <a:rPr lang="lt-LT" sz="2000" dirty="0"/>
              <a:t>buvo labai svarbi orientuojantis naktį.</a:t>
            </a:r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67" y="501274"/>
            <a:ext cx="576898" cy="54868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49954"/>
            <a:ext cx="3601113" cy="4989251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129983" y="1436380"/>
            <a:ext cx="1981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/>
              <a:t>Šiaurinė  žvaigždė</a:t>
            </a:r>
            <a:endParaRPr lang="nb-NO" sz="16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137592" y="1067048"/>
            <a:ext cx="13267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372200" y="2826514"/>
            <a:ext cx="122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/>
              <a:t>Mažieji Grįžulo Ratai</a:t>
            </a:r>
            <a:endParaRPr lang="nb-NO" sz="1600" dirty="0"/>
          </a:p>
        </p:txBody>
      </p:sp>
      <p:sp>
        <p:nvSpPr>
          <p:cNvPr id="10" name="TekstSylinder 9"/>
          <p:cNvSpPr txBox="1"/>
          <p:nvPr/>
        </p:nvSpPr>
        <p:spPr>
          <a:xfrm flipV="1">
            <a:off x="6372200" y="2204864"/>
            <a:ext cx="978135" cy="36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861267" y="3861048"/>
            <a:ext cx="1383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849085" y="4384268"/>
            <a:ext cx="14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/>
              <a:t>Didieji Grįžulo Ratai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1883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sont">
  <a:themeElements>
    <a:clrScheme name="Horis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s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s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483</TotalTime>
  <Words>370</Words>
  <Application>Microsoft Office PowerPoint</Application>
  <PresentationFormat>Skjermfremvisning (4:3)</PresentationFormat>
  <Paragraphs>69</Paragraphs>
  <Slides>11</Slides>
  <Notes>9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Horisont</vt:lpstr>
      <vt:lpstr>Žvaigždynai</vt:lpstr>
      <vt:lpstr>PowerPoint-presentasjon</vt:lpstr>
      <vt:lpstr>Kas yra žvaigždė? </vt:lpstr>
      <vt:lpstr>PowerPoint-presentasjon</vt:lpstr>
      <vt:lpstr>Didieji Grįžulo ratai</vt:lpstr>
      <vt:lpstr>Kasiopėja</vt:lpstr>
      <vt:lpstr>Orionas</vt:lpstr>
      <vt:lpstr>Sarva</vt:lpstr>
      <vt:lpstr>Kelrodė žvaigždė </vt:lpstr>
      <vt:lpstr>PowerPoint-presentasjon</vt:lpstr>
      <vt:lpstr>Saulės judėjimas Zodiaku yra tariamasis reiškinys, atspindintis Žemės skriejimą aplink Saulę per metus. Zodiako ženklų pavadinimai yra paimti pagal žvaigždynus, kurie patenka į metinį Saulės kelią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Stjernebilder</dc:title>
  <dc:creator>Bruziene, Renalda</dc:creator>
  <cp:lastModifiedBy>Bruziene, Renalda</cp:lastModifiedBy>
  <cp:revision>47</cp:revision>
  <dcterms:created xsi:type="dcterms:W3CDTF">2015-05-11T21:56:16Z</dcterms:created>
  <dcterms:modified xsi:type="dcterms:W3CDTF">2015-05-25T21:20:01Z</dcterms:modified>
</cp:coreProperties>
</file>