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2" r:id="rId3"/>
    <p:sldId id="270" r:id="rId4"/>
    <p:sldId id="264" r:id="rId5"/>
    <p:sldId id="273" r:id="rId6"/>
    <p:sldId id="269" r:id="rId7"/>
    <p:sldId id="261" r:id="rId8"/>
    <p:sldId id="263" r:id="rId9"/>
    <p:sldId id="267" r:id="rId10"/>
    <p:sldId id="271" r:id="rId11"/>
    <p:sldId id="283" r:id="rId12"/>
    <p:sldId id="272" r:id="rId13"/>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96AFF-812F-4F68-B361-99568ACEDC4A}" type="datetimeFigureOut">
              <a:rPr lang="nb-NO"/>
              <a:t>25.05.2015</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50447-C6AA-427A-ABFA-46885AB40669}" type="slidenum">
              <a:rPr lang="nb-NO"/>
              <a:t>‹#›</a:t>
            </a:fld>
            <a:endParaRPr lang="nb-NO"/>
          </a:p>
        </p:txBody>
      </p:sp>
    </p:spTree>
    <p:extLst>
      <p:ext uri="{BB962C8B-B14F-4D97-AF65-F5344CB8AC3E}">
        <p14:creationId xmlns:p14="http://schemas.microsoft.com/office/powerpoint/2010/main" val="245757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1</a:t>
            </a:fld>
            <a:endParaRPr lang="nb-NO"/>
          </a:p>
        </p:txBody>
      </p:sp>
    </p:spTree>
    <p:extLst>
      <p:ext uri="{BB962C8B-B14F-4D97-AF65-F5344CB8AC3E}">
        <p14:creationId xmlns:p14="http://schemas.microsoft.com/office/powerpoint/2010/main" val="2726016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2</a:t>
            </a:fld>
            <a:endParaRPr lang="nb-NO"/>
          </a:p>
        </p:txBody>
      </p:sp>
    </p:spTree>
    <p:extLst>
      <p:ext uri="{BB962C8B-B14F-4D97-AF65-F5344CB8AC3E}">
        <p14:creationId xmlns:p14="http://schemas.microsoft.com/office/powerpoint/2010/main" val="163320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3</a:t>
            </a:fld>
            <a:endParaRPr lang="nb-NO"/>
          </a:p>
        </p:txBody>
      </p:sp>
    </p:spTree>
    <p:extLst>
      <p:ext uri="{BB962C8B-B14F-4D97-AF65-F5344CB8AC3E}">
        <p14:creationId xmlns:p14="http://schemas.microsoft.com/office/powerpoint/2010/main" val="1709284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4</a:t>
            </a:fld>
            <a:endParaRPr lang="nb-NO"/>
          </a:p>
        </p:txBody>
      </p:sp>
    </p:spTree>
    <p:extLst>
      <p:ext uri="{BB962C8B-B14F-4D97-AF65-F5344CB8AC3E}">
        <p14:creationId xmlns:p14="http://schemas.microsoft.com/office/powerpoint/2010/main" val="111335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5</a:t>
            </a:fld>
            <a:endParaRPr lang="nb-NO"/>
          </a:p>
        </p:txBody>
      </p:sp>
    </p:spTree>
    <p:extLst>
      <p:ext uri="{BB962C8B-B14F-4D97-AF65-F5344CB8AC3E}">
        <p14:creationId xmlns:p14="http://schemas.microsoft.com/office/powerpoint/2010/main" val="2450923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6</a:t>
            </a:fld>
            <a:endParaRPr lang="nb-NO"/>
          </a:p>
        </p:txBody>
      </p:sp>
    </p:spTree>
    <p:extLst>
      <p:ext uri="{BB962C8B-B14F-4D97-AF65-F5344CB8AC3E}">
        <p14:creationId xmlns:p14="http://schemas.microsoft.com/office/powerpoint/2010/main" val="42971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7</a:t>
            </a:fld>
            <a:endParaRPr lang="nb-NO"/>
          </a:p>
        </p:txBody>
      </p:sp>
    </p:spTree>
    <p:extLst>
      <p:ext uri="{BB962C8B-B14F-4D97-AF65-F5344CB8AC3E}">
        <p14:creationId xmlns:p14="http://schemas.microsoft.com/office/powerpoint/2010/main" val="1862721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8</a:t>
            </a:fld>
            <a:endParaRPr lang="nb-NO"/>
          </a:p>
        </p:txBody>
      </p:sp>
    </p:spTree>
    <p:extLst>
      <p:ext uri="{BB962C8B-B14F-4D97-AF65-F5344CB8AC3E}">
        <p14:creationId xmlns:p14="http://schemas.microsoft.com/office/powerpoint/2010/main" val="987558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0450447-C6AA-427A-ABFA-46885AB40669}" type="slidenum">
              <a:rPr lang="nb-NO"/>
              <a:t>9</a:t>
            </a:fld>
            <a:endParaRPr lang="nb-NO"/>
          </a:p>
        </p:txBody>
      </p:sp>
    </p:spTree>
    <p:extLst>
      <p:ext uri="{BB962C8B-B14F-4D97-AF65-F5344CB8AC3E}">
        <p14:creationId xmlns:p14="http://schemas.microsoft.com/office/powerpoint/2010/main" val="2758890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29F4F003-5516-45AB-9034-7E73E0A19CD7}" type="datetimeFigureOut">
              <a:rPr lang="nb-NO" smtClean="0"/>
              <a:t>25.05.2015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15911C9-0F9F-40DC-9D79-0B4D81F94187}" type="slidenum">
              <a:rPr lang="nb-NO" smtClean="0"/>
              <a:t>‹#›</a:t>
            </a:fld>
            <a:endParaRPr lang="nb-NO"/>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nb-NO" smtClean="0"/>
              <a:t>Klikk for å redigere tittelstil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29F4F003-5516-45AB-9034-7E73E0A19CD7}" type="datetimeFigureOut">
              <a:rPr lang="nb-NO" smtClean="0"/>
              <a:t>25.05.2015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Klikk for å redigere tittelstil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a:p>
        </p:txBody>
      </p:sp>
      <p:sp>
        <p:nvSpPr>
          <p:cNvPr id="4" name="Date Placeholder 3"/>
          <p:cNvSpPr>
            <a:spLocks noGrp="1"/>
          </p:cNvSpPr>
          <p:nvPr>
            <p:ph type="dt" sz="half" idx="10"/>
          </p:nvPr>
        </p:nvSpPr>
        <p:spPr/>
        <p:txBody>
          <a:bodyPr/>
          <a:lstStyle/>
          <a:p>
            <a:fld id="{29F4F003-5516-45AB-9034-7E73E0A19CD7}" type="datetimeFigureOut">
              <a:rPr lang="nb-NO" smtClean="0"/>
              <a:t>25.05.2015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b-NO" smtClean="0"/>
              <a:t>Klikk for å redigere tittelstil</a:t>
            </a:r>
            <a:endParaRPr lang="en-US" dirty="0"/>
          </a:p>
        </p:txBody>
      </p:sp>
      <p:sp>
        <p:nvSpPr>
          <p:cNvPr id="4" name="Date Placeholder 3"/>
          <p:cNvSpPr>
            <a:spLocks noGrp="1"/>
          </p:cNvSpPr>
          <p:nvPr>
            <p:ph type="dt" sz="half" idx="10"/>
          </p:nvPr>
        </p:nvSpPr>
        <p:spPr/>
        <p:txBody>
          <a:bodyPr/>
          <a:lstStyle/>
          <a:p>
            <a:fld id="{29F4F003-5516-45AB-9034-7E73E0A19CD7}" type="datetimeFigureOut">
              <a:rPr lang="nb-NO" smtClean="0"/>
              <a:t>25.05.2015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15911C9-0F9F-40DC-9D79-0B4D81F94187}" type="slidenum">
              <a:rPr lang="nb-NO" smtClean="0"/>
              <a:t>‹#›</a:t>
            </a:fld>
            <a:endParaRPr lang="nb-NO"/>
          </a:p>
        </p:txBody>
      </p:sp>
      <p:sp>
        <p:nvSpPr>
          <p:cNvPr id="8" name="Content Placeholder 7"/>
          <p:cNvSpPr>
            <a:spLocks noGrp="1"/>
          </p:cNvSpPr>
          <p:nvPr>
            <p:ph sz="quarter" idx="13"/>
          </p:nvPr>
        </p:nvSpPr>
        <p:spPr>
          <a:xfrm>
            <a:off x="609600" y="1600200"/>
            <a:ext cx="7924800" cy="41148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nb-NO" smtClean="0"/>
              <a:t>Klikk for å redigere tittelstil</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Date Placeholder 3"/>
          <p:cNvSpPr>
            <a:spLocks noGrp="1"/>
          </p:cNvSpPr>
          <p:nvPr>
            <p:ph type="dt" sz="half" idx="10"/>
          </p:nvPr>
        </p:nvSpPr>
        <p:spPr/>
        <p:txBody>
          <a:bodyPr/>
          <a:lstStyle/>
          <a:p>
            <a:fld id="{29F4F003-5516-45AB-9034-7E73E0A19CD7}" type="datetimeFigureOut">
              <a:rPr lang="nb-NO" smtClean="0"/>
              <a:t>25.05.2015</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2" name="Title 1"/>
          <p:cNvSpPr>
            <a:spLocks noGrp="1"/>
          </p:cNvSpPr>
          <p:nvPr>
            <p:ph type="title"/>
          </p:nvPr>
        </p:nvSpPr>
        <p:spPr>
          <a:xfrm>
            <a:off x="609600" y="274638"/>
            <a:ext cx="7924800" cy="1143000"/>
          </a:xfrm>
        </p:spPr>
        <p:txBody>
          <a:bodyPr/>
          <a:lstStyle/>
          <a:p>
            <a:r>
              <a:rPr lang="nb-NO" smtClean="0"/>
              <a:t>Klikk for å redigere tittelstil</a:t>
            </a:r>
            <a:endParaRPr lang="en-US" dirty="0"/>
          </a:p>
        </p:txBody>
      </p:sp>
      <p:sp>
        <p:nvSpPr>
          <p:cNvPr id="5" name="Date Placeholder 4"/>
          <p:cNvSpPr>
            <a:spLocks noGrp="1"/>
          </p:cNvSpPr>
          <p:nvPr>
            <p:ph type="dt" sz="half" idx="10"/>
          </p:nvPr>
        </p:nvSpPr>
        <p:spPr/>
        <p:txBody>
          <a:bodyPr/>
          <a:lstStyle/>
          <a:p>
            <a:fld id="{29F4F003-5516-45AB-9034-7E73E0A19CD7}" type="datetimeFigureOut">
              <a:rPr lang="nb-NO" smtClean="0"/>
              <a:t>25.05.2015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nb-NO" smtClean="0"/>
              <a:t>Klikk for å redigere tittelstil</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7" name="Date Placeholder 6"/>
          <p:cNvSpPr>
            <a:spLocks noGrp="1"/>
          </p:cNvSpPr>
          <p:nvPr>
            <p:ph type="dt" sz="half" idx="10"/>
          </p:nvPr>
        </p:nvSpPr>
        <p:spPr/>
        <p:txBody>
          <a:bodyPr/>
          <a:lstStyle/>
          <a:p>
            <a:fld id="{29F4F003-5516-45AB-9034-7E73E0A19CD7}" type="datetimeFigureOut">
              <a:rPr lang="nb-NO" smtClean="0"/>
              <a:t>25.05.2015</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nb-NO" smtClean="0"/>
              <a:t>Klikk for å redigere tittelstil</a:t>
            </a:r>
            <a:endParaRPr lang="en-US" dirty="0"/>
          </a:p>
        </p:txBody>
      </p:sp>
      <p:sp>
        <p:nvSpPr>
          <p:cNvPr id="3" name="Date Placeholder 2"/>
          <p:cNvSpPr>
            <a:spLocks noGrp="1"/>
          </p:cNvSpPr>
          <p:nvPr>
            <p:ph type="dt" sz="half" idx="10"/>
          </p:nvPr>
        </p:nvSpPr>
        <p:spPr/>
        <p:txBody>
          <a:bodyPr/>
          <a:lstStyle/>
          <a:p>
            <a:fld id="{29F4F003-5516-45AB-9034-7E73E0A19CD7}" type="datetimeFigureOut">
              <a:rPr lang="nb-NO" smtClean="0"/>
              <a:t>25.05.2015</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F4F003-5516-45AB-9034-7E73E0A19CD7}" type="datetimeFigureOut">
              <a:rPr lang="nb-NO" smtClean="0"/>
              <a:t>25.05.2015</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nb-NO" smtClean="0"/>
              <a:t>Klikk for å redigere tittelstil</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29F4F003-5516-45AB-9034-7E73E0A19CD7}" type="datetimeFigureOut">
              <a:rPr lang="nb-NO" smtClean="0"/>
              <a:t>25.05.2015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nb-NO" smtClean="0"/>
              <a:t>Klikk for å redigere tittelstil</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Date Placeholder 4"/>
          <p:cNvSpPr>
            <a:spLocks noGrp="1"/>
          </p:cNvSpPr>
          <p:nvPr>
            <p:ph type="dt" sz="half" idx="10"/>
          </p:nvPr>
        </p:nvSpPr>
        <p:spPr/>
        <p:txBody>
          <a:bodyPr/>
          <a:lstStyle/>
          <a:p>
            <a:fld id="{29F4F003-5516-45AB-9034-7E73E0A19CD7}" type="datetimeFigureOut">
              <a:rPr lang="nb-NO" smtClean="0"/>
              <a:t>25.05.2015</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F15911C9-0F9F-40DC-9D79-0B4D81F94187}" type="slidenum">
              <a:rPr lang="nb-NO" smtClean="0"/>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nb-NO" smtClean="0"/>
              <a:t>Klikk for å redigere tittelstil</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29F4F003-5516-45AB-9034-7E73E0A19CD7}" type="datetimeFigureOut">
              <a:rPr lang="nb-NO" smtClean="0"/>
              <a:t>25.05.2015</a:t>
            </a:fld>
            <a:endParaRPr lang="nb-NO"/>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nb-NO"/>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F15911C9-0F9F-40DC-9D79-0B4D81F94187}" type="slidenum">
              <a:rPr lang="nb-NO" smtClean="0"/>
              <a:t>‹#›</a:t>
            </a:fld>
            <a:endParaRPr lang="nb-NO"/>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uact=8&amp;ved=0CAcQjRw&amp;url=http://perniillelarsen.blogg.no/1314387141_stjernebilder.html&amp;ei=9ihRVfOPG-K_ywO0nIG4Dg&amp;bvm=bv.92885102,d.bGQ&amp;psig=AFQjCNH88b0m72G9j-KQ4_ucl1--P9vdTw&amp;ust=1431468558268296"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hyperlink" Target="http://www.nrk.no/nett-tv/indeks/158555/"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hyperlink" Target="http://www.google.no/url?sa=i&amp;rct=j&amp;q=&amp;esrc=s&amp;frm=1&amp;source=images&amp;cd=&amp;cad=rja&amp;uact=8&amp;ved=0CAcQjRw&amp;url=http://www.decotopics.com/ivairenybes/nori_tikek_nori_ne/zodiako_zenklai_angliskai.php&amp;ei=N0hRVZuIA4L9ygOww4DwAg&amp;bvm=bv.93112503,d.bGQ&amp;psig=AFQjCNHue-sD2xDHVuJwTsrlPloBX0ODng&amp;ust=143147664388175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www.google.no/url?sa=i&amp;rct=j&amp;q=&amp;esrc=s&amp;frm=1&amp;source=images&amp;cd=&amp;cad=rja&amp;uact=8&amp;ved=0CAcQjRw&amp;url=http://www.kjopenstjerne.no/blog/store-bjorn/&amp;ei=vUxRVY-UBMO6swHw3oCwBQ&amp;bvm=bv.92885102,d.bGg&amp;psig=AFQjCNFT4kYjXVee5i0Soz1bLYNtIvv6MA&amp;ust=1431477812078554" TargetMode="External"/><Relationship Id="rId3" Type="http://schemas.openxmlformats.org/officeDocument/2006/relationships/image" Target="../media/image8.jp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google.no/url?sa=i&amp;rct=j&amp;q=&amp;esrc=s&amp;frm=1&amp;source=images&amp;cd=&amp;cad=rja&amp;uact=8&amp;ved=0CAcQjRw&amp;url=http://nordnorsk.vitensenter.no/himmel/stjerner/TegnStjernebilde.php&amp;ei=PUtRVfSFNaX4ywOotoG4BA&amp;bvm=bv.93112503,d.bGQ&amp;psig=AFQjCNGQppr4A8C5Ny5Decm5J5r_n4Vobg&amp;ust=1431477433341315" TargetMode="External"/><Relationship Id="rId5" Type="http://schemas.openxmlformats.org/officeDocument/2006/relationships/image" Target="../media/image9.jpeg"/><Relationship Id="rId4" Type="http://schemas.openxmlformats.org/officeDocument/2006/relationships/hyperlink" Target="http://www.google.no/url?sa=i&amp;rct=j&amp;q=&amp;esrc=s&amp;frm=1&amp;source=images&amp;cd=&amp;cad=rja&amp;uact=8&amp;ved=0CAcQjRw&amp;url=http://smailas.net/animaciniai/&amp;ei=JEpRVajWDuSHygPDqIG4Aw&amp;bvm=bv.93112503,d.bGQ&amp;psig=AFQjCNGEm_FWduDll13X4E2E0ndzuEXVTw&amp;ust=1431477136835143" TargetMode="Externa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google.no/url?sa=i&amp;rct=j&amp;q=&amp;esrc=s&amp;frm=1&amp;source=images&amp;cd=&amp;cad=rja&amp;uact=8&amp;ved=0CAcQjRw&amp;url=http://smailas.net/animaciniai/&amp;ei=JEpRVajWDuSHygPDqIG4Aw&amp;bvm=bv.93112503,d.bGQ&amp;psig=AFQjCNGEm_FWduDll13X4E2E0ndzuEXVTw&amp;ust=1431477136835143"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google.no/url?sa=i&amp;rct=j&amp;q=&amp;esrc=s&amp;frm=1&amp;source=images&amp;cd=&amp;cad=rja&amp;uact=8&amp;ved=0CAcQjRw&amp;url=http://smailas.net/animaciniai/&amp;ei=JEpRVajWDuSHygPDqIG4Aw&amp;bvm=bv.93112503,d.bGQ&amp;psig=AFQjCNGEm_FWduDll13X4E2E0ndzuEXVTw&amp;ust=1431477136835143" TargetMode="External"/><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hyperlink" Target="http://www.google.no/url?sa=i&amp;rct=j&amp;q=&amp;esrc=s&amp;frm=1&amp;source=images&amp;cd=&amp;cad=rja&amp;uact=8&amp;ved=0CAcQjRw&amp;url=http://smailas.net/animaciniai/&amp;ei=JEpRVajWDuSHygPDqIG4Aw&amp;bvm=bv.93112503,d.bGQ&amp;psig=AFQjCNGEm_FWduDll13X4E2E0ndzuEXVTw&amp;ust=1431477136835143" TargetMode="External"/><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8.xml"/><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728246" y="1412776"/>
            <a:ext cx="7772400" cy="1470025"/>
          </a:xfrm>
        </p:spPr>
        <p:txBody>
          <a:bodyPr/>
          <a:lstStyle/>
          <a:p>
            <a:r>
              <a:rPr lang="nb-NO" sz="4000" b="1" dirty="0" smtClean="0">
                <a:solidFill>
                  <a:srgbClr val="DC9E1F"/>
                </a:solidFill>
                <a:latin typeface="Arial Narrow" charset="0"/>
              </a:rPr>
              <a:t>Stjernebilder</a:t>
            </a:r>
            <a:endParaRPr lang="nb-NO" sz="4000" b="1" dirty="0">
              <a:solidFill>
                <a:srgbClr val="DC9E1F"/>
              </a:solidFill>
              <a:latin typeface="Arial Narrow" charset="0"/>
            </a:endParaRPr>
          </a:p>
        </p:txBody>
      </p:sp>
      <p:pic>
        <p:nvPicPr>
          <p:cNvPr id="1026" name="Picture 2" descr="http://bloggfiler.no/perniillelarsen.blogg.no/images/1124554-11-1314387042440.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55" b="20021"/>
          <a:stretch/>
        </p:blipFill>
        <p:spPr bwMode="auto">
          <a:xfrm>
            <a:off x="3347864" y="736671"/>
            <a:ext cx="2389148" cy="941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3717032"/>
            <a:ext cx="3236913"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31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Visste du at:</a:t>
            </a:r>
            <a:endParaRPr lang="nb-NO" dirty="0"/>
          </a:p>
        </p:txBody>
      </p:sp>
      <p:sp>
        <p:nvSpPr>
          <p:cNvPr id="3" name="Plassholder for innhold 2"/>
          <p:cNvSpPr>
            <a:spLocks noGrp="1"/>
          </p:cNvSpPr>
          <p:nvPr>
            <p:ph sz="quarter" idx="13"/>
          </p:nvPr>
        </p:nvSpPr>
        <p:spPr>
          <a:xfrm>
            <a:off x="609600" y="1600200"/>
            <a:ext cx="7924800" cy="3917032"/>
          </a:xfrm>
        </p:spPr>
        <p:txBody>
          <a:bodyPr/>
          <a:lstStyle/>
          <a:p>
            <a:r>
              <a:rPr lang="nb-NO" dirty="0"/>
              <a:t>Det er ca. 200 milliarder stjerner i vår galakse, Melkeveien</a:t>
            </a:r>
            <a:endParaRPr lang="nb-NO" dirty="0" smtClean="0"/>
          </a:p>
          <a:p>
            <a:r>
              <a:rPr lang="nb-NO" dirty="0" smtClean="0"/>
              <a:t>Med </a:t>
            </a:r>
            <a:r>
              <a:rPr lang="nb-NO" dirty="0"/>
              <a:t>det blotte øye kan vi se ca. 500 </a:t>
            </a:r>
            <a:r>
              <a:rPr lang="nb-NO" dirty="0" smtClean="0"/>
              <a:t>stjerner på nattehimmelen</a:t>
            </a:r>
          </a:p>
          <a:p>
            <a:r>
              <a:rPr lang="nb-NO" dirty="0"/>
              <a:t>Noen stjerner er 600 000 ganger lysere enn vår egen sol</a:t>
            </a:r>
            <a:r>
              <a:rPr lang="nb-NO" dirty="0" smtClean="0"/>
              <a:t>.</a:t>
            </a:r>
          </a:p>
          <a:p>
            <a:r>
              <a:rPr lang="nb-NO" dirty="0"/>
              <a:t>Lynnedslag er 3 ganger varmere enn overflaten til Sola.. Overflatetemperaturen på Sola er rundt </a:t>
            </a:r>
            <a:r>
              <a:rPr lang="nb-NO" dirty="0" smtClean="0"/>
              <a:t>5000 </a:t>
            </a:r>
            <a:r>
              <a:rPr lang="nb-NO" dirty="0"/>
              <a:t>grader </a:t>
            </a:r>
            <a:r>
              <a:rPr lang="nb-NO" dirty="0" smtClean="0"/>
              <a:t>celsius, </a:t>
            </a:r>
            <a:r>
              <a:rPr lang="nb-NO" dirty="0"/>
              <a:t>mens lyn er </a:t>
            </a:r>
            <a:r>
              <a:rPr lang="nb-NO" dirty="0" smtClean="0"/>
              <a:t> ca. 15</a:t>
            </a:r>
            <a:r>
              <a:rPr lang="nb-NO" dirty="0"/>
              <a:t> 000 grader </a:t>
            </a:r>
            <a:r>
              <a:rPr lang="nb-NO" dirty="0" smtClean="0"/>
              <a:t>celsius. </a:t>
            </a:r>
          </a:p>
          <a:p>
            <a:pPr marL="0" indent="0">
              <a:buNone/>
            </a:pPr>
            <a:endParaRPr lang="nb-NO" dirty="0"/>
          </a:p>
          <a:p>
            <a:r>
              <a:rPr lang="nb-NO" dirty="0" smtClean="0"/>
              <a:t>Tur til Vitenfabrikken</a:t>
            </a:r>
          </a:p>
          <a:p>
            <a:r>
              <a:rPr lang="nb-NO" dirty="0" smtClean="0"/>
              <a:t>Kjekke </a:t>
            </a:r>
            <a:r>
              <a:rPr lang="nb-NO" dirty="0" err="1" smtClean="0"/>
              <a:t>app</a:t>
            </a:r>
            <a:r>
              <a:rPr lang="nb-NO" dirty="0"/>
              <a:t>-er: Solar </a:t>
            </a:r>
            <a:r>
              <a:rPr lang="nb-NO" dirty="0" smtClean="0"/>
              <a:t>System 75 kr. </a:t>
            </a:r>
            <a:r>
              <a:rPr lang="nb-NO" b="1" dirty="0"/>
              <a:t>Star Chart</a:t>
            </a:r>
            <a:endParaRPr lang="nb-NO" dirty="0" smtClean="0"/>
          </a:p>
          <a:p>
            <a:r>
              <a:rPr lang="nb-NO" dirty="0">
                <a:hlinkClick r:id="rId2"/>
              </a:rPr>
              <a:t>http://www.nrk.no/nett-tv/indeks/158555</a:t>
            </a:r>
            <a:r>
              <a:rPr lang="nb-NO" dirty="0" smtClean="0">
                <a:hlinkClick r:id="rId2"/>
              </a:rPr>
              <a:t>/</a:t>
            </a:r>
            <a:r>
              <a:rPr lang="nb-NO" dirty="0" smtClean="0"/>
              <a:t> </a:t>
            </a:r>
          </a:p>
          <a:p>
            <a:r>
              <a:rPr lang="nb-NO" dirty="0" err="1" smtClean="0"/>
              <a:t>Nrk</a:t>
            </a:r>
            <a:r>
              <a:rPr lang="nb-NO" dirty="0" smtClean="0"/>
              <a:t> skole </a:t>
            </a:r>
            <a:endParaRPr lang="nb-NO" dirty="0"/>
          </a:p>
        </p:txBody>
      </p:sp>
      <p:sp>
        <p:nvSpPr>
          <p:cNvPr id="4" name="TekstSylinder 3"/>
          <p:cNvSpPr txBox="1"/>
          <p:nvPr/>
        </p:nvSpPr>
        <p:spPr>
          <a:xfrm>
            <a:off x="323528" y="5949280"/>
            <a:ext cx="8496944" cy="1200329"/>
          </a:xfrm>
          <a:prstGeom prst="rect">
            <a:avLst/>
          </a:prstGeom>
          <a:noFill/>
        </p:spPr>
        <p:txBody>
          <a:bodyPr wrap="square" rtlCol="0">
            <a:spAutoFit/>
          </a:bodyPr>
          <a:lstStyle/>
          <a:p>
            <a:r>
              <a:rPr lang="nb-NO" b="1" dirty="0">
                <a:solidFill>
                  <a:srgbClr val="FF0000"/>
                </a:solidFill>
              </a:rPr>
              <a:t>Vil </a:t>
            </a:r>
            <a:r>
              <a:rPr lang="nb-NO" b="1" dirty="0" smtClean="0">
                <a:solidFill>
                  <a:srgbClr val="FF0000"/>
                </a:solidFill>
              </a:rPr>
              <a:t>eleven </a:t>
            </a:r>
            <a:r>
              <a:rPr lang="nb-NO" b="1" dirty="0">
                <a:solidFill>
                  <a:srgbClr val="FF0000"/>
                </a:solidFill>
              </a:rPr>
              <a:t>lære mer om stjerner? Da kan disse bøkene være fine å lese:</a:t>
            </a:r>
            <a:endParaRPr lang="nb-NO" dirty="0">
              <a:solidFill>
                <a:srgbClr val="FF0000"/>
              </a:solidFill>
            </a:endParaRPr>
          </a:p>
          <a:p>
            <a:r>
              <a:rPr lang="nb-NO" i="1" dirty="0"/>
              <a:t>Stjernene forteller</a:t>
            </a:r>
            <a:r>
              <a:rPr lang="nb-NO" dirty="0"/>
              <a:t> av Maj </a:t>
            </a:r>
            <a:r>
              <a:rPr lang="nb-NO" dirty="0" err="1"/>
              <a:t>Samzelius</a:t>
            </a:r>
            <a:endParaRPr lang="nb-NO" dirty="0"/>
          </a:p>
          <a:p>
            <a:r>
              <a:rPr lang="nb-NO" i="1" dirty="0"/>
              <a:t>Den store boken om astronomi </a:t>
            </a:r>
            <a:r>
              <a:rPr lang="nb-NO" dirty="0"/>
              <a:t>av Eirik Newth og Pål Brekke</a:t>
            </a:r>
          </a:p>
          <a:p>
            <a:endParaRPr lang="nb-NO" dirty="0"/>
          </a:p>
        </p:txBody>
      </p:sp>
    </p:spTree>
    <p:extLst>
      <p:ext uri="{BB962C8B-B14F-4D97-AF65-F5344CB8AC3E}">
        <p14:creationId xmlns:p14="http://schemas.microsoft.com/office/powerpoint/2010/main" val="3739153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14" t="18056" r="27937" b="32229"/>
          <a:stretch/>
        </p:blipFill>
        <p:spPr bwMode="auto">
          <a:xfrm>
            <a:off x="395536" y="692696"/>
            <a:ext cx="8521278"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4680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274638"/>
            <a:ext cx="6519079" cy="1143000"/>
          </a:xfrm>
        </p:spPr>
        <p:txBody>
          <a:bodyPr/>
          <a:lstStyle/>
          <a:p>
            <a:r>
              <a:rPr lang="nb-NO" sz="2400" b="1" dirty="0" smtClean="0">
                <a:solidFill>
                  <a:srgbClr val="FFC000"/>
                </a:solidFill>
              </a:rPr>
              <a:t>i løpet </a:t>
            </a:r>
            <a:r>
              <a:rPr lang="nb-NO" sz="2400" b="1" dirty="0">
                <a:solidFill>
                  <a:srgbClr val="FFC000"/>
                </a:solidFill>
              </a:rPr>
              <a:t>av </a:t>
            </a:r>
            <a:r>
              <a:rPr lang="nb-NO" sz="2400" b="1" dirty="0" smtClean="0">
                <a:solidFill>
                  <a:srgbClr val="FFC000"/>
                </a:solidFill>
              </a:rPr>
              <a:t>ett år </a:t>
            </a:r>
            <a:r>
              <a:rPr lang="nb-NO" sz="2400" b="1" dirty="0">
                <a:solidFill>
                  <a:srgbClr val="FFC000"/>
                </a:solidFill>
              </a:rPr>
              <a:t>passerer sola gjennom </a:t>
            </a:r>
            <a:r>
              <a:rPr lang="nb-NO" sz="2400" b="1" dirty="0" smtClean="0">
                <a:solidFill>
                  <a:srgbClr val="FFC000"/>
                </a:solidFill>
              </a:rPr>
              <a:t/>
            </a:r>
            <a:br>
              <a:rPr lang="nb-NO" sz="2400" b="1" dirty="0" smtClean="0">
                <a:solidFill>
                  <a:srgbClr val="FFC000"/>
                </a:solidFill>
              </a:rPr>
            </a:br>
            <a:r>
              <a:rPr lang="nb-NO" sz="2400" b="1" dirty="0" smtClean="0">
                <a:solidFill>
                  <a:srgbClr val="FFC000"/>
                </a:solidFill>
              </a:rPr>
              <a:t>12 ulike stjernebilder</a:t>
            </a:r>
            <a:endParaRPr lang="nb-NO" sz="2400" b="1" dirty="0">
              <a:solidFill>
                <a:srgbClr val="FFC000"/>
              </a:solidFill>
            </a:endParaRPr>
          </a:p>
        </p:txBody>
      </p:sp>
      <p:sp>
        <p:nvSpPr>
          <p:cNvPr id="3" name="Plassholder for innhold 2"/>
          <p:cNvSpPr>
            <a:spLocks noGrp="1"/>
          </p:cNvSpPr>
          <p:nvPr>
            <p:ph sz="quarter" idx="13"/>
          </p:nvPr>
        </p:nvSpPr>
        <p:spPr>
          <a:xfrm>
            <a:off x="609600" y="1600200"/>
            <a:ext cx="3818384" cy="4114800"/>
          </a:xfrm>
        </p:spPr>
        <p:txBody>
          <a:bodyPr>
            <a:normAutofit fontScale="92500" lnSpcReduction="10000"/>
          </a:bodyPr>
          <a:lstStyle/>
          <a:p>
            <a:r>
              <a:rPr lang="nb-NO" dirty="0"/>
              <a:t>Skytten 24.nov – 21.des.</a:t>
            </a:r>
          </a:p>
          <a:p>
            <a:r>
              <a:rPr lang="nb-NO" dirty="0"/>
              <a:t>Steinbukken 22.des – 20.jan</a:t>
            </a:r>
          </a:p>
          <a:p>
            <a:r>
              <a:rPr lang="nb-NO" dirty="0"/>
              <a:t>Vannmannen 21.jan – 19.feb</a:t>
            </a:r>
          </a:p>
          <a:p>
            <a:r>
              <a:rPr lang="nb-NO" dirty="0"/>
              <a:t>Fiskene 20.feb – 20.mar</a:t>
            </a:r>
          </a:p>
          <a:p>
            <a:r>
              <a:rPr lang="nb-NO" dirty="0"/>
              <a:t>Væren 21.mar – 20.april</a:t>
            </a:r>
          </a:p>
          <a:p>
            <a:r>
              <a:rPr lang="nb-NO" dirty="0"/>
              <a:t>Tyren 21.apr – 21.mai</a:t>
            </a:r>
          </a:p>
          <a:p>
            <a:r>
              <a:rPr lang="nb-NO" dirty="0"/>
              <a:t>Tvillingene 22.mai – 21.juni</a:t>
            </a:r>
          </a:p>
          <a:p>
            <a:r>
              <a:rPr lang="nb-NO" dirty="0"/>
              <a:t>Krepsen 22.jun – 22.juli</a:t>
            </a:r>
          </a:p>
          <a:p>
            <a:r>
              <a:rPr lang="nb-NO" dirty="0"/>
              <a:t>Løven 23.juli – 23.aug</a:t>
            </a:r>
          </a:p>
          <a:p>
            <a:r>
              <a:rPr lang="nb-NO" dirty="0"/>
              <a:t>Jomfruen 24.aug – 23.sep</a:t>
            </a:r>
          </a:p>
          <a:p>
            <a:r>
              <a:rPr lang="nb-NO" dirty="0"/>
              <a:t>Vekten 24.sep – 23.okt</a:t>
            </a:r>
          </a:p>
          <a:p>
            <a:r>
              <a:rPr lang="nb-NO" dirty="0"/>
              <a:t>Skorpionen 24.okt – 23. nov</a:t>
            </a:r>
          </a:p>
        </p:txBody>
      </p:sp>
      <p:sp>
        <p:nvSpPr>
          <p:cNvPr id="4" name="TekstSylinder 3"/>
          <p:cNvSpPr txBox="1"/>
          <p:nvPr/>
        </p:nvSpPr>
        <p:spPr>
          <a:xfrm>
            <a:off x="4932040" y="1610216"/>
            <a:ext cx="3677119" cy="707886"/>
          </a:xfrm>
          <a:prstGeom prst="rect">
            <a:avLst/>
          </a:prstGeom>
          <a:noFill/>
        </p:spPr>
        <p:txBody>
          <a:bodyPr wrap="square" rtlCol="0">
            <a:spAutoFit/>
          </a:bodyPr>
          <a:lstStyle/>
          <a:p>
            <a:r>
              <a:rPr lang="nb-NO" sz="2000" dirty="0" smtClean="0">
                <a:solidFill>
                  <a:srgbClr val="FFC000"/>
                </a:solidFill>
              </a:rPr>
              <a:t>Disse stjernebildene har fått navnet </a:t>
            </a:r>
            <a:r>
              <a:rPr lang="nb-NO" sz="2000" dirty="0" smtClean="0">
                <a:solidFill>
                  <a:srgbClr val="FF0000"/>
                </a:solidFill>
              </a:rPr>
              <a:t>Dyrekretsen eller Zodiaken</a:t>
            </a:r>
            <a:endParaRPr lang="nb-NO" sz="2000" dirty="0">
              <a:solidFill>
                <a:srgbClr val="FF0000"/>
              </a:solidFill>
            </a:endParaRPr>
          </a:p>
        </p:txBody>
      </p:sp>
      <p:sp>
        <p:nvSpPr>
          <p:cNvPr id="6" name="TekstSylinder 5"/>
          <p:cNvSpPr txBox="1"/>
          <p:nvPr/>
        </p:nvSpPr>
        <p:spPr>
          <a:xfrm>
            <a:off x="6136147" y="6309320"/>
            <a:ext cx="2880320" cy="369332"/>
          </a:xfrm>
          <a:prstGeom prst="rect">
            <a:avLst/>
          </a:prstGeom>
          <a:noFill/>
        </p:spPr>
        <p:txBody>
          <a:bodyPr wrap="square" rtlCol="0">
            <a:spAutoFit/>
          </a:bodyPr>
          <a:lstStyle/>
          <a:p>
            <a:r>
              <a:rPr lang="nb-NO" dirty="0" smtClean="0"/>
              <a:t>Hvilket </a:t>
            </a:r>
            <a:r>
              <a:rPr lang="nb-NO" dirty="0"/>
              <a:t>stjernetegn </a:t>
            </a:r>
            <a:r>
              <a:rPr lang="nb-NO" dirty="0" smtClean="0"/>
              <a:t>er du  </a:t>
            </a:r>
            <a:r>
              <a:rPr lang="nb-NO" dirty="0"/>
              <a:t>født </a:t>
            </a:r>
            <a:r>
              <a:rPr lang="nb-NO" dirty="0" smtClean="0"/>
              <a:t>i?</a:t>
            </a:r>
            <a:endParaRPr lang="nb-NO" dirty="0"/>
          </a:p>
        </p:txBody>
      </p:sp>
      <p:pic>
        <p:nvPicPr>
          <p:cNvPr id="9218" name="Picture 2" descr="http://www.decotopics.com/ivairenybes/nori_tikek_nori_ne/images/dovanos_pagal_zodiako_zenkla.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0290" y="2318102"/>
            <a:ext cx="4038173" cy="3991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3737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18" t="21033" r="51586" b="16071"/>
          <a:stretch/>
        </p:blipFill>
        <p:spPr bwMode="auto">
          <a:xfrm>
            <a:off x="1607407" y="116632"/>
            <a:ext cx="6010510"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389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b="1" dirty="0">
                <a:solidFill>
                  <a:srgbClr val="FFFF00"/>
                </a:solidFill>
              </a:rPr>
              <a:t>Hva er en stjerne?</a:t>
            </a:r>
            <a:r>
              <a:rPr lang="nb-NO" b="1" dirty="0"/>
              <a:t/>
            </a:r>
            <a:br>
              <a:rPr lang="nb-NO" b="1" dirty="0"/>
            </a:br>
            <a:endParaRPr lang="nb-NO" dirty="0"/>
          </a:p>
        </p:txBody>
      </p:sp>
      <p:sp>
        <p:nvSpPr>
          <p:cNvPr id="3" name="Plassholder for innhold 2"/>
          <p:cNvSpPr>
            <a:spLocks noGrp="1"/>
          </p:cNvSpPr>
          <p:nvPr>
            <p:ph sz="quarter" idx="13"/>
          </p:nvPr>
        </p:nvSpPr>
        <p:spPr>
          <a:xfrm>
            <a:off x="429580" y="1011561"/>
            <a:ext cx="7924800" cy="4114800"/>
          </a:xfrm>
        </p:spPr>
        <p:txBody>
          <a:bodyPr>
            <a:normAutofit/>
          </a:bodyPr>
          <a:lstStyle/>
          <a:p>
            <a:pPr marL="0" indent="0">
              <a:buNone/>
            </a:pPr>
            <a:r>
              <a:rPr lang="nb-NO" sz="2000" dirty="0" smtClean="0"/>
              <a:t>Vår </a:t>
            </a:r>
            <a:r>
              <a:rPr lang="nb-NO" sz="2000" dirty="0"/>
              <a:t>egen sol er en stjerne. Den ser så </a:t>
            </a:r>
            <a:r>
              <a:rPr lang="nb-NO" sz="2000" dirty="0" smtClean="0"/>
              <a:t>stor og </a:t>
            </a:r>
            <a:r>
              <a:rPr lang="nb-NO" sz="2000" dirty="0">
                <a:solidFill>
                  <a:srgbClr val="FF0000"/>
                </a:solidFill>
              </a:rPr>
              <a:t>kraftig</a:t>
            </a:r>
            <a:r>
              <a:rPr lang="nb-NO" sz="2000" dirty="0"/>
              <a:t> ut fordi den er så nær. De </a:t>
            </a:r>
            <a:r>
              <a:rPr lang="nb-NO" sz="2000" dirty="0" smtClean="0"/>
              <a:t>andre stjernene </a:t>
            </a:r>
            <a:r>
              <a:rPr lang="nb-NO" sz="2000" dirty="0"/>
              <a:t>er så langt borte at de bare </a:t>
            </a:r>
            <a:r>
              <a:rPr lang="nb-NO" sz="2000" dirty="0" smtClean="0"/>
              <a:t>ser ut </a:t>
            </a:r>
            <a:r>
              <a:rPr lang="nb-NO" sz="2000" dirty="0"/>
              <a:t>som </a:t>
            </a:r>
            <a:r>
              <a:rPr lang="nb-NO" sz="2000" dirty="0">
                <a:solidFill>
                  <a:srgbClr val="FF0000"/>
                </a:solidFill>
              </a:rPr>
              <a:t>lyspunkter</a:t>
            </a:r>
            <a:r>
              <a:rPr lang="nb-NO" sz="2000" dirty="0"/>
              <a:t> på himmelen. Stjernene </a:t>
            </a:r>
            <a:r>
              <a:rPr lang="nb-NO" sz="2000" dirty="0" smtClean="0"/>
              <a:t>er </a:t>
            </a:r>
            <a:r>
              <a:rPr lang="nb-NO" sz="2000" dirty="0" smtClean="0">
                <a:solidFill>
                  <a:srgbClr val="FF0000"/>
                </a:solidFill>
              </a:rPr>
              <a:t>enorme</a:t>
            </a:r>
            <a:r>
              <a:rPr lang="nb-NO" sz="2000" dirty="0" smtClean="0"/>
              <a:t> </a:t>
            </a:r>
            <a:r>
              <a:rPr lang="nb-NO" sz="2000" dirty="0"/>
              <a:t>kuler </a:t>
            </a:r>
            <a:r>
              <a:rPr lang="nb-NO" sz="2000" dirty="0" smtClean="0"/>
              <a:t>som består av gass.</a:t>
            </a:r>
            <a:endParaRPr lang="nb-NO" sz="2000" dirty="0"/>
          </a:p>
        </p:txBody>
      </p:sp>
      <p:sp>
        <p:nvSpPr>
          <p:cNvPr id="4" name="Rektangel 3"/>
          <p:cNvSpPr/>
          <p:nvPr/>
        </p:nvSpPr>
        <p:spPr>
          <a:xfrm>
            <a:off x="467544" y="2420888"/>
            <a:ext cx="7416824" cy="2308324"/>
          </a:xfrm>
          <a:prstGeom prst="rect">
            <a:avLst/>
          </a:prstGeom>
        </p:spPr>
        <p:txBody>
          <a:bodyPr wrap="square">
            <a:spAutoFit/>
          </a:bodyPr>
          <a:lstStyle/>
          <a:p>
            <a:r>
              <a:rPr lang="nb-NO" sz="2400" b="1" dirty="0" smtClean="0">
                <a:solidFill>
                  <a:srgbClr val="FFFF00"/>
                </a:solidFill>
              </a:rPr>
              <a:t>Stjernebilder</a:t>
            </a:r>
          </a:p>
          <a:p>
            <a:r>
              <a:rPr lang="nb-NO" sz="2000" dirty="0" smtClean="0"/>
              <a:t>Det kan se ut som om stjernene beveger seg på nattehimmelen fra øst til vest. Men det er egentlig jorda som beveger seg. Jorda går rundt seg selv og rundt sola samtidig.</a:t>
            </a:r>
          </a:p>
          <a:p>
            <a:r>
              <a:rPr lang="nb-NO" sz="2000" dirty="0" smtClean="0"/>
              <a:t>Mens jordkloden langsomt </a:t>
            </a:r>
            <a:r>
              <a:rPr lang="nb-NO" sz="2000" dirty="0" smtClean="0">
                <a:solidFill>
                  <a:srgbClr val="FF0000"/>
                </a:solidFill>
              </a:rPr>
              <a:t>dreier seg rundt</a:t>
            </a:r>
            <a:r>
              <a:rPr lang="nb-NO" sz="2000" dirty="0" smtClean="0"/>
              <a:t>, kan vi se forskjellige stjernebilder. Når du ser på stjernene, kan det se ut som om noen stjerner danner et mønster.</a:t>
            </a:r>
            <a:endParaRPr lang="nb-NO"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046" y="4750172"/>
            <a:ext cx="24749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555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07" t="9524" r="22359" b="6251"/>
          <a:stretch/>
        </p:blipFill>
        <p:spPr bwMode="auto">
          <a:xfrm>
            <a:off x="611560" y="128111"/>
            <a:ext cx="7920880" cy="6658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1463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smtClean="0">
                <a:solidFill>
                  <a:srgbClr val="FFFF00"/>
                </a:solidFill>
              </a:rPr>
              <a:t>Karlsvognen</a:t>
            </a:r>
            <a:endParaRPr lang="nb-NO" sz="4000" dirty="0">
              <a:solidFill>
                <a:srgbClr val="FFFF00"/>
              </a:solidFill>
            </a:endParaRPr>
          </a:p>
        </p:txBody>
      </p:sp>
      <p:sp>
        <p:nvSpPr>
          <p:cNvPr id="3" name="Plassholder for innhold 2"/>
          <p:cNvSpPr>
            <a:spLocks noGrp="1"/>
          </p:cNvSpPr>
          <p:nvPr>
            <p:ph sz="quarter" idx="13"/>
          </p:nvPr>
        </p:nvSpPr>
        <p:spPr>
          <a:xfrm>
            <a:off x="609600" y="1600200"/>
            <a:ext cx="7706816" cy="3754471"/>
          </a:xfrm>
        </p:spPr>
        <p:txBody>
          <a:bodyPr/>
          <a:lstStyle/>
          <a:p>
            <a:pPr marL="0" indent="0">
              <a:buNone/>
            </a:pPr>
            <a:r>
              <a:rPr lang="nb-NO" sz="2400" b="1" dirty="0"/>
              <a:t>Karlsvognen</a:t>
            </a:r>
            <a:r>
              <a:rPr lang="nb-NO" sz="2400" dirty="0"/>
              <a:t> er et stjernemønster, </a:t>
            </a:r>
            <a:r>
              <a:rPr lang="nb-NO" sz="2400" dirty="0" smtClean="0"/>
              <a:t>som </a:t>
            </a:r>
            <a:r>
              <a:rPr lang="nb-NO" sz="2400" dirty="0"/>
              <a:t>består </a:t>
            </a:r>
            <a:endParaRPr lang="nb-NO" sz="2400" dirty="0" smtClean="0"/>
          </a:p>
          <a:p>
            <a:pPr marL="0" indent="0">
              <a:buNone/>
            </a:pPr>
            <a:r>
              <a:rPr lang="nb-NO" sz="2400" dirty="0" smtClean="0"/>
              <a:t>av </a:t>
            </a:r>
            <a:r>
              <a:rPr lang="nb-NO" sz="2400" dirty="0"/>
              <a:t>Store bjørns syv klareste stjerner</a:t>
            </a:r>
            <a:r>
              <a:rPr lang="nb-NO" sz="2400" dirty="0" smtClean="0"/>
              <a:t>.</a:t>
            </a:r>
          </a:p>
          <a:p>
            <a:pPr marL="0" indent="0">
              <a:buNone/>
            </a:pPr>
            <a:endParaRPr lang="nb-NO" dirty="0"/>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588705"/>
            <a:ext cx="5641640" cy="2256656"/>
          </a:xfrm>
          <a:prstGeom prst="rect">
            <a:avLst/>
          </a:prstGeom>
        </p:spPr>
      </p:pic>
      <p:pic>
        <p:nvPicPr>
          <p:cNvPr id="10242" name="Picture 2" descr="http://smailas.net/uploads/posts/2012-07/1343159652_pencil20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6128667"/>
            <a:ext cx="864096" cy="707304"/>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397469" y="5354671"/>
            <a:ext cx="7794612" cy="369332"/>
          </a:xfrm>
          <a:prstGeom prst="rect">
            <a:avLst/>
          </a:prstGeom>
        </p:spPr>
        <p:txBody>
          <a:bodyPr wrap="square">
            <a:spAutoFit/>
          </a:bodyPr>
          <a:lstStyle/>
          <a:p>
            <a:r>
              <a:rPr lang="nb-NO" dirty="0" smtClean="0"/>
              <a:t>Bruker du fantasien, kan du kanskje se at stjernebildet Karlsvogna ligner på en vogn.</a:t>
            </a:r>
            <a:endParaRPr lang="nb-NO" dirty="0"/>
          </a:p>
        </p:txBody>
      </p:sp>
      <p:pic>
        <p:nvPicPr>
          <p:cNvPr id="10244" name="Picture 4" descr="http://nordnorsk.vitensenter.no/bilder/himmel/stjerner/Karlsvogna.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8811" y="4234215"/>
            <a:ext cx="1908802" cy="103252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kjopenstjerne.no/media/wysiwyg/zodiacs_no/store-bj%C3%B8rn.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9955" y="0"/>
            <a:ext cx="3015177" cy="213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0171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smtClean="0">
                <a:solidFill>
                  <a:srgbClr val="FFC000"/>
                </a:solidFill>
              </a:rPr>
              <a:t>Kassiopeia</a:t>
            </a:r>
            <a:endParaRPr lang="nb-NO" sz="4000" dirty="0">
              <a:solidFill>
                <a:srgbClr val="FFC000"/>
              </a:solidFill>
            </a:endParaRPr>
          </a:p>
        </p:txBody>
      </p:sp>
      <p:sp>
        <p:nvSpPr>
          <p:cNvPr id="3" name="Plassholder for innhold 2"/>
          <p:cNvSpPr>
            <a:spLocks noGrp="1"/>
          </p:cNvSpPr>
          <p:nvPr>
            <p:ph sz="quarter" idx="13"/>
          </p:nvPr>
        </p:nvSpPr>
        <p:spPr/>
        <p:txBody>
          <a:bodyPr/>
          <a:lstStyle/>
          <a:p>
            <a:pPr marL="0" indent="0">
              <a:buNone/>
            </a:pPr>
            <a:r>
              <a:rPr lang="nb-NO" dirty="0"/>
              <a:t>Et annet stjernebilde som er lett å se, heter </a:t>
            </a:r>
            <a:r>
              <a:rPr lang="nb-NO" dirty="0" smtClean="0"/>
              <a:t>Kassiopeia. Du </a:t>
            </a:r>
            <a:r>
              <a:rPr lang="nb-NO" dirty="0"/>
              <a:t>finner det ved å lete etter stjerner som </a:t>
            </a:r>
            <a:r>
              <a:rPr lang="nb-NO" dirty="0" smtClean="0"/>
              <a:t>danner et </a:t>
            </a:r>
            <a:r>
              <a:rPr lang="nb-NO" dirty="0" err="1" smtClean="0"/>
              <a:t>sikksakkmønster</a:t>
            </a:r>
            <a:r>
              <a:rPr lang="nb-NO" dirty="0"/>
              <a:t> </a:t>
            </a:r>
            <a:r>
              <a:rPr lang="nb-NO" dirty="0" smtClean="0"/>
              <a:t>eller </a:t>
            </a:r>
            <a:r>
              <a:rPr lang="nb-NO" dirty="0"/>
              <a:t>en M</a:t>
            </a:r>
            <a:r>
              <a:rPr lang="nb-NO" dirty="0" smtClean="0"/>
              <a:t>.</a:t>
            </a:r>
          </a:p>
          <a:p>
            <a:pPr marL="0" indent="0">
              <a:buNone/>
            </a:pPr>
            <a:endParaRPr lang="nb-NO" dirty="0"/>
          </a:p>
        </p:txBody>
      </p:sp>
      <p:pic>
        <p:nvPicPr>
          <p:cNvPr id="4" name="Bilde 3"/>
          <p:cNvPicPr>
            <a:picLocks noChangeAspect="1"/>
          </p:cNvPicPr>
          <p:nvPr/>
        </p:nvPicPr>
        <p:blipFill rotWithShape="1">
          <a:blip r:embed="rId3">
            <a:extLst>
              <a:ext uri="{28A0092B-C50C-407E-A947-70E740481C1C}">
                <a14:useLocalDpi xmlns:a14="http://schemas.microsoft.com/office/drawing/2010/main" val="0"/>
              </a:ext>
            </a:extLst>
          </a:blip>
          <a:srcRect l="2582" t="7417" b="-7417"/>
          <a:stretch/>
        </p:blipFill>
        <p:spPr>
          <a:xfrm>
            <a:off x="2411760" y="2420888"/>
            <a:ext cx="4639541" cy="3362325"/>
          </a:xfrm>
          <a:prstGeom prst="rect">
            <a:avLst/>
          </a:prstGeom>
          <a:ln>
            <a:solidFill>
              <a:schemeClr val="tx2"/>
            </a:solidFill>
          </a:ln>
        </p:spPr>
      </p:pic>
      <p:pic>
        <p:nvPicPr>
          <p:cNvPr id="5" name="Picture 2" descr="http://smailas.net/uploads/posts/2012-07/1343159652_pencil20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6128667"/>
            <a:ext cx="864096" cy="70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6344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3098304" cy="1143000"/>
          </a:xfrm>
        </p:spPr>
        <p:txBody>
          <a:bodyPr/>
          <a:lstStyle/>
          <a:p>
            <a:r>
              <a:rPr lang="nb-NO" sz="4000" dirty="0" smtClean="0">
                <a:solidFill>
                  <a:srgbClr val="FFFF00"/>
                </a:solidFill>
              </a:rPr>
              <a:t>Orion</a:t>
            </a:r>
            <a:endParaRPr lang="nb-NO" sz="4000" dirty="0">
              <a:solidFill>
                <a:srgbClr val="FFFF00"/>
              </a:solidFill>
            </a:endParaRPr>
          </a:p>
        </p:txBody>
      </p:sp>
      <p:pic>
        <p:nvPicPr>
          <p:cNvPr id="4" name="Sound 7">
            <a:hlinkClick r:id="" action="ppaction://media"/>
          </p:cNvPr>
          <p:cNvPicPr>
            <a:picLocks noGrp="1" noChangeAspect="1"/>
          </p:cNvPicPr>
          <p:nvPr>
            <p:ph sz="quarter" idx="13"/>
            <a:audioFile r:link="rId2"/>
            <p:extLst>
              <p:ext uri="{DAA4B4D4-6D71-4841-9C94-3DE7FCFB9230}">
                <p14:media xmlns:p14="http://schemas.microsoft.com/office/powerpoint/2010/main" r:embed="rId1"/>
              </p:ext>
            </p:extLst>
          </p:nvPr>
        </p:nvPicPr>
        <p:blipFill>
          <a:blip r:embed="rId5"/>
          <a:stretch>
            <a:fillRect/>
          </a:stretch>
        </p:blipFill>
        <p:spPr>
          <a:xfrm>
            <a:off x="8534400" y="1595264"/>
            <a:ext cx="609600" cy="609600"/>
          </a:xfrm>
          <a:prstGeom prst="rect">
            <a:avLst/>
          </a:prstGeom>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1976" t="17857" r="49355" b="63096"/>
          <a:stretch/>
        </p:blipFill>
        <p:spPr bwMode="auto">
          <a:xfrm>
            <a:off x="4446098" y="2492896"/>
            <a:ext cx="4248472"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1277" t="20549" r="23380" b="57875"/>
          <a:stretch/>
        </p:blipFill>
        <p:spPr bwMode="auto">
          <a:xfrm>
            <a:off x="4464213" y="4580327"/>
            <a:ext cx="4212243"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4597" t="44443" r="50805" b="6251"/>
          <a:stretch/>
        </p:blipFill>
        <p:spPr bwMode="auto">
          <a:xfrm>
            <a:off x="107504" y="1754528"/>
            <a:ext cx="4111149" cy="463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Sylinder 5"/>
          <p:cNvSpPr txBox="1"/>
          <p:nvPr/>
        </p:nvSpPr>
        <p:spPr>
          <a:xfrm>
            <a:off x="3635896" y="277200"/>
            <a:ext cx="5328592" cy="1477328"/>
          </a:xfrm>
          <a:prstGeom prst="rect">
            <a:avLst/>
          </a:prstGeom>
          <a:noFill/>
        </p:spPr>
        <p:txBody>
          <a:bodyPr wrap="square" rtlCol="0">
            <a:spAutoFit/>
          </a:bodyPr>
          <a:lstStyle/>
          <a:p>
            <a:r>
              <a:rPr lang="nb-NO" dirty="0"/>
              <a:t>Orion kan du se om vinteren i </a:t>
            </a:r>
            <a:r>
              <a:rPr lang="nb-NO" dirty="0" smtClean="0"/>
              <a:t>Norge. Lettest </a:t>
            </a:r>
            <a:r>
              <a:rPr lang="nb-NO" dirty="0"/>
              <a:t>er det å se de tre største stjernene </a:t>
            </a:r>
            <a:r>
              <a:rPr lang="nb-NO" dirty="0" smtClean="0"/>
              <a:t>i beltet</a:t>
            </a:r>
            <a:r>
              <a:rPr lang="nb-NO" dirty="0"/>
              <a:t>, men bruker du fantasien, kan </a:t>
            </a:r>
            <a:r>
              <a:rPr lang="nb-NO" dirty="0" smtClean="0"/>
              <a:t>du kjenne </a:t>
            </a:r>
            <a:r>
              <a:rPr lang="nb-NO" dirty="0"/>
              <a:t>igjen skuldrene, beina og hodet.</a:t>
            </a:r>
          </a:p>
          <a:p>
            <a:r>
              <a:rPr lang="nb-NO" dirty="0">
                <a:solidFill>
                  <a:srgbClr val="FF0000"/>
                </a:solidFill>
              </a:rPr>
              <a:t>Orion var </a:t>
            </a:r>
            <a:r>
              <a:rPr lang="nb-NO" dirty="0"/>
              <a:t>ifølge et gresk sagn </a:t>
            </a:r>
            <a:r>
              <a:rPr lang="nb-NO" dirty="0">
                <a:solidFill>
                  <a:srgbClr val="FF0000"/>
                </a:solidFill>
              </a:rPr>
              <a:t>en </a:t>
            </a:r>
            <a:r>
              <a:rPr lang="nb-NO" dirty="0" smtClean="0">
                <a:solidFill>
                  <a:srgbClr val="FF0000"/>
                </a:solidFill>
              </a:rPr>
              <a:t>jeger </a:t>
            </a:r>
            <a:r>
              <a:rPr lang="nb-NO" dirty="0" smtClean="0"/>
              <a:t>som </a:t>
            </a:r>
            <a:r>
              <a:rPr lang="nb-NO" dirty="0"/>
              <a:t>guden Zevs forvandlet til </a:t>
            </a:r>
            <a:r>
              <a:rPr lang="nb-NO" dirty="0" smtClean="0"/>
              <a:t>et stjernebilde</a:t>
            </a:r>
            <a:endParaRPr lang="nb-NO" dirty="0"/>
          </a:p>
        </p:txBody>
      </p:sp>
      <p:pic>
        <p:nvPicPr>
          <p:cNvPr id="10" name="Picture 2" descr="http://smailas.net/uploads/posts/2012-07/1343159652_pencil20logo.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44408" y="6128667"/>
            <a:ext cx="864096" cy="70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374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3530352" cy="1143000"/>
          </a:xfrm>
        </p:spPr>
        <p:txBody>
          <a:bodyPr/>
          <a:lstStyle/>
          <a:p>
            <a:r>
              <a:rPr lang="nb-NO" sz="4000" b="1" dirty="0" err="1" smtClean="0">
                <a:solidFill>
                  <a:srgbClr val="FFFF00"/>
                </a:solidFill>
              </a:rPr>
              <a:t>Sarvva</a:t>
            </a:r>
            <a:endParaRPr lang="nb-NO" sz="4000" b="1" dirty="0">
              <a:solidFill>
                <a:srgbClr val="FFFF00"/>
              </a:solidFill>
            </a:endParaRPr>
          </a:p>
        </p:txBody>
      </p:sp>
      <p:pic>
        <p:nvPicPr>
          <p:cNvPr id="6146" name="Picture 2"/>
          <p:cNvPicPr>
            <a:picLocks noGrp="1" noChangeAspect="1" noChangeArrowheads="1"/>
          </p:cNvPicPr>
          <p:nvPr>
            <p:ph sz="quarter" idx="13"/>
          </p:nvPr>
        </p:nvPicPr>
        <p:blipFill rotWithShape="1">
          <a:blip r:embed="rId5">
            <a:extLst>
              <a:ext uri="{28A0092B-C50C-407E-A947-70E740481C1C}">
                <a14:useLocalDpi xmlns:a14="http://schemas.microsoft.com/office/drawing/2010/main" val="0"/>
              </a:ext>
            </a:extLst>
          </a:blip>
          <a:srcRect l="21794" t="17676" r="50189" b="68856"/>
          <a:stretch/>
        </p:blipFill>
        <p:spPr bwMode="auto">
          <a:xfrm>
            <a:off x="4139952" y="1556792"/>
            <a:ext cx="4795737"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1810" t="17707" r="24764" b="62217"/>
          <a:stretch/>
        </p:blipFill>
        <p:spPr bwMode="auto">
          <a:xfrm>
            <a:off x="4644008" y="3645024"/>
            <a:ext cx="4035165"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1837" y="116632"/>
            <a:ext cx="812800" cy="812800"/>
          </a:xfrm>
          <a:prstGeom prst="rect">
            <a:avLst/>
          </a:prstGeom>
        </p:spPr>
      </p:pic>
      <p:pic>
        <p:nvPicPr>
          <p:cNvPr id="614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24318" t="29364" r="51363" b="12501"/>
          <a:stretch/>
        </p:blipFill>
        <p:spPr bwMode="auto">
          <a:xfrm>
            <a:off x="507100" y="1772815"/>
            <a:ext cx="3488836" cy="4689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mailas.net/uploads/posts/2012-07/1343159652_pencil20logo.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00392" y="6128667"/>
            <a:ext cx="864096" cy="70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81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a:solidFill>
                  <a:srgbClr val="FFFF00"/>
                </a:solidFill>
              </a:rPr>
              <a:t>Å finne veien med stjerner</a:t>
            </a:r>
            <a:r>
              <a:rPr lang="nb-NO" b="1" dirty="0"/>
              <a:t/>
            </a:r>
            <a:br>
              <a:rPr lang="nb-NO" b="1" dirty="0"/>
            </a:br>
            <a:endParaRPr lang="nb-NO" dirty="0"/>
          </a:p>
        </p:txBody>
      </p:sp>
      <p:sp>
        <p:nvSpPr>
          <p:cNvPr id="3" name="Plassholder for innhold 2"/>
          <p:cNvSpPr>
            <a:spLocks noGrp="1"/>
          </p:cNvSpPr>
          <p:nvPr>
            <p:ph sz="quarter" idx="13"/>
          </p:nvPr>
        </p:nvSpPr>
        <p:spPr>
          <a:xfrm>
            <a:off x="609600" y="1268760"/>
            <a:ext cx="4826496" cy="4446240"/>
          </a:xfrm>
        </p:spPr>
        <p:txBody>
          <a:bodyPr>
            <a:normAutofit/>
          </a:bodyPr>
          <a:lstStyle/>
          <a:p>
            <a:pPr marL="0" indent="0">
              <a:buNone/>
            </a:pPr>
            <a:r>
              <a:rPr lang="nb-NO" dirty="0" smtClean="0"/>
              <a:t>Stjerner </a:t>
            </a:r>
            <a:r>
              <a:rPr lang="nb-NO" dirty="0"/>
              <a:t>er blitt brukt til å finne veien i mørket. Gjennom tidene har mange folk </a:t>
            </a:r>
            <a:r>
              <a:rPr lang="nb-NO" dirty="0" smtClean="0"/>
              <a:t>og kulturer </a:t>
            </a:r>
            <a:r>
              <a:rPr lang="nb-NO" dirty="0"/>
              <a:t>knyttet sagn og mytiske skikkelser til stjernene. De mente også at vårt liv </a:t>
            </a:r>
            <a:r>
              <a:rPr lang="nb-NO" dirty="0" smtClean="0"/>
              <a:t>på jorda </a:t>
            </a:r>
            <a:r>
              <a:rPr lang="nb-NO" dirty="0"/>
              <a:t>var bestemt av planetene og stjernebildene (astrologi</a:t>
            </a:r>
            <a:r>
              <a:rPr lang="nb-NO" dirty="0" smtClean="0"/>
              <a:t>).</a:t>
            </a:r>
          </a:p>
          <a:p>
            <a:pPr marL="0" indent="0">
              <a:buNone/>
            </a:pPr>
            <a:r>
              <a:rPr lang="nb-NO" dirty="0"/>
              <a:t>Du kan bruke stjernebildet </a:t>
            </a:r>
            <a:r>
              <a:rPr lang="nb-NO" dirty="0" smtClean="0"/>
              <a:t>Karlsvogna til </a:t>
            </a:r>
            <a:r>
              <a:rPr lang="nb-NO" dirty="0"/>
              <a:t>å finne </a:t>
            </a:r>
            <a:r>
              <a:rPr lang="nb-NO" dirty="0" smtClean="0"/>
              <a:t>Polarstjernen</a:t>
            </a:r>
            <a:r>
              <a:rPr lang="nb-NO" dirty="0"/>
              <a:t>. De to </a:t>
            </a:r>
            <a:r>
              <a:rPr lang="nb-NO" dirty="0" smtClean="0"/>
              <a:t>stjernene bakerst </a:t>
            </a:r>
            <a:r>
              <a:rPr lang="nb-NO" dirty="0"/>
              <a:t>på vogna peker i retning </a:t>
            </a:r>
            <a:r>
              <a:rPr lang="nb-NO" dirty="0" smtClean="0"/>
              <a:t>mot Polarstjernen. Mål </a:t>
            </a:r>
            <a:r>
              <a:rPr lang="nb-NO" dirty="0"/>
              <a:t>avstanden mellom de </a:t>
            </a:r>
            <a:r>
              <a:rPr lang="nb-NO" dirty="0" smtClean="0"/>
              <a:t>to bakerste </a:t>
            </a:r>
            <a:r>
              <a:rPr lang="nb-NO" dirty="0"/>
              <a:t>stjernene og gang den med fem.</a:t>
            </a:r>
          </a:p>
          <a:p>
            <a:pPr marL="0" indent="0">
              <a:buNone/>
            </a:pPr>
            <a:r>
              <a:rPr lang="nb-NO" dirty="0"/>
              <a:t>Følger du denne lengden i </a:t>
            </a:r>
            <a:r>
              <a:rPr lang="nb-NO" dirty="0" smtClean="0"/>
              <a:t>retningen som </a:t>
            </a:r>
            <a:r>
              <a:rPr lang="nb-NO" dirty="0"/>
              <a:t>stjernene viser, kommer du </a:t>
            </a:r>
            <a:r>
              <a:rPr lang="nb-NO" dirty="0" smtClean="0"/>
              <a:t>til Polaris</a:t>
            </a:r>
            <a:r>
              <a:rPr lang="nb-NO" dirty="0"/>
              <a:t>. Da vet du retningen mot nord.</a:t>
            </a:r>
          </a:p>
          <a:p>
            <a:pPr marL="0" indent="0">
              <a:buNone/>
            </a:pPr>
            <a:r>
              <a:rPr lang="nb-NO" dirty="0"/>
              <a:t>Det var en viktig kunnskap for folk </a:t>
            </a:r>
            <a:r>
              <a:rPr lang="nb-NO" dirty="0" smtClean="0"/>
              <a:t>som skulle </a:t>
            </a:r>
            <a:r>
              <a:rPr lang="nb-NO" dirty="0"/>
              <a:t>finne fram uten </a:t>
            </a:r>
            <a:r>
              <a:rPr lang="nb-NO" dirty="0" smtClean="0"/>
              <a:t>kompass</a:t>
            </a:r>
            <a:r>
              <a:rPr lang="nb-NO" dirty="0"/>
              <a:t>.</a:t>
            </a:r>
          </a:p>
        </p:txBody>
      </p:sp>
      <p:sp>
        <p:nvSpPr>
          <p:cNvPr id="4" name="TekstSylinder 3"/>
          <p:cNvSpPr txBox="1"/>
          <p:nvPr/>
        </p:nvSpPr>
        <p:spPr>
          <a:xfrm>
            <a:off x="395536" y="5934670"/>
            <a:ext cx="8424936" cy="923330"/>
          </a:xfrm>
          <a:prstGeom prst="rect">
            <a:avLst/>
          </a:prstGeom>
          <a:noFill/>
        </p:spPr>
        <p:txBody>
          <a:bodyPr wrap="square" rtlCol="0">
            <a:spAutoFit/>
          </a:bodyPr>
          <a:lstStyle/>
          <a:p>
            <a:r>
              <a:rPr lang="nb-NO" dirty="0"/>
              <a:t>I den sørlige delen av jordkloden har de ikke en slik stjerne som viser retning mot sør.</a:t>
            </a:r>
          </a:p>
          <a:p>
            <a:r>
              <a:rPr lang="nb-NO" dirty="0"/>
              <a:t>Likevel vet vi at også her har stjernene hatt betydning for navigeringen av skip.</a:t>
            </a:r>
          </a:p>
          <a:p>
            <a:r>
              <a:rPr lang="nb-NO" dirty="0"/>
              <a:t>Å navigere betyr å finne fram dit vi skal</a:t>
            </a:r>
            <a:r>
              <a:rPr lang="nb-NO" dirty="0" smtClean="0"/>
              <a:t>.</a:t>
            </a:r>
            <a:endParaRPr lang="nb-NO" dirty="0"/>
          </a:p>
        </p:txBody>
      </p:sp>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5276" y="489930"/>
            <a:ext cx="576898" cy="548680"/>
          </a:xfrm>
          <a:prstGeom prst="rect">
            <a:avLst/>
          </a:prstGeom>
        </p:spPr>
      </p:pic>
      <p:pic>
        <p:nvPicPr>
          <p:cNvPr id="8" name="Bil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8104" y="1049954"/>
            <a:ext cx="3601113" cy="4989251"/>
          </a:xfrm>
          <a:prstGeom prst="rect">
            <a:avLst/>
          </a:prstGeom>
        </p:spPr>
      </p:pic>
    </p:spTree>
    <p:extLst>
      <p:ext uri="{BB962C8B-B14F-4D97-AF65-F5344CB8AC3E}">
        <p14:creationId xmlns:p14="http://schemas.microsoft.com/office/powerpoint/2010/main" val="3188303943"/>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sont">
  <a:themeElements>
    <a:clrScheme name="Horisont">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sont">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sont">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Horizon</Template>
  <TotalTime>315</TotalTime>
  <Words>542</Words>
  <Application>Microsoft Office PowerPoint</Application>
  <PresentationFormat>Skjermfremvisning (4:3)</PresentationFormat>
  <Paragraphs>61</Paragraphs>
  <Slides>12</Slides>
  <Notes>9</Notes>
  <HiddenSlides>0</HiddenSlides>
  <MMClips>2</MMClips>
  <ScaleCrop>false</ScaleCrop>
  <HeadingPairs>
    <vt:vector size="4" baseType="variant">
      <vt:variant>
        <vt:lpstr>Tema</vt:lpstr>
      </vt:variant>
      <vt:variant>
        <vt:i4>1</vt:i4>
      </vt:variant>
      <vt:variant>
        <vt:lpstr>Lysbildetitler</vt:lpstr>
      </vt:variant>
      <vt:variant>
        <vt:i4>12</vt:i4>
      </vt:variant>
    </vt:vector>
  </HeadingPairs>
  <TitlesOfParts>
    <vt:vector size="13" baseType="lpstr">
      <vt:lpstr>Horisont</vt:lpstr>
      <vt:lpstr>Stjernebilder</vt:lpstr>
      <vt:lpstr>PowerPoint-presentasjon</vt:lpstr>
      <vt:lpstr>Hva er en stjerne? </vt:lpstr>
      <vt:lpstr>PowerPoint-presentasjon</vt:lpstr>
      <vt:lpstr>Karlsvognen</vt:lpstr>
      <vt:lpstr>Kassiopeia</vt:lpstr>
      <vt:lpstr>Orion</vt:lpstr>
      <vt:lpstr>Sarvva</vt:lpstr>
      <vt:lpstr>Å finne veien med stjerner </vt:lpstr>
      <vt:lpstr>Visste du at:</vt:lpstr>
      <vt:lpstr>PowerPoint-presentasjon</vt:lpstr>
      <vt:lpstr>i løpet av ett år passerer sola gjennom  12 ulike stjernebilder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Stjernebilder</dc:title>
  <dc:creator>Bruziene, Renalda</dc:creator>
  <cp:lastModifiedBy>Bruziene, Renalda</cp:lastModifiedBy>
  <cp:revision>36</cp:revision>
  <dcterms:created xsi:type="dcterms:W3CDTF">2015-05-11T21:56:16Z</dcterms:created>
  <dcterms:modified xsi:type="dcterms:W3CDTF">2015-05-25T21:20:20Z</dcterms:modified>
</cp:coreProperties>
</file>