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09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3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9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4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0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1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5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36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6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50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29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BA72-B8D3-4450-9E05-FFA4C8CD35FB}" type="datetimeFigureOut">
              <a:rPr lang="nb-NO" smtClean="0"/>
              <a:t>22.10.2015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9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ZMYSŁ SŁUCHU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5408"/>
          </a:xfrm>
        </p:spPr>
        <p:txBody>
          <a:bodyPr/>
          <a:lstStyle/>
          <a:p>
            <a:r>
              <a:rPr lang="pl-PL" sz="2400" dirty="0" smtClean="0"/>
              <a:t>Zmysł słuchu jest jednym z naszych najważniejszych zmysłów. </a:t>
            </a:r>
            <a:endParaRPr lang="nb-NO" sz="2400" dirty="0" smtClean="0"/>
          </a:p>
          <a:p>
            <a:r>
              <a:rPr lang="pl-PL" sz="2400" dirty="0" smtClean="0"/>
              <a:t>On sprawia, że słyszymy dźwięki.</a:t>
            </a:r>
            <a:r>
              <a:rPr lang="nb-NO" sz="2400" dirty="0" smtClean="0"/>
              <a:t> </a:t>
            </a:r>
          </a:p>
          <a:p>
            <a:r>
              <a:rPr lang="pl-PL" sz="2400" dirty="0" smtClean="0"/>
              <a:t>Jesteśmy cały czas otoczeni dźwiękami.</a:t>
            </a:r>
            <a:r>
              <a:rPr lang="pl-PL" sz="2400" dirty="0"/>
              <a:t> </a:t>
            </a:r>
            <a:r>
              <a:rPr lang="pl-PL" sz="2400" dirty="0" smtClean="0"/>
              <a:t>Dźwięki są odczytywane w </a:t>
            </a:r>
            <a:r>
              <a:rPr lang="pl-PL" sz="2400" dirty="0" smtClean="0">
                <a:solidFill>
                  <a:srgbClr val="C00000"/>
                </a:solidFill>
              </a:rPr>
              <a:t>mózgu</a:t>
            </a:r>
            <a:r>
              <a:rPr lang="pl-PL" sz="2400" dirty="0" smtClean="0"/>
              <a:t> i w ten sposób otrzymujemy informacje o tym, co się wokół nas dzieje.</a:t>
            </a:r>
            <a:r>
              <a:rPr lang="nb-NO" sz="2400" dirty="0" smtClean="0"/>
              <a:t> </a:t>
            </a:r>
          </a:p>
          <a:p>
            <a:r>
              <a:rPr lang="pl-PL" sz="2400" dirty="0" smtClean="0"/>
              <a:t>Słuch jest ważny, gdyż może nas ostrzegać o niebezpieczeństwach.</a:t>
            </a:r>
            <a:r>
              <a:rPr lang="pl-PL" sz="2400" dirty="0"/>
              <a:t> </a:t>
            </a:r>
            <a:r>
              <a:rPr lang="pl-PL" sz="2400" dirty="0" smtClean="0"/>
              <a:t>Jednocześnie umożliwia nam komunikowanie się.</a:t>
            </a:r>
            <a:r>
              <a:rPr lang="nb-NO" sz="2400" dirty="0" smtClean="0"/>
              <a:t> </a:t>
            </a:r>
            <a:r>
              <a:rPr lang="pl-PL" sz="2400" dirty="0" smtClean="0"/>
              <a:t>			</a:t>
            </a:r>
            <a:endParaRPr lang="nb-NO" sz="2400" dirty="0"/>
          </a:p>
          <a:p>
            <a:pPr marL="0" indent="0">
              <a:buNone/>
            </a:pPr>
            <a:r>
              <a:rPr lang="pl-PL" dirty="0" smtClean="0"/>
              <a:t>				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70" y="5085184"/>
            <a:ext cx="1728192" cy="131342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653136"/>
            <a:ext cx="1621766" cy="2000179"/>
          </a:xfrm>
          <a:prstGeom prst="rect">
            <a:avLst/>
          </a:prstGeom>
        </p:spPr>
      </p:pic>
      <p:pic>
        <p:nvPicPr>
          <p:cNvPr id="5" name="sluch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594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Kiedy uderzysz w strunę gitary, to zacznie </a:t>
            </a:r>
            <a:r>
              <a:rPr lang="pl-PL" sz="2400" dirty="0" smtClean="0">
                <a:solidFill>
                  <a:srgbClr val="C00000"/>
                </a:solidFill>
              </a:rPr>
              <a:t>drgać</a:t>
            </a:r>
            <a:r>
              <a:rPr lang="pl-PL" sz="2400" dirty="0" smtClean="0"/>
              <a:t>. Wtedy struna sprawi także, że powietrze się zacznie poruszać.</a:t>
            </a:r>
            <a:endParaRPr lang="nb-NO" sz="2400" dirty="0" smtClean="0"/>
          </a:p>
          <a:p>
            <a:r>
              <a:rPr lang="pl-PL" sz="2400" dirty="0" smtClean="0"/>
              <a:t>Drgania powietrza nazywamy </a:t>
            </a:r>
            <a:r>
              <a:rPr lang="pl-PL" sz="2400" dirty="0" smtClean="0">
                <a:solidFill>
                  <a:srgbClr val="C00000"/>
                </a:solidFill>
              </a:rPr>
              <a:t>falami dźwiękowymi</a:t>
            </a:r>
            <a:r>
              <a:rPr lang="pl-PL" sz="2400" dirty="0" smtClean="0"/>
              <a:t>. Rozprzestrzeniają </a:t>
            </a:r>
            <a:r>
              <a:rPr lang="pl-PL" sz="2400" dirty="0" smtClean="0"/>
              <a:t>się</a:t>
            </a:r>
            <a:r>
              <a:rPr lang="nb-NO" sz="2400" dirty="0" smtClean="0"/>
              <a:t> </a:t>
            </a:r>
            <a:r>
              <a:rPr lang="nb-NO" sz="2400" dirty="0" err="1" smtClean="0"/>
              <a:t>one</a:t>
            </a:r>
            <a:r>
              <a:rPr lang="pl-PL" sz="2400" dirty="0" smtClean="0"/>
              <a:t> </a:t>
            </a:r>
            <a:r>
              <a:rPr lang="pl-PL" sz="2400" dirty="0" smtClean="0"/>
              <a:t>we wszystkich kierunkach </a:t>
            </a:r>
            <a:r>
              <a:rPr lang="pl-PL" sz="2400" dirty="0"/>
              <a:t>z </a:t>
            </a:r>
            <a:r>
              <a:rPr lang="pl-PL" sz="2400" dirty="0" smtClean="0"/>
              <a:t>prędkością około 340 metrów na sekundę</a:t>
            </a:r>
            <a:r>
              <a:rPr lang="nb-NO" sz="2400" dirty="0" smtClean="0"/>
              <a:t>.</a:t>
            </a:r>
            <a:r>
              <a:rPr lang="pl-PL" sz="2400" dirty="0" smtClean="0"/>
              <a:t> To nazywa </a:t>
            </a:r>
            <a:r>
              <a:rPr lang="pl-PL" sz="2400" dirty="0"/>
              <a:t>się </a:t>
            </a:r>
            <a:r>
              <a:rPr lang="pl-PL" sz="2400" dirty="0" smtClean="0">
                <a:solidFill>
                  <a:srgbClr val="C00000"/>
                </a:solidFill>
              </a:rPr>
              <a:t>prędkością dźwięku </a:t>
            </a:r>
            <a:r>
              <a:rPr lang="pl-PL" sz="2400" dirty="0" smtClean="0"/>
              <a:t>w powietrzu.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ZMYSŁ SŁUCHU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1905000" cy="11906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32242"/>
            <a:ext cx="4042453" cy="2519686"/>
          </a:xfrm>
          <a:prstGeom prst="rect">
            <a:avLst/>
          </a:prstGeom>
        </p:spPr>
      </p:pic>
      <p:pic>
        <p:nvPicPr>
          <p:cNvPr id="2" name="sluch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60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Dźwięki rejestrujemy w momencie, gdy fale dźwiękowe uderzają w </a:t>
            </a:r>
            <a:r>
              <a:rPr lang="pl-PL" sz="2400" dirty="0" smtClean="0">
                <a:solidFill>
                  <a:srgbClr val="C00000"/>
                </a:solidFill>
              </a:rPr>
              <a:t>błonę bębenkową</a:t>
            </a:r>
            <a:r>
              <a:rPr lang="pl-PL" sz="2400" dirty="0" smtClean="0"/>
              <a:t> i wprawiają ją w drgania.</a:t>
            </a:r>
            <a:endParaRPr lang="nb-NO" sz="2400" dirty="0" smtClean="0"/>
          </a:p>
          <a:p>
            <a:r>
              <a:rPr lang="pl-PL" sz="2400" dirty="0" smtClean="0"/>
              <a:t>Drgania te trafiają do ucha wewnętrznego, gdzie wprawiają one w ruch </a:t>
            </a:r>
            <a:r>
              <a:rPr lang="pl-PL" sz="2400" dirty="0" smtClean="0">
                <a:solidFill>
                  <a:srgbClr val="C00000"/>
                </a:solidFill>
              </a:rPr>
              <a:t>komórki </a:t>
            </a:r>
            <a:r>
              <a:rPr lang="pl-PL" sz="2400" dirty="0" err="1" smtClean="0">
                <a:solidFill>
                  <a:srgbClr val="C00000"/>
                </a:solidFill>
              </a:rPr>
              <a:t>rzęsate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smtClean="0"/>
              <a:t>znajdujące się </a:t>
            </a:r>
            <a:r>
              <a:rPr lang="pl-PL" sz="2400" dirty="0"/>
              <a:t>w </a:t>
            </a:r>
            <a:r>
              <a:rPr lang="pl-PL" sz="2400" dirty="0" smtClean="0">
                <a:solidFill>
                  <a:srgbClr val="C00000"/>
                </a:solidFill>
              </a:rPr>
              <a:t>ślimaku</a:t>
            </a:r>
            <a:r>
              <a:rPr lang="pl-PL" sz="2400" dirty="0" smtClean="0"/>
              <a:t>.</a:t>
            </a:r>
            <a:r>
              <a:rPr lang="nb-NO" sz="2400" dirty="0" smtClean="0"/>
              <a:t> </a:t>
            </a:r>
            <a:r>
              <a:rPr lang="pl-PL" sz="2400" dirty="0" smtClean="0"/>
              <a:t>Ruch ten przekształcany jest w </a:t>
            </a:r>
            <a:r>
              <a:rPr lang="pl-PL" sz="2400" dirty="0" smtClean="0">
                <a:solidFill>
                  <a:srgbClr val="C00000"/>
                </a:solidFill>
              </a:rPr>
              <a:t>impulsy nerwowe</a:t>
            </a:r>
            <a:r>
              <a:rPr lang="pl-PL" sz="2400" dirty="0" smtClean="0"/>
              <a:t>, które prowadzą </a:t>
            </a:r>
            <a:r>
              <a:rPr lang="pl-PL" sz="2400" dirty="0"/>
              <a:t>do </a:t>
            </a:r>
            <a:r>
              <a:rPr lang="pl-PL" sz="2400" dirty="0" err="1" smtClean="0"/>
              <a:t>ośrodk</a:t>
            </a:r>
            <a:r>
              <a:rPr lang="nb-NO" sz="2400" dirty="0" smtClean="0"/>
              <a:t>a</a:t>
            </a:r>
            <a:r>
              <a:rPr lang="pl-PL" sz="2400" dirty="0" smtClean="0"/>
              <a:t> </a:t>
            </a:r>
            <a:r>
              <a:rPr lang="pl-PL" sz="2400" dirty="0" smtClean="0"/>
              <a:t>słuchu w mózgu. </a:t>
            </a:r>
            <a:r>
              <a:rPr lang="nb-NO" sz="2400" dirty="0" smtClean="0"/>
              <a:t> </a:t>
            </a:r>
          </a:p>
          <a:p>
            <a:r>
              <a:rPr lang="pl-PL" sz="2400" dirty="0" smtClean="0"/>
              <a:t>Mózg odczytuje impulsy jako tony niskie lub wysokie, zależnie od tego, które komórki </a:t>
            </a:r>
            <a:r>
              <a:rPr lang="pl-PL" sz="2400" dirty="0" err="1" smtClean="0"/>
              <a:t>rzęsate</a:t>
            </a:r>
            <a:r>
              <a:rPr lang="pl-PL" sz="2400" dirty="0" smtClean="0"/>
              <a:t> się poruszają.</a:t>
            </a:r>
            <a:endParaRPr lang="nb-NO" sz="2400" dirty="0" smtClean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pl-PL" sz="1600" dirty="0" smtClean="0"/>
              <a:t>Tak wyglądają komórki </a:t>
            </a:r>
            <a:r>
              <a:rPr lang="pl-PL" sz="1600" dirty="0" err="1" smtClean="0"/>
              <a:t>rzęsate</a:t>
            </a:r>
            <a:r>
              <a:rPr lang="pl-PL" sz="1600" dirty="0" smtClean="0"/>
              <a:t> pod mikroskopem. </a:t>
            </a:r>
          </a:p>
          <a:p>
            <a:pPr marL="0" indent="0">
              <a:buNone/>
            </a:pPr>
            <a:r>
              <a:rPr lang="pl-PL" sz="1600" dirty="0" smtClean="0"/>
              <a:t>Z czasem niszczą się od </a:t>
            </a:r>
            <a:r>
              <a:rPr lang="pl-PL" sz="1600" dirty="0" smtClean="0">
                <a:solidFill>
                  <a:srgbClr val="C00000"/>
                </a:solidFill>
              </a:rPr>
              <a:t>hałasu</a:t>
            </a:r>
            <a:r>
              <a:rPr lang="pl-PL" sz="1600" dirty="0" smtClean="0"/>
              <a:t> i z wiekiem słyszymy </a:t>
            </a:r>
          </a:p>
          <a:p>
            <a:pPr marL="0" indent="0">
              <a:buNone/>
            </a:pPr>
            <a:r>
              <a:rPr lang="pl-PL" sz="1600" dirty="0" smtClean="0"/>
              <a:t>coraz gorzej.</a:t>
            </a:r>
            <a:endParaRPr lang="nb-NO" sz="1600" dirty="0"/>
          </a:p>
          <a:p>
            <a:endParaRPr lang="nb-NO" sz="2400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ZMYSŁ SŁUCHU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933967"/>
            <a:ext cx="3001516" cy="1650834"/>
          </a:xfrm>
          <a:prstGeom prst="rect">
            <a:avLst/>
          </a:prstGeom>
        </p:spPr>
      </p:pic>
      <p:pic>
        <p:nvPicPr>
          <p:cNvPr id="2" name="sluch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574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ZMYSŁ SŁUCHU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80" y="1556792"/>
            <a:ext cx="8195060" cy="49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ZMYSŁ SŁUCHU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628800"/>
            <a:ext cx="5743906" cy="49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211</Words>
  <Application>Microsoft Office PowerPoint</Application>
  <PresentationFormat>Skjermfremvisning (4:3)</PresentationFormat>
  <Paragraphs>20</Paragraphs>
  <Slides>5</Slides>
  <Notes>0</Notes>
  <HiddenSlides>0</HiddenSlides>
  <MMClips>3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ZMYSŁ SŁUCHU</vt:lpstr>
      <vt:lpstr>ZMYSŁ SŁUCHU</vt:lpstr>
      <vt:lpstr>ZMYSŁ SŁUCHU</vt:lpstr>
      <vt:lpstr>ZMYSŁ SŁUCHU</vt:lpstr>
      <vt:lpstr>ZMYSŁ SŁUCHU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Høresansen</dc:title>
  <dc:creator>Ayse Koca</dc:creator>
  <cp:lastModifiedBy>Maria</cp:lastModifiedBy>
  <cp:revision>49</cp:revision>
  <dcterms:created xsi:type="dcterms:W3CDTF">2015-04-29T10:42:37Z</dcterms:created>
  <dcterms:modified xsi:type="dcterms:W3CDTF">2015-10-22T14:50:16Z</dcterms:modified>
</cp:coreProperties>
</file>