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/>
    <p:restoredTop sz="94719"/>
  </p:normalViewPr>
  <p:slideViewPr>
    <p:cSldViewPr snapToGrid="0" snapToObjects="1">
      <p:cViewPr>
        <p:scale>
          <a:sx n="90" d="100"/>
          <a:sy n="90" d="100"/>
        </p:scale>
        <p:origin x="688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4E19F7-28EA-F44B-8546-1FEE74B61529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027669-0FA0-A849-BF7F-5ED83D9A51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9.wav"/><Relationship Id="rId4" Type="http://schemas.openxmlformats.org/officeDocument/2006/relationships/audio" Target="../media/media19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7" Type="http://schemas.openxmlformats.org/officeDocument/2006/relationships/image" Target="../media/image2.png"/><Relationship Id="rId1" Type="http://schemas.microsoft.com/office/2007/relationships/media" Target="../media/media18.wav"/><Relationship Id="rId2" Type="http://schemas.openxmlformats.org/officeDocument/2006/relationships/audio" Target="../media/media18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1.wav"/><Relationship Id="rId4" Type="http://schemas.openxmlformats.org/officeDocument/2006/relationships/audio" Target="../media/media21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1" Type="http://schemas.microsoft.com/office/2007/relationships/media" Target="../media/media20.wav"/><Relationship Id="rId2" Type="http://schemas.openxmlformats.org/officeDocument/2006/relationships/audio" Target="../media/media20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3.wav"/><Relationship Id="rId4" Type="http://schemas.openxmlformats.org/officeDocument/2006/relationships/audio" Target="../media/media23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7" Type="http://schemas.openxmlformats.org/officeDocument/2006/relationships/image" Target="../media/image2.png"/><Relationship Id="rId1" Type="http://schemas.microsoft.com/office/2007/relationships/media" Target="../media/media22.wav"/><Relationship Id="rId2" Type="http://schemas.openxmlformats.org/officeDocument/2006/relationships/audio" Target="../media/media22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5.wav"/><Relationship Id="rId4" Type="http://schemas.openxmlformats.org/officeDocument/2006/relationships/audio" Target="../media/media25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7" Type="http://schemas.openxmlformats.org/officeDocument/2006/relationships/image" Target="../media/image2.png"/><Relationship Id="rId1" Type="http://schemas.microsoft.com/office/2007/relationships/media" Target="../media/media24.wav"/><Relationship Id="rId2" Type="http://schemas.openxmlformats.org/officeDocument/2006/relationships/audio" Target="../media/media24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7.wav"/><Relationship Id="rId4" Type="http://schemas.openxmlformats.org/officeDocument/2006/relationships/audio" Target="../media/media27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7" Type="http://schemas.openxmlformats.org/officeDocument/2006/relationships/image" Target="../media/image2.png"/><Relationship Id="rId1" Type="http://schemas.microsoft.com/office/2007/relationships/media" Target="../media/media26.wav"/><Relationship Id="rId2" Type="http://schemas.openxmlformats.org/officeDocument/2006/relationships/audio" Target="../media/media26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9.wav"/><Relationship Id="rId4" Type="http://schemas.openxmlformats.org/officeDocument/2006/relationships/audio" Target="../media/media29.wav"/><Relationship Id="rId5" Type="http://schemas.microsoft.com/office/2007/relationships/media" Target="../media/media30.wav"/><Relationship Id="rId6" Type="http://schemas.openxmlformats.org/officeDocument/2006/relationships/audio" Target="../media/media30.wav"/><Relationship Id="rId7" Type="http://schemas.openxmlformats.org/officeDocument/2006/relationships/slideLayout" Target="../slideLayouts/slideLayout5.xml"/><Relationship Id="rId8" Type="http://schemas.openxmlformats.org/officeDocument/2006/relationships/image" Target="../media/image2.png"/><Relationship Id="rId1" Type="http://schemas.microsoft.com/office/2007/relationships/media" Target="../media/media28.wav"/><Relationship Id="rId2" Type="http://schemas.openxmlformats.org/officeDocument/2006/relationships/audio" Target="../media/media2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jpg"/><Relationship Id="rId5" Type="http://schemas.openxmlformats.org/officeDocument/2006/relationships/image" Target="../media/image2.png"/><Relationship Id="rId1" Type="http://schemas.microsoft.com/office/2007/relationships/media" Target="../media/media31.wav"/><Relationship Id="rId2" Type="http://schemas.openxmlformats.org/officeDocument/2006/relationships/audio" Target="../media/media31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3.wav"/><Relationship Id="rId4" Type="http://schemas.openxmlformats.org/officeDocument/2006/relationships/audio" Target="../media/media33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7" Type="http://schemas.openxmlformats.org/officeDocument/2006/relationships/image" Target="../media/image2.png"/><Relationship Id="rId8" Type="http://schemas.openxmlformats.org/officeDocument/2006/relationships/image" Target="../media/image18.png"/><Relationship Id="rId1" Type="http://schemas.microsoft.com/office/2007/relationships/media" Target="../media/media32.wav"/><Relationship Id="rId2" Type="http://schemas.openxmlformats.org/officeDocument/2006/relationships/audio" Target="../media/media32.wav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35.wav"/><Relationship Id="rId4" Type="http://schemas.openxmlformats.org/officeDocument/2006/relationships/audio" Target="../media/media35.wav"/><Relationship Id="rId5" Type="http://schemas.microsoft.com/office/2007/relationships/media" Target="../media/media36.wav"/><Relationship Id="rId6" Type="http://schemas.openxmlformats.org/officeDocument/2006/relationships/audio" Target="../media/media36.wav"/><Relationship Id="rId7" Type="http://schemas.openxmlformats.org/officeDocument/2006/relationships/slideLayout" Target="../slideLayouts/slideLayout5.xml"/><Relationship Id="rId8" Type="http://schemas.openxmlformats.org/officeDocument/2006/relationships/image" Target="../media/image2.png"/><Relationship Id="rId9" Type="http://schemas.openxmlformats.org/officeDocument/2006/relationships/image" Target="../media/image19.png"/><Relationship Id="rId1" Type="http://schemas.microsoft.com/office/2007/relationships/media" Target="../media/media34.wav"/><Relationship Id="rId2" Type="http://schemas.openxmlformats.org/officeDocument/2006/relationships/audio" Target="../media/media3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hi.no/pasienthandboka/sykdommer/hjerne-nervesystem/nervesystemet-2450.html" TargetMode="External"/><Relationship Id="rId4" Type="http://schemas.openxmlformats.org/officeDocument/2006/relationships/hyperlink" Target="http://www.naturfag.no/uopplegg/vis.html?tid=205914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dla.no/nb/node/112032?fag=42&amp;meny=5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4" Type="http://schemas.openxmlformats.org/officeDocument/2006/relationships/audio" Target="../media/media3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7" Type="http://schemas.openxmlformats.org/officeDocument/2006/relationships/image" Target="../media/image2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4" Type="http://schemas.openxmlformats.org/officeDocument/2006/relationships/audio" Target="../media/media5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7" Type="http://schemas.openxmlformats.org/officeDocument/2006/relationships/image" Target="../media/image2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7" Type="http://schemas.openxmlformats.org/officeDocument/2006/relationships/image" Target="../media/image2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4" Type="http://schemas.openxmlformats.org/officeDocument/2006/relationships/audio" Target="../media/media9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7" Type="http://schemas.openxmlformats.org/officeDocument/2006/relationships/image" Target="../media/image2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4" Type="http://schemas.openxmlformats.org/officeDocument/2006/relationships/audio" Target="../media/media11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7" Type="http://schemas.openxmlformats.org/officeDocument/2006/relationships/image" Target="../media/image2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4" Type="http://schemas.openxmlformats.org/officeDocument/2006/relationships/audio" Target="../media/media13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7" Type="http://schemas.openxmlformats.org/officeDocument/2006/relationships/image" Target="../media/image2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wav"/><Relationship Id="rId4" Type="http://schemas.openxmlformats.org/officeDocument/2006/relationships/audio" Target="../media/media15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7" Type="http://schemas.openxmlformats.org/officeDocument/2006/relationships/image" Target="../media/image2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7.wav"/><Relationship Id="rId4" Type="http://schemas.openxmlformats.org/officeDocument/2006/relationships/audio" Target="../media/media17.wa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7" Type="http://schemas.openxmlformats.org/officeDocument/2006/relationships/image" Target="../media/image2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317925"/>
          </a:xfrm>
        </p:spPr>
        <p:txBody>
          <a:bodyPr/>
          <a:lstStyle/>
          <a:p>
            <a:r>
              <a:rPr lang="nb-NO" dirty="0" smtClean="0"/>
              <a:t>Nervesystemet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5556"/>
            <a:ext cx="6400800" cy="2926644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nb-NO" dirty="0" smtClean="0">
                <a:solidFill>
                  <a:srgbClr val="234271"/>
                </a:solidFill>
              </a:rPr>
              <a:t>Nervecelle</a:t>
            </a:r>
          </a:p>
          <a:p>
            <a:pPr marL="342900" indent="-342900" algn="l">
              <a:buFont typeface="Arial"/>
              <a:buChar char="•"/>
            </a:pPr>
            <a:r>
              <a:rPr lang="nb-NO" dirty="0" smtClean="0">
                <a:solidFill>
                  <a:srgbClr val="234271"/>
                </a:solidFill>
              </a:rPr>
              <a:t>Sentralnervesystemet</a:t>
            </a:r>
          </a:p>
          <a:p>
            <a:pPr marL="342900" indent="-342900" algn="l">
              <a:buFont typeface="Arial"/>
              <a:buChar char="•"/>
            </a:pPr>
            <a:r>
              <a:rPr lang="nb-NO" dirty="0" smtClean="0">
                <a:solidFill>
                  <a:srgbClr val="234271"/>
                </a:solidFill>
              </a:rPr>
              <a:t>Det perifere nervesystemet</a:t>
            </a:r>
          </a:p>
          <a:p>
            <a:pPr marL="342900" indent="-342900" algn="l">
              <a:buFont typeface="Arial"/>
              <a:buChar char="•"/>
            </a:pPr>
            <a:r>
              <a:rPr lang="nb-NO" dirty="0" smtClean="0">
                <a:solidFill>
                  <a:srgbClr val="234271"/>
                </a:solidFill>
              </a:rPr>
              <a:t>Refleks</a:t>
            </a:r>
            <a:endParaRPr lang="nb-NO" dirty="0">
              <a:solidFill>
                <a:srgbClr val="234271"/>
              </a:solidFill>
            </a:endParaRPr>
          </a:p>
        </p:txBody>
      </p:sp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0205" y="5314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Lillehjernen</a:t>
            </a:r>
            <a:endParaRPr lang="nb-NO" dirty="0"/>
          </a:p>
        </p:txBody>
      </p:sp>
      <p:pic>
        <p:nvPicPr>
          <p:cNvPr id="5" name="Content Placeholder 4" descr="Lillehjernen farga.jp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1" r="-2081"/>
          <a:stretch>
            <a:fillRect/>
          </a:stretch>
        </p:blipFill>
        <p:spPr>
          <a:xfrm>
            <a:off x="4572000" y="1706525"/>
            <a:ext cx="40386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2116666"/>
            <a:ext cx="4041648" cy="4009813"/>
          </a:xfrm>
        </p:spPr>
        <p:txBody>
          <a:bodyPr/>
          <a:lstStyle/>
          <a:p>
            <a:r>
              <a:rPr lang="nb-NO" dirty="0" smtClean="0">
                <a:solidFill>
                  <a:srgbClr val="2C395E"/>
                </a:solidFill>
              </a:rPr>
              <a:t>Kontrollerer bevegelse og balanse.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Setter sammen all informasjon fra øyne, ører, kroppens stilling og leddene.</a:t>
            </a:r>
            <a:endParaRPr lang="nb-NO" dirty="0">
              <a:solidFill>
                <a:srgbClr val="2C395E"/>
              </a:solidFill>
            </a:endParaRPr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3832" y="785038"/>
            <a:ext cx="609600" cy="609600"/>
          </a:xfrm>
          <a:prstGeom prst="rect">
            <a:avLst/>
          </a:prstGeom>
        </p:spPr>
      </p:pic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6679" y="4665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Ryggmargen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t="-14366" b="-1436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>
                <a:solidFill>
                  <a:srgbClr val="2C395E"/>
                </a:solidFill>
              </a:rPr>
              <a:t>Ligger inne i ryggsøylen.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Formidler informasjon mellom hjernen og resten av kroppen.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Binder sentralnervesystemet sammen med nervesystemet ute i kroppen.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Hvis ryggmargen blir skadet, kan deler av kroppen bli lammet.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Er også kalt </a:t>
            </a:r>
            <a:r>
              <a:rPr lang="nb-NO" dirty="0" err="1">
                <a:solidFill>
                  <a:srgbClr val="2C395E"/>
                </a:solidFill>
              </a:rPr>
              <a:t>h</a:t>
            </a:r>
            <a:r>
              <a:rPr lang="nb-NO" dirty="0" err="1" smtClean="0">
                <a:solidFill>
                  <a:srgbClr val="2C395E"/>
                </a:solidFill>
              </a:rPr>
              <a:t>ovedkabel</a:t>
            </a:r>
            <a:r>
              <a:rPr lang="nb-NO" dirty="0" smtClean="0">
                <a:solidFill>
                  <a:srgbClr val="2C395E"/>
                </a:solidFill>
              </a:rPr>
              <a:t>.</a:t>
            </a:r>
            <a:endParaRPr lang="nb-NO" dirty="0">
              <a:solidFill>
                <a:srgbClr val="2C395E"/>
              </a:solidFill>
            </a:endParaRPr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19014" y="583019"/>
            <a:ext cx="609600" cy="609600"/>
          </a:xfrm>
          <a:prstGeom prst="rect">
            <a:avLst/>
          </a:prstGeom>
        </p:spPr>
      </p:pic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8335" y="5739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perifere nervesystemet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5844"/>
            <a:ext cx="4038600" cy="4525963"/>
          </a:xfrm>
        </p:spPr>
        <p:txBody>
          <a:bodyPr/>
          <a:lstStyle/>
          <a:p>
            <a:r>
              <a:rPr lang="nb-NO" dirty="0" smtClean="0">
                <a:solidFill>
                  <a:srgbClr val="2C395E"/>
                </a:solidFill>
              </a:rPr>
              <a:t>Blir koblet sammen med sentralnervesystemet i ryggmargen.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Består av to hoveddeler. </a:t>
            </a:r>
          </a:p>
          <a:p>
            <a:pPr>
              <a:buFont typeface="Wingdings" charset="2"/>
              <a:buChar char="v"/>
            </a:pPr>
            <a:r>
              <a:rPr lang="nb-NO" dirty="0" smtClean="0">
                <a:solidFill>
                  <a:srgbClr val="2C395E"/>
                </a:solidFill>
              </a:rPr>
              <a:t>Det somatiske nervesystemet (viljestyrt).</a:t>
            </a:r>
          </a:p>
          <a:p>
            <a:pPr>
              <a:buFont typeface="Wingdings" charset="2"/>
              <a:buChar char="v"/>
            </a:pPr>
            <a:r>
              <a:rPr lang="nb-NO" dirty="0" smtClean="0">
                <a:solidFill>
                  <a:srgbClr val="2C395E"/>
                </a:solidFill>
              </a:rPr>
              <a:t>Det autonome nervesystemet (ikke viljestyrt</a:t>
            </a:r>
            <a:r>
              <a:rPr lang="nb-NO" dirty="0" smtClean="0"/>
              <a:t>)</a:t>
            </a:r>
          </a:p>
          <a:p>
            <a:endParaRPr lang="en-US" dirty="0"/>
          </a:p>
        </p:txBody>
      </p:sp>
      <p:pic>
        <p:nvPicPr>
          <p:cNvPr id="7" name="Content Placeholder 6" descr="perifere.jpg"/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5" r="-9535"/>
          <a:stretch>
            <a:fillRect/>
          </a:stretch>
        </p:blipFill>
        <p:spPr>
          <a:xfrm>
            <a:off x="4645025" y="1600200"/>
            <a:ext cx="4041775" cy="4525963"/>
          </a:xfrm>
        </p:spPr>
      </p:pic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274675"/>
            <a:ext cx="609600" cy="609600"/>
          </a:xfrm>
          <a:prstGeom prst="rect">
            <a:avLst/>
          </a:prstGeom>
        </p:spPr>
      </p:pic>
      <p:pic>
        <p:nvPicPr>
          <p:cNvPr id="5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721" y="5420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5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8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somatiske nervesystemet</a:t>
            </a:r>
            <a:endParaRPr lang="nb-NO" dirty="0"/>
          </a:p>
        </p:txBody>
      </p:sp>
      <p:pic>
        <p:nvPicPr>
          <p:cNvPr id="6" name="Content Placeholder 5" descr="somatisk.jp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09" b="-34009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2C395E"/>
                </a:solidFill>
              </a:rPr>
              <a:t>Kontakter musklene i skjelettet ved å sende signaler fra ryggmargen til skjelettmusklene.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Sanseorganer som sender informasjon er en del av det somatiske nervesystemet.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Hjelper oss til å bestemme når signaler skal sendes. </a:t>
            </a:r>
            <a:endParaRPr lang="nb-NO" dirty="0">
              <a:solidFill>
                <a:srgbClr val="2C395E"/>
              </a:solidFill>
            </a:endParaRPr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9255" y="636181"/>
            <a:ext cx="609600" cy="609600"/>
          </a:xfrm>
          <a:prstGeom prst="rect">
            <a:avLst/>
          </a:prstGeo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353" y="56547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autonome nervesystemet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234271"/>
                </a:solidFill>
              </a:rPr>
              <a:t>Yter ekstra innsats.</a:t>
            </a:r>
          </a:p>
          <a:p>
            <a:r>
              <a:rPr lang="nb-NO" dirty="0" smtClean="0">
                <a:solidFill>
                  <a:srgbClr val="234271"/>
                </a:solidFill>
              </a:rPr>
              <a:t>Styrer indre organer, for eks. fordøyelsessystemet og hjerteslag.  </a:t>
            </a:r>
          </a:p>
          <a:p>
            <a:r>
              <a:rPr lang="nb-NO" dirty="0" smtClean="0">
                <a:solidFill>
                  <a:srgbClr val="234271"/>
                </a:solidFill>
              </a:rPr>
              <a:t>Inndeles i to:</a:t>
            </a:r>
          </a:p>
          <a:p>
            <a:pPr marL="0" indent="0">
              <a:buNone/>
            </a:pPr>
            <a:r>
              <a:rPr lang="nb-NO" dirty="0">
                <a:solidFill>
                  <a:srgbClr val="234271"/>
                </a:solidFill>
              </a:rPr>
              <a:t>	</a:t>
            </a:r>
            <a:r>
              <a:rPr lang="nb-NO" dirty="0" smtClean="0">
                <a:solidFill>
                  <a:srgbClr val="234271"/>
                </a:solidFill>
              </a:rPr>
              <a:t>Det sympatiske 	nervesystemet og </a:t>
            </a:r>
          </a:p>
          <a:p>
            <a:pPr marL="0" indent="0">
              <a:buNone/>
            </a:pPr>
            <a:r>
              <a:rPr lang="nb-NO" dirty="0">
                <a:solidFill>
                  <a:srgbClr val="234271"/>
                </a:solidFill>
              </a:rPr>
              <a:t>	</a:t>
            </a:r>
            <a:r>
              <a:rPr lang="nb-NO" dirty="0" smtClean="0">
                <a:solidFill>
                  <a:srgbClr val="234271"/>
                </a:solidFill>
              </a:rPr>
              <a:t>Det parasympatiske 	nervesystemet.</a:t>
            </a:r>
          </a:p>
          <a:p>
            <a:endParaRPr lang="en-US" dirty="0"/>
          </a:p>
        </p:txBody>
      </p:sp>
      <p:pic>
        <p:nvPicPr>
          <p:cNvPr id="7" name="Content Placeholder 6" descr="kampklar.jp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53" b="-37553"/>
          <a:stretch>
            <a:fillRect/>
          </a:stretch>
        </p:blipFill>
        <p:spPr>
          <a:xfrm>
            <a:off x="4648200" y="1261533"/>
            <a:ext cx="4038600" cy="4525963"/>
          </a:xfrm>
        </p:spPr>
      </p:pic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23051" y="651933"/>
            <a:ext cx="609600" cy="609600"/>
          </a:xfrm>
          <a:prstGeom prst="rect">
            <a:avLst/>
          </a:prstGeom>
        </p:spPr>
      </p:pic>
      <p:pic>
        <p:nvPicPr>
          <p:cNvPr id="5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6046" y="5177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22" y="0"/>
            <a:ext cx="8791222" cy="1016000"/>
          </a:xfrm>
        </p:spPr>
        <p:txBody>
          <a:bodyPr/>
          <a:lstStyle/>
          <a:p>
            <a:r>
              <a:rPr lang="nb-NO" dirty="0"/>
              <a:t>Det autonome nervesystemet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48200" y="1312333"/>
            <a:ext cx="4040188" cy="906605"/>
          </a:xfrm>
        </p:spPr>
        <p:txBody>
          <a:bodyPr/>
          <a:lstStyle/>
          <a:p>
            <a:r>
              <a:rPr lang="nb-NO" dirty="0">
                <a:solidFill>
                  <a:srgbClr val="008000"/>
                </a:solidFill>
              </a:rPr>
              <a:t>Det sympatiske nervesystemet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" y="1312333"/>
            <a:ext cx="4041775" cy="889000"/>
          </a:xfrm>
        </p:spPr>
        <p:txBody>
          <a:bodyPr/>
          <a:lstStyle/>
          <a:p>
            <a:r>
              <a:rPr lang="nb-NO" dirty="0">
                <a:solidFill>
                  <a:srgbClr val="3366FF"/>
                </a:solidFill>
              </a:rPr>
              <a:t>Det parasympatiske nervesystemet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6552" y="2261497"/>
            <a:ext cx="4041648" cy="3913632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Roer oss ned.</a:t>
            </a:r>
          </a:p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Hviler når vi ikke er i en stress situasjon.</a:t>
            </a:r>
          </a:p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Hjertet roes, pulsen går ned og luftveiene trekker seg sammen etter en anstrengelse. </a:t>
            </a:r>
          </a:p>
          <a:p>
            <a:endParaRPr lang="nb-NO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8975" y="2261942"/>
            <a:ext cx="4041648" cy="3913187"/>
          </a:xfrm>
        </p:spPr>
        <p:txBody>
          <a:bodyPr/>
          <a:lstStyle/>
          <a:p>
            <a:r>
              <a:rPr lang="nb-NO" dirty="0" smtClean="0">
                <a:solidFill>
                  <a:srgbClr val="234271"/>
                </a:solidFill>
              </a:rPr>
              <a:t>Gjør oss kampklare.</a:t>
            </a:r>
          </a:p>
          <a:p>
            <a:r>
              <a:rPr lang="nb-NO" dirty="0" smtClean="0">
                <a:solidFill>
                  <a:srgbClr val="234271"/>
                </a:solidFill>
              </a:rPr>
              <a:t>Yter en ekstra innsats.</a:t>
            </a:r>
          </a:p>
          <a:p>
            <a:r>
              <a:rPr lang="nb-NO" dirty="0" smtClean="0">
                <a:solidFill>
                  <a:srgbClr val="234271"/>
                </a:solidFill>
              </a:rPr>
              <a:t>Gjør at hjertet slår fortere og kraftigere og pusten går raskere.</a:t>
            </a:r>
          </a:p>
          <a:p>
            <a:r>
              <a:rPr lang="nb-NO" dirty="0" smtClean="0">
                <a:solidFill>
                  <a:srgbClr val="234271"/>
                </a:solidFill>
              </a:rPr>
              <a:t>Får pupillene og luftveiene til å utvides.</a:t>
            </a:r>
          </a:p>
          <a:p>
            <a:r>
              <a:rPr lang="nb-NO" dirty="0" smtClean="0">
                <a:solidFill>
                  <a:srgbClr val="234271"/>
                </a:solidFill>
              </a:rPr>
              <a:t>Hemmer fordøyelsen. </a:t>
            </a:r>
          </a:p>
          <a:p>
            <a:endParaRPr lang="nb-NO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8788" y="702733"/>
            <a:ext cx="609600" cy="609600"/>
          </a:xfrm>
          <a:prstGeom prst="rect">
            <a:avLst/>
          </a:prstGeom>
        </p:spPr>
      </p:pic>
      <p:pic>
        <p:nvPicPr>
          <p:cNvPr id="8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9842" y="4974265"/>
            <a:ext cx="609600" cy="609600"/>
          </a:xfrm>
          <a:prstGeom prst="rect">
            <a:avLst/>
          </a:prstGeom>
        </p:spPr>
      </p:pic>
      <p:pic>
        <p:nvPicPr>
          <p:cNvPr id="9" name="Innspilt ly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00847" y="5782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7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0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1" y="0"/>
            <a:ext cx="8833556" cy="846667"/>
          </a:xfrm>
        </p:spPr>
        <p:txBody>
          <a:bodyPr/>
          <a:lstStyle/>
          <a:p>
            <a:r>
              <a:rPr lang="nb-NO" dirty="0"/>
              <a:t>Det autonome nervesystemet</a:t>
            </a:r>
            <a:endParaRPr lang="en-US" dirty="0"/>
          </a:p>
        </p:txBody>
      </p:sp>
      <p:pic>
        <p:nvPicPr>
          <p:cNvPr id="7" name="Content Placeholder 6" descr="sym og para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18" r="-25718"/>
          <a:stretch>
            <a:fillRect/>
          </a:stretch>
        </p:blipFill>
        <p:spPr>
          <a:xfrm>
            <a:off x="457200" y="1073150"/>
            <a:ext cx="8229600" cy="5053013"/>
          </a:xfrm>
        </p:spPr>
      </p:pic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5432" y="463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Refleks</a:t>
            </a:r>
            <a:endParaRPr lang="nb-NO" dirty="0"/>
          </a:p>
        </p:txBody>
      </p:sp>
      <p:pic>
        <p:nvPicPr>
          <p:cNvPr id="5" name="Content Placeholder 4" descr="refleks.jp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10" b="-1841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Gir en rask og ubevisst bevegelse.</a:t>
            </a: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Er automatiserte bevegelser som hjelper oss til å overleve.</a:t>
            </a: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Starter ved at ett av sanseorganene våre reagerer og sender en beskjed til musklene om å trekke seg sammen. Går ikke via hjernen.</a:t>
            </a: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Vi reagerer før vi rekker å tenke over hva som skjer.</a:t>
            </a: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Er delt i to: medfødte og opplærte reflekser.</a:t>
            </a:r>
            <a:endParaRPr lang="nb-NO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57777" y="625548"/>
            <a:ext cx="609600" cy="609600"/>
          </a:xfrm>
          <a:prstGeom prst="rect">
            <a:avLst/>
          </a:prstGeom>
        </p:spPr>
      </p:pic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149" y="5821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2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0374" y="1603248"/>
            <a:ext cx="2974404" cy="609600"/>
          </a:xfrm>
        </p:spPr>
        <p:txBody>
          <a:bodyPr/>
          <a:lstStyle/>
          <a:p>
            <a:pPr algn="l"/>
            <a:r>
              <a:rPr lang="nb-NO" dirty="0" smtClean="0">
                <a:solidFill>
                  <a:srgbClr val="000090"/>
                </a:solidFill>
              </a:rPr>
              <a:t>Medfødte reflekser</a:t>
            </a:r>
            <a:endParaRPr lang="nb-NO" dirty="0">
              <a:solidFill>
                <a:srgbClr val="00009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3197578" cy="609600"/>
          </a:xfrm>
        </p:spPr>
        <p:txBody>
          <a:bodyPr/>
          <a:lstStyle/>
          <a:p>
            <a:pPr algn="l"/>
            <a:r>
              <a:rPr lang="nb-NO" dirty="0" smtClean="0">
                <a:solidFill>
                  <a:srgbClr val="000090"/>
                </a:solidFill>
              </a:rPr>
              <a:t>Opplærte reflekser</a:t>
            </a:r>
            <a:endParaRPr lang="nb-NO" dirty="0">
              <a:solidFill>
                <a:srgbClr val="00009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Blinkerefleks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Kneerefleks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Griperefleks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Pusterefleks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Sugerefleks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234271"/>
                </a:solidFill>
              </a:rPr>
              <a:t>Gå</a:t>
            </a:r>
            <a:endParaRPr lang="en-US" dirty="0" smtClean="0">
              <a:solidFill>
                <a:srgbClr val="234271"/>
              </a:solidFill>
            </a:endParaRPr>
          </a:p>
          <a:p>
            <a:r>
              <a:rPr lang="en-US" dirty="0" err="1" smtClean="0">
                <a:solidFill>
                  <a:srgbClr val="234271"/>
                </a:solidFill>
              </a:rPr>
              <a:t>Løpe</a:t>
            </a:r>
            <a:endParaRPr lang="en-US" dirty="0" smtClean="0">
              <a:solidFill>
                <a:srgbClr val="234271"/>
              </a:solidFill>
            </a:endParaRPr>
          </a:p>
          <a:p>
            <a:r>
              <a:rPr lang="en-US" dirty="0" err="1" smtClean="0">
                <a:solidFill>
                  <a:srgbClr val="234271"/>
                </a:solidFill>
              </a:rPr>
              <a:t>Sykle</a:t>
            </a:r>
            <a:endParaRPr lang="en-US" dirty="0" smtClean="0">
              <a:solidFill>
                <a:srgbClr val="234271"/>
              </a:solidFill>
            </a:endParaRPr>
          </a:p>
          <a:p>
            <a:endParaRPr lang="en-US" dirty="0">
              <a:solidFill>
                <a:srgbClr val="234271"/>
              </a:solidFill>
            </a:endParaRPr>
          </a:p>
        </p:txBody>
      </p:sp>
      <p:pic>
        <p:nvPicPr>
          <p:cNvPr id="2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2325" y="604283"/>
            <a:ext cx="609600" cy="609600"/>
          </a:xfrm>
          <a:prstGeom prst="rect">
            <a:avLst/>
          </a:prstGeom>
        </p:spPr>
      </p:pic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374" y="4623390"/>
            <a:ext cx="609600" cy="609600"/>
          </a:xfrm>
          <a:prstGeom prst="rect">
            <a:avLst/>
          </a:prstGeo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31239" y="3739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Kilder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ndla.no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nhi.no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naturfag.no</a:t>
            </a:r>
            <a:endParaRPr lang="en-US" dirty="0" smtClean="0"/>
          </a:p>
          <a:p>
            <a:r>
              <a:rPr lang="en-US" dirty="0" err="1" smtClean="0">
                <a:solidFill>
                  <a:srgbClr val="234271"/>
                </a:solidFill>
              </a:rPr>
              <a:t>Hannisdal</a:t>
            </a:r>
            <a:r>
              <a:rPr lang="en-US" dirty="0" smtClean="0">
                <a:solidFill>
                  <a:srgbClr val="234271"/>
                </a:solidFill>
              </a:rPr>
              <a:t> M., </a:t>
            </a:r>
            <a:r>
              <a:rPr lang="en-US" dirty="0" err="1" smtClean="0">
                <a:solidFill>
                  <a:srgbClr val="234271"/>
                </a:solidFill>
              </a:rPr>
              <a:t>Haugan</a:t>
            </a:r>
            <a:r>
              <a:rPr lang="en-US" dirty="0" smtClean="0">
                <a:solidFill>
                  <a:srgbClr val="234271"/>
                </a:solidFill>
              </a:rPr>
              <a:t> J. </a:t>
            </a:r>
            <a:r>
              <a:rPr lang="en-US" dirty="0" err="1" smtClean="0">
                <a:solidFill>
                  <a:srgbClr val="234271"/>
                </a:solidFill>
              </a:rPr>
              <a:t>og</a:t>
            </a:r>
            <a:r>
              <a:rPr lang="en-US" dirty="0" smtClean="0">
                <a:solidFill>
                  <a:srgbClr val="234271"/>
                </a:solidFill>
              </a:rPr>
              <a:t> </a:t>
            </a:r>
            <a:r>
              <a:rPr lang="en-US" dirty="0" err="1" smtClean="0">
                <a:solidFill>
                  <a:srgbClr val="234271"/>
                </a:solidFill>
              </a:rPr>
              <a:t>Munkvik</a:t>
            </a:r>
            <a:r>
              <a:rPr lang="en-US" dirty="0" smtClean="0">
                <a:solidFill>
                  <a:srgbClr val="234271"/>
                </a:solidFill>
              </a:rPr>
              <a:t> M.2007. </a:t>
            </a:r>
            <a:r>
              <a:rPr lang="en-US" i="1" dirty="0" smtClean="0">
                <a:solidFill>
                  <a:srgbClr val="234271"/>
                </a:solidFill>
              </a:rPr>
              <a:t>Eureka 9.</a:t>
            </a:r>
            <a:r>
              <a:rPr lang="en-US" dirty="0" smtClean="0">
                <a:solidFill>
                  <a:srgbClr val="234271"/>
                </a:solidFill>
              </a:rPr>
              <a:t> </a:t>
            </a:r>
            <a:r>
              <a:rPr lang="en-US" dirty="0" err="1" smtClean="0">
                <a:solidFill>
                  <a:srgbClr val="234271"/>
                </a:solidFill>
              </a:rPr>
              <a:t>Gyldendal</a:t>
            </a:r>
            <a:r>
              <a:rPr lang="en-US" dirty="0" smtClean="0">
                <a:solidFill>
                  <a:srgbClr val="234271"/>
                </a:solidFill>
              </a:rPr>
              <a:t> </a:t>
            </a:r>
            <a:r>
              <a:rPr lang="en-US" dirty="0" err="1" smtClean="0">
                <a:solidFill>
                  <a:srgbClr val="234271"/>
                </a:solidFill>
              </a:rPr>
              <a:t>Norsk</a:t>
            </a:r>
            <a:r>
              <a:rPr lang="en-US" dirty="0" smtClean="0">
                <a:solidFill>
                  <a:srgbClr val="234271"/>
                </a:solidFill>
              </a:rPr>
              <a:t> </a:t>
            </a:r>
            <a:r>
              <a:rPr lang="en-US" dirty="0" err="1" smtClean="0">
                <a:solidFill>
                  <a:srgbClr val="234271"/>
                </a:solidFill>
              </a:rPr>
              <a:t>Forlag</a:t>
            </a:r>
            <a:r>
              <a:rPr lang="en-US" dirty="0" smtClean="0">
                <a:solidFill>
                  <a:srgbClr val="234271"/>
                </a:solidFill>
              </a:rPr>
              <a:t> AS. Oslo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6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Nervecelle</a:t>
            </a:r>
            <a:endParaRPr lang="nb-NO" dirty="0"/>
          </a:p>
        </p:txBody>
      </p:sp>
      <p:pic>
        <p:nvPicPr>
          <p:cNvPr id="18" name="Content Placeholder 17" descr="nervecelle1.jp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80" b="-11280"/>
          <a:stretch>
            <a:fillRect/>
          </a:stretch>
        </p:blipFill>
        <p:spPr/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65760" y="1792111"/>
            <a:ext cx="4041648" cy="4334369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Er kjernen i cellekroppen.</a:t>
            </a: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Har utløpere som kalles </a:t>
            </a:r>
            <a:r>
              <a:rPr lang="nb-NO" dirty="0" err="1" smtClean="0">
                <a:solidFill>
                  <a:schemeClr val="tx2">
                    <a:lumMod val="75000"/>
                  </a:schemeClr>
                </a:solidFill>
              </a:rPr>
              <a:t>akson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 og dendritt.</a:t>
            </a: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Har hjelpeceller som også kalles myelin.</a:t>
            </a: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Kommuniserer med hverandre og andre celler i kroppen gjennom synapser. </a:t>
            </a:r>
          </a:p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ender informasjon gjennom </a:t>
            </a:r>
            <a:r>
              <a:rPr lang="nb-NO" dirty="0" err="1" smtClean="0">
                <a:solidFill>
                  <a:schemeClr val="tx2">
                    <a:lumMod val="75000"/>
                  </a:schemeClr>
                </a:solidFill>
              </a:rPr>
              <a:t>aksonet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 videre til andre nerveceller eller andre celletyper som for eks. muskelceller.</a:t>
            </a:r>
          </a:p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ottar informasjon gjennom dendrittene fra andre nerveceller.</a:t>
            </a:r>
            <a:endParaRPr lang="nb-NO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66121" y="942753"/>
            <a:ext cx="609600" cy="609600"/>
          </a:xfrm>
          <a:prstGeom prst="rect">
            <a:avLst/>
          </a:prstGeom>
        </p:spPr>
      </p:pic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251" y="5821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Nervecelle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  <a:cs typeface="Gill Sans MT"/>
              </a:rPr>
              <a:t>Synapser er kontaktsted/overgang mellom to nerveceller.</a:t>
            </a:r>
          </a:p>
          <a:p>
            <a:r>
              <a:rPr lang="nb-NO" dirty="0" err="1" smtClean="0">
                <a:solidFill>
                  <a:schemeClr val="tx2">
                    <a:lumMod val="75000"/>
                  </a:schemeClr>
                </a:solidFill>
                <a:cs typeface="Gill Sans MT"/>
              </a:rPr>
              <a:t>Synaptisk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  <a:cs typeface="Gill Sans MT"/>
              </a:rPr>
              <a:t> spalte er mellomrommet mellom de to cellene.</a:t>
            </a: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  <a:cs typeface="Gill Sans MT"/>
              </a:rPr>
              <a:t>Transmitterstoffer er spesielle stoffer som ligger i blærer i enden av </a:t>
            </a:r>
            <a:r>
              <a:rPr lang="nb-NO" dirty="0" err="1" smtClean="0">
                <a:solidFill>
                  <a:schemeClr val="tx2">
                    <a:lumMod val="75000"/>
                  </a:schemeClr>
                </a:solidFill>
                <a:cs typeface="Gill Sans MT"/>
              </a:rPr>
              <a:t>aksonet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cs typeface="Gill Sans MT"/>
              </a:rPr>
              <a:t>.</a:t>
            </a:r>
            <a:endParaRPr lang="nb-NO" dirty="0" smtClean="0">
              <a:solidFill>
                <a:schemeClr val="tx2">
                  <a:lumMod val="75000"/>
                </a:schemeClr>
              </a:solidFill>
              <a:cs typeface="Gill Sans MT"/>
            </a:endParaRP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  <a:cs typeface="Gill Sans MT"/>
              </a:rPr>
              <a:t>Dendritter har korte forgreinede utløpere som mottar informasjon  fra andre nerveceller.</a:t>
            </a:r>
          </a:p>
          <a:p>
            <a:r>
              <a:rPr lang="nb-NO" dirty="0" err="1" smtClean="0">
                <a:solidFill>
                  <a:schemeClr val="tx2">
                    <a:lumMod val="75000"/>
                  </a:schemeClr>
                </a:solidFill>
                <a:cs typeface="Gill Sans MT"/>
              </a:rPr>
              <a:t>Aksonet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  <a:cs typeface="Gill Sans MT"/>
              </a:rPr>
              <a:t> har en lang utløper som sender informasjon til andre nerveceller eller kroppsceller. </a:t>
            </a:r>
          </a:p>
          <a:p>
            <a:r>
              <a:rPr lang="nb-NO" dirty="0" err="1" smtClean="0">
                <a:solidFill>
                  <a:schemeClr val="tx2">
                    <a:lumMod val="75000"/>
                  </a:schemeClr>
                </a:solidFill>
                <a:cs typeface="Gill Sans MT"/>
              </a:rPr>
              <a:t>Aksoner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  <a:cs typeface="Gill Sans MT"/>
              </a:rPr>
              <a:t> ligger sammen som bunter og er kalt nervestrenger.</a:t>
            </a:r>
          </a:p>
          <a:p>
            <a:endParaRPr lang="nb-NO" dirty="0" smtClean="0">
              <a:solidFill>
                <a:schemeClr val="tx2">
                  <a:lumMod val="75000"/>
                </a:schemeClr>
              </a:solidFill>
              <a:cs typeface="Gill Sans MT"/>
            </a:endParaRPr>
          </a:p>
          <a:p>
            <a:endParaRPr lang="nb-NO" dirty="0" smtClean="0">
              <a:solidFill>
                <a:schemeClr val="tx2">
                  <a:lumMod val="75000"/>
                </a:schemeClr>
              </a:solidFill>
              <a:latin typeface="Gill Sans MT"/>
              <a:cs typeface="Gill Sans MT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synaptisk spalte.jp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4" b="-6854"/>
          <a:stretch>
            <a:fillRect/>
          </a:stretch>
        </p:blipFill>
        <p:spPr/>
      </p:pic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2763" y="5739809"/>
            <a:ext cx="609600" cy="609600"/>
          </a:xfrm>
          <a:prstGeom prst="rect">
            <a:avLst/>
          </a:prstGeom>
        </p:spPr>
      </p:pic>
      <p:pic>
        <p:nvPicPr>
          <p:cNvPr id="5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5489" y="731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Nervecelle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</a:rPr>
              <a:t>Isjiasnerven 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</a:rPr>
              <a:t>er en av de store nervestrengene som 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</a:rPr>
              <a:t>strekker 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</a:rPr>
              <a:t>seg fra ryggraden og ned langs baksiden av låret. </a:t>
            </a:r>
          </a:p>
          <a:p>
            <a:r>
              <a:rPr lang="nb-NO" dirty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</a:rPr>
              <a:t>Hjelpecellene gjør at nerveimpulsene går fortere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</a:rPr>
              <a:t>.</a:t>
            </a: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</a:rPr>
              <a:t>Hastigheten av en elektrisk impuls gjennom et </a:t>
            </a:r>
            <a:r>
              <a:rPr lang="nb-NO" dirty="0" err="1" smtClean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</a:rPr>
              <a:t>akson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</a:rPr>
              <a:t> som er omgitt med hjelpeceller er over 100m/s.</a:t>
            </a:r>
          </a:p>
          <a:p>
            <a:endParaRPr lang="nb-NO" dirty="0">
              <a:solidFill>
                <a:schemeClr val="tx2">
                  <a:lumMod val="75000"/>
                </a:schemeClr>
              </a:solidFill>
              <a:latin typeface="Gill Sans MT"/>
              <a:cs typeface="Gill Sans MT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3111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98019" y="795670"/>
            <a:ext cx="609600" cy="609600"/>
          </a:xfrm>
          <a:prstGeom prst="rect">
            <a:avLst/>
          </a:prstGeom>
        </p:spPr>
      </p:pic>
      <p:pic>
        <p:nvPicPr>
          <p:cNvPr id="5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4661" y="5821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Nervesystemet</a:t>
            </a:r>
            <a:endParaRPr lang="en-US" dirty="0"/>
          </a:p>
        </p:txBody>
      </p:sp>
      <p:pic>
        <p:nvPicPr>
          <p:cNvPr id="5" name="Content Placeholder 4" descr="nervesystemet inndelt.gif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r="1529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961444"/>
            <a:ext cx="4041648" cy="4165035"/>
          </a:xfrm>
        </p:spPr>
        <p:txBody>
          <a:bodyPr/>
          <a:lstStyle/>
          <a:p>
            <a:r>
              <a:rPr lang="nb-NO" dirty="0" smtClean="0">
                <a:solidFill>
                  <a:srgbClr val="234271"/>
                </a:solidFill>
              </a:rPr>
              <a:t>Sender signaler til muskler med beskjed om at de skal trekke seg sammen.</a:t>
            </a:r>
          </a:p>
          <a:p>
            <a:r>
              <a:rPr lang="nb-NO" dirty="0" smtClean="0">
                <a:solidFill>
                  <a:srgbClr val="234271"/>
                </a:solidFill>
              </a:rPr>
              <a:t>Nervesystemet blir inndelt i sentralnervesystemet og det perifere nervesystemet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72176" y="687309"/>
            <a:ext cx="609600" cy="609600"/>
          </a:xfrm>
          <a:prstGeom prst="rect">
            <a:avLst/>
          </a:prstGeom>
        </p:spPr>
      </p:pic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293" y="4676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3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556"/>
            <a:ext cx="8229600" cy="1402644"/>
          </a:xfrm>
        </p:spPr>
        <p:txBody>
          <a:bodyPr/>
          <a:lstStyle/>
          <a:p>
            <a:r>
              <a:rPr lang="nb-NO" dirty="0" smtClean="0"/>
              <a:t>Sentralnervesystemet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solidFill>
                <a:srgbClr val="23427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8759" y="1626781"/>
            <a:ext cx="4041648" cy="4526280"/>
          </a:xfrm>
        </p:spPr>
        <p:txBody>
          <a:bodyPr/>
          <a:lstStyle/>
          <a:p>
            <a:endParaRPr lang="nb-NO" dirty="0" smtClean="0">
              <a:solidFill>
                <a:srgbClr val="234271"/>
              </a:solidFill>
            </a:endParaRPr>
          </a:p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estår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av hjernen og ryggmargen.</a:t>
            </a:r>
            <a:endParaRPr lang="nb-NO" dirty="0" smtClean="0">
              <a:solidFill>
                <a:srgbClr val="234271"/>
              </a:solidFill>
            </a:endParaRPr>
          </a:p>
          <a:p>
            <a:r>
              <a:rPr lang="nb-NO" dirty="0" smtClean="0">
                <a:solidFill>
                  <a:srgbClr val="234271"/>
                </a:solidFill>
              </a:rPr>
              <a:t>Er beskyttet av bein, hinner og væske.</a:t>
            </a:r>
          </a:p>
          <a:p>
            <a:r>
              <a:rPr lang="nb-NO" dirty="0" smtClean="0">
                <a:solidFill>
                  <a:srgbClr val="234271"/>
                </a:solidFill>
              </a:rPr>
              <a:t>Hjernen er beskyttet av hodeskallen.</a:t>
            </a:r>
          </a:p>
          <a:p>
            <a:r>
              <a:rPr lang="nb-NO" dirty="0" smtClean="0">
                <a:solidFill>
                  <a:srgbClr val="234271"/>
                </a:solidFill>
              </a:rPr>
              <a:t>Ryggmargen er beskyttet av ryggvirvlene. </a:t>
            </a:r>
          </a:p>
          <a:p>
            <a:endParaRPr lang="nb-NO" dirty="0" smtClean="0">
              <a:solidFill>
                <a:srgbClr val="23427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34271"/>
              </a:solidFill>
            </a:endParaRPr>
          </a:p>
        </p:txBody>
      </p:sp>
      <p:pic>
        <p:nvPicPr>
          <p:cNvPr id="5" name="Picture 4" descr="senr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08" y="1765300"/>
            <a:ext cx="3848100" cy="3850922"/>
          </a:xfrm>
          <a:prstGeom prst="rect">
            <a:avLst/>
          </a:prstGeom>
        </p:spPr>
      </p:pic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7833" y="848832"/>
            <a:ext cx="609600" cy="609600"/>
          </a:xfrm>
          <a:prstGeom prst="rect">
            <a:avLst/>
          </a:prstGeom>
        </p:spPr>
      </p:pic>
      <p:pic>
        <p:nvPicPr>
          <p:cNvPr id="7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986" y="5516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</p:spPr>
        <p:txBody>
          <a:bodyPr anchor="ctr" anchorCtr="1"/>
          <a:lstStyle/>
          <a:p>
            <a:r>
              <a:rPr lang="nb-NO" dirty="0" smtClean="0"/>
              <a:t>Hjernen</a:t>
            </a:r>
            <a:endParaRPr lang="en-US" dirty="0"/>
          </a:p>
        </p:txBody>
      </p:sp>
      <p:pic>
        <p:nvPicPr>
          <p:cNvPr id="5" name="Content Placeholder 4" descr="hjernen.jpe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83" b="-498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466620"/>
            <a:ext cx="4041648" cy="3127022"/>
          </a:xfrm>
        </p:spPr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rgbClr val="234271"/>
                </a:solidFill>
              </a:rPr>
              <a:t>Er det overordnede styringsorganet.</a:t>
            </a:r>
          </a:p>
          <a:p>
            <a:r>
              <a:rPr lang="nb-NO" dirty="0">
                <a:solidFill>
                  <a:srgbClr val="234271"/>
                </a:solidFill>
              </a:rPr>
              <a:t>S</a:t>
            </a:r>
            <a:r>
              <a:rPr lang="nb-NO" dirty="0" smtClean="0">
                <a:solidFill>
                  <a:srgbClr val="234271"/>
                </a:solidFill>
              </a:rPr>
              <a:t>tyrer </a:t>
            </a:r>
            <a:r>
              <a:rPr lang="nb-NO" dirty="0">
                <a:solidFill>
                  <a:srgbClr val="234271"/>
                </a:solidFill>
              </a:rPr>
              <a:t>de aller fleste prosesser i kroppen.</a:t>
            </a:r>
          </a:p>
          <a:p>
            <a:r>
              <a:rPr lang="nb-NO" dirty="0" smtClean="0">
                <a:solidFill>
                  <a:srgbClr val="234271"/>
                </a:solidFill>
              </a:rPr>
              <a:t>Deles </a:t>
            </a:r>
            <a:r>
              <a:rPr lang="nb-NO" dirty="0">
                <a:solidFill>
                  <a:srgbClr val="234271"/>
                </a:solidFill>
              </a:rPr>
              <a:t>inn </a:t>
            </a:r>
            <a:r>
              <a:rPr lang="nb-NO" dirty="0" smtClean="0">
                <a:solidFill>
                  <a:srgbClr val="234271"/>
                </a:solidFill>
              </a:rPr>
              <a:t>i </a:t>
            </a:r>
            <a:r>
              <a:rPr lang="nb-NO" dirty="0">
                <a:solidFill>
                  <a:srgbClr val="234271"/>
                </a:solidFill>
              </a:rPr>
              <a:t>tre </a:t>
            </a:r>
            <a:r>
              <a:rPr lang="nb-NO" dirty="0" smtClean="0">
                <a:solidFill>
                  <a:srgbClr val="234271"/>
                </a:solidFill>
              </a:rPr>
              <a:t>deler: </a:t>
            </a:r>
            <a:r>
              <a:rPr lang="nb-NO" dirty="0">
                <a:solidFill>
                  <a:srgbClr val="234271"/>
                </a:solidFill>
              </a:rPr>
              <a:t>storhjernen, hjernestammen og lillehjernen.</a:t>
            </a:r>
          </a:p>
          <a:p>
            <a:endParaRPr lang="en-US" dirty="0"/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4727" y="490870"/>
            <a:ext cx="609600" cy="609600"/>
          </a:xfrm>
          <a:prstGeom prst="rect">
            <a:avLst/>
          </a:prstGeom>
        </p:spPr>
      </p:pic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7070" y="5593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1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Storehjernen</a:t>
            </a:r>
            <a:endParaRPr lang="en-US" dirty="0"/>
          </a:p>
        </p:txBody>
      </p:sp>
      <p:pic>
        <p:nvPicPr>
          <p:cNvPr id="5" name="Content Placeholder 4" descr=" hjernehalvdel.jp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0" b="-957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37414"/>
            <a:ext cx="4282440" cy="4526280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>
                <a:solidFill>
                  <a:srgbClr val="2C395E"/>
                </a:solidFill>
              </a:rPr>
              <a:t>Består av nervecellekropper.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Kjernen er hvit og består av hjelpeceller, </a:t>
            </a:r>
            <a:r>
              <a:rPr lang="nb-NO" dirty="0" err="1" smtClean="0">
                <a:solidFill>
                  <a:srgbClr val="2C395E"/>
                </a:solidFill>
              </a:rPr>
              <a:t>aksoner</a:t>
            </a:r>
            <a:r>
              <a:rPr lang="nb-NO" dirty="0" smtClean="0">
                <a:solidFill>
                  <a:srgbClr val="2C395E"/>
                </a:solidFill>
              </a:rPr>
              <a:t> og dendritter.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Cellene i hjernebarken styrer bevisstheten og intelligensen vår.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Storhjernen deles inn i en høyre og en venstre hjernehalvdel.</a:t>
            </a:r>
          </a:p>
          <a:p>
            <a:r>
              <a:rPr lang="nb-NO" dirty="0" err="1" smtClean="0">
                <a:solidFill>
                  <a:srgbClr val="2C395E"/>
                </a:solidFill>
              </a:rPr>
              <a:t>Hørye</a:t>
            </a:r>
            <a:r>
              <a:rPr lang="nb-NO" dirty="0" smtClean="0">
                <a:solidFill>
                  <a:srgbClr val="2C395E"/>
                </a:solidFill>
              </a:rPr>
              <a:t> halvdel er den kunstneriske halvdelen. (den skaffer oversikt, arbeider helhetlig, synger, tegner og kreativitet)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Venstre halvdel er den logiske halvdelen. (skriver, leser, husker ord og tall, oppfatter detaljer)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63563" y="827567"/>
            <a:ext cx="609600" cy="609600"/>
          </a:xfrm>
          <a:prstGeom prst="rect">
            <a:avLst/>
          </a:prstGeom>
        </p:spPr>
      </p:pic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5414" y="5821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1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Hjernestammen</a:t>
            </a:r>
            <a:endParaRPr lang="nb-NO" dirty="0"/>
          </a:p>
        </p:txBody>
      </p:sp>
      <p:pic>
        <p:nvPicPr>
          <p:cNvPr id="5" name="Content Placeholder 4" descr="Hjernestammen.jp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23" b="-3312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2C395E"/>
                </a:solidFill>
              </a:rPr>
              <a:t>Går gjennom et stort hull i bunnen av hodeskallen og over i ryggmargen.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Styrer pusten, hjertet og spyttsdannelse i munnen.</a:t>
            </a:r>
          </a:p>
          <a:p>
            <a:r>
              <a:rPr lang="nb-NO" dirty="0" smtClean="0">
                <a:solidFill>
                  <a:srgbClr val="2C395E"/>
                </a:solidFill>
              </a:rPr>
              <a:t>Hypofysen i hjernestammen har en viktig rolle for produksjon av hormoner i kroppen.</a:t>
            </a:r>
          </a:p>
          <a:p>
            <a:endParaRPr lang="nb-NO" dirty="0">
              <a:solidFill>
                <a:srgbClr val="2C395E"/>
              </a:solidFill>
            </a:endParaRPr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78233" y="774405"/>
            <a:ext cx="609600" cy="609600"/>
          </a:xfrm>
          <a:prstGeom prst="rect">
            <a:avLst/>
          </a:prstGeom>
        </p:spPr>
      </p:pic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619" y="5468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1572</TotalTime>
  <Words>693</Words>
  <Application>Microsoft Macintosh PowerPoint</Application>
  <PresentationFormat>Skjermfremvisning (4:3)</PresentationFormat>
  <Paragraphs>111</Paragraphs>
  <Slides>19</Slides>
  <Notes>0</Notes>
  <HiddenSlides>0</HiddenSlides>
  <MMClips>36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6" baseType="lpstr">
      <vt:lpstr>Calisto MT</vt:lpstr>
      <vt:lpstr>Century Gothic</vt:lpstr>
      <vt:lpstr>Courier New</vt:lpstr>
      <vt:lpstr>Gill Sans MT</vt:lpstr>
      <vt:lpstr>Wingdings</vt:lpstr>
      <vt:lpstr>Arial</vt:lpstr>
      <vt:lpstr>Executive</vt:lpstr>
      <vt:lpstr>Nervesystemet</vt:lpstr>
      <vt:lpstr>Nervecelle</vt:lpstr>
      <vt:lpstr>Nervecelle</vt:lpstr>
      <vt:lpstr>Nervecelle</vt:lpstr>
      <vt:lpstr>Nervesystemet</vt:lpstr>
      <vt:lpstr>Sentralnervesystemet</vt:lpstr>
      <vt:lpstr>Hjernen</vt:lpstr>
      <vt:lpstr>Storehjernen</vt:lpstr>
      <vt:lpstr>Hjernestammen</vt:lpstr>
      <vt:lpstr>Lillehjernen</vt:lpstr>
      <vt:lpstr>Ryggmargen</vt:lpstr>
      <vt:lpstr>Det perifere nervesystemet</vt:lpstr>
      <vt:lpstr>Det somatiske nervesystemet</vt:lpstr>
      <vt:lpstr>Det autonome nervesystemet</vt:lpstr>
      <vt:lpstr>Det autonome nervesystemet</vt:lpstr>
      <vt:lpstr>Det autonome nervesystemet</vt:lpstr>
      <vt:lpstr>Refleks</vt:lpstr>
      <vt:lpstr>Refleks</vt:lpstr>
      <vt:lpstr>Kilder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Nervesystemet</dc:title>
  <dc:creator>Monthipa Silo Gauslaa</dc:creator>
  <cp:lastModifiedBy>Monthipa Gauslaa</cp:lastModifiedBy>
  <cp:revision>59</cp:revision>
  <dcterms:created xsi:type="dcterms:W3CDTF">2015-10-07T08:14:08Z</dcterms:created>
  <dcterms:modified xsi:type="dcterms:W3CDTF">2015-10-09T10:19:11Z</dcterms:modified>
</cp:coreProperties>
</file>