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0" r:id="rId3"/>
    <p:sldId id="268" r:id="rId4"/>
    <p:sldId id="257" r:id="rId5"/>
    <p:sldId id="279" r:id="rId6"/>
    <p:sldId id="263" r:id="rId7"/>
    <p:sldId id="258" r:id="rId8"/>
    <p:sldId id="262" r:id="rId9"/>
    <p:sldId id="264" r:id="rId10"/>
    <p:sldId id="265" r:id="rId11"/>
    <p:sldId id="266" r:id="rId12"/>
    <p:sldId id="271" r:id="rId13"/>
    <p:sldId id="272" r:id="rId14"/>
    <p:sldId id="275" r:id="rId15"/>
    <p:sldId id="276" r:id="rId16"/>
    <p:sldId id="277" r:id="rId17"/>
    <p:sldId id="280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2/9/2016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e med bilde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b-NO" smtClean="0"/>
              <a:t>Klikk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tat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ne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2/9/2016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nner for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b-NO" smtClean="0"/>
              <a:t>Klikk ikonet for å legge til et bilde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b-NO" smtClean="0"/>
              <a:t>Klikk ikonet for å legge til et bilde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b-NO" smtClean="0"/>
              <a:t>Klikk ikonet for å legge til et bilde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2/9/2016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2/9/2016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2/9/2016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2/9/2016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b-NO" smtClean="0"/>
              <a:t>Klikk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t>2/9/2016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g"/><Relationship Id="rId4" Type="http://schemas.openxmlformats.org/officeDocument/2006/relationships/image" Target="../media/image27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izika.lm.lt/content/view/780/1049/" TargetMode="External"/><Relationship Id="rId7" Type="http://schemas.openxmlformats.org/officeDocument/2006/relationships/hyperlink" Target="https://images.google.lt/" TargetMode="External"/><Relationship Id="rId2" Type="http://schemas.openxmlformats.org/officeDocument/2006/relationships/hyperlink" Target="https://sodas.ugdome.lt/grotuvas/6d3838c6-4a43-4e6f-8ec9-f236a2e8baf7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mages.google.com/" TargetMode="External"/><Relationship Id="rId5" Type="http://schemas.openxmlformats.org/officeDocument/2006/relationships/hyperlink" Target="https://www.google.com/" TargetMode="External"/><Relationship Id="rId4" Type="http://schemas.openxmlformats.org/officeDocument/2006/relationships/hyperlink" Target="https://www.google.lt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4.png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7.png"/><Relationship Id="rId5" Type="http://schemas.openxmlformats.org/officeDocument/2006/relationships/oleObject" Target="../embeddings/oleObject3.bin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9.png"/><Relationship Id="rId5" Type="http://schemas.openxmlformats.org/officeDocument/2006/relationships/oleObject" Target="../embeddings/oleObject5.bin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b="1" dirty="0" smtClean="0">
                <a:solidFill>
                  <a:srgbClr val="92D050"/>
                </a:solidFill>
              </a:rPr>
              <a:t>Elektra</a:t>
            </a:r>
            <a:endParaRPr lang="nb-NO" b="1" dirty="0">
              <a:solidFill>
                <a:srgbClr val="92D050"/>
              </a:solidFill>
            </a:endParaRP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 rotWithShape="1">
          <a:blip r:embed="rId2"/>
          <a:srcRect l="31259" t="27597" r="31028" b="54445"/>
          <a:stretch/>
        </p:blipFill>
        <p:spPr>
          <a:xfrm>
            <a:off x="1815921" y="958401"/>
            <a:ext cx="6762951" cy="1810555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22" y="3822477"/>
            <a:ext cx="238125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8170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b="1" dirty="0" smtClean="0">
                <a:solidFill>
                  <a:srgbClr val="92D050"/>
                </a:solidFill>
              </a:rPr>
              <a:t>Sutartiniai ženklai</a:t>
            </a:r>
            <a:r>
              <a:rPr lang="lt-LT" dirty="0"/>
              <a:t/>
            </a:r>
            <a:br>
              <a:rPr lang="lt-LT" dirty="0"/>
            </a:br>
            <a:endParaRPr lang="nb-NO" b="1" dirty="0">
              <a:solidFill>
                <a:schemeClr val="accent1"/>
              </a:solidFill>
            </a:endParaRPr>
          </a:p>
        </p:txBody>
      </p:sp>
      <p:pic>
        <p:nvPicPr>
          <p:cNvPr id="6" name="Plassholder for innhold 5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35138" t="39479" r="18571" b="21287"/>
          <a:stretch/>
        </p:blipFill>
        <p:spPr>
          <a:xfrm>
            <a:off x="5741303" y="3696237"/>
            <a:ext cx="5759531" cy="2744494"/>
          </a:xfrm>
          <a:prstGeom prst="rect">
            <a:avLst/>
          </a:prstGeom>
        </p:spPr>
      </p:pic>
      <p:sp>
        <p:nvSpPr>
          <p:cNvPr id="3" name="Rektangel 2"/>
          <p:cNvSpPr/>
          <p:nvPr/>
        </p:nvSpPr>
        <p:spPr>
          <a:xfrm>
            <a:off x="5741303" y="1801734"/>
            <a:ext cx="575953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dirty="0" smtClean="0"/>
              <a:t>Bandymams naudojami prietaisai </a:t>
            </a:r>
            <a:r>
              <a:rPr lang="lt-LT" dirty="0"/>
              <a:t>bei jų </a:t>
            </a:r>
            <a:r>
              <a:rPr lang="lt-LT" dirty="0" smtClean="0"/>
              <a:t>jungimas </a:t>
            </a:r>
            <a:r>
              <a:rPr lang="lt-LT" dirty="0"/>
              <a:t>grandinėje </a:t>
            </a:r>
            <a:r>
              <a:rPr lang="lt-LT" dirty="0" smtClean="0"/>
              <a:t>vaizduojamas </a:t>
            </a:r>
            <a:r>
              <a:rPr lang="lt-LT" dirty="0"/>
              <a:t>tam tikru brėžiniu, kuris vadinamas </a:t>
            </a:r>
            <a:r>
              <a:rPr lang="lt-LT" b="1" dirty="0">
                <a:solidFill>
                  <a:srgbClr val="92D050"/>
                </a:solidFill>
              </a:rPr>
              <a:t>elektrinės grandinės schema</a:t>
            </a:r>
            <a:r>
              <a:rPr lang="lt-LT" dirty="0"/>
              <a:t>. Kad schemą sudarantys prietaisai nesukeltų </a:t>
            </a:r>
            <a:r>
              <a:rPr lang="lt-LT" dirty="0" smtClean="0"/>
              <a:t>nepatogumų jie žymimi specialiais sutartiniais </a:t>
            </a:r>
            <a:r>
              <a:rPr lang="lt-LT" dirty="0"/>
              <a:t>ženklais. </a:t>
            </a:r>
          </a:p>
        </p:txBody>
      </p:sp>
      <p:pic>
        <p:nvPicPr>
          <p:cNvPr id="15" name="Bilde 14"/>
          <p:cNvPicPr>
            <a:picLocks noChangeAspect="1"/>
          </p:cNvPicPr>
          <p:nvPr/>
        </p:nvPicPr>
        <p:blipFill rotWithShape="1">
          <a:blip r:embed="rId3"/>
          <a:srcRect l="24627" t="31646" r="47460" b="10607"/>
          <a:stretch/>
        </p:blipFill>
        <p:spPr>
          <a:xfrm>
            <a:off x="543080" y="1211462"/>
            <a:ext cx="4737257" cy="5510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527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77723"/>
          </a:xfrm>
        </p:spPr>
        <p:txBody>
          <a:bodyPr/>
          <a:lstStyle/>
          <a:p>
            <a:r>
              <a:rPr lang="lt-LT" b="1" dirty="0" smtClean="0">
                <a:solidFill>
                  <a:srgbClr val="92D050"/>
                </a:solidFill>
              </a:rPr>
              <a:t>Elektros stipris </a:t>
            </a:r>
            <a:endParaRPr lang="nb-NO" b="1" dirty="0">
              <a:solidFill>
                <a:srgbClr val="92D050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03312" y="1364341"/>
            <a:ext cx="8947522" cy="4778882"/>
          </a:xfrm>
        </p:spPr>
        <p:txBody>
          <a:bodyPr>
            <a:normAutofit/>
          </a:bodyPr>
          <a:lstStyle/>
          <a:p>
            <a:r>
              <a:rPr lang="lt-LT" dirty="0" smtClean="0"/>
              <a:t>Elektros srovės stipris matuojamas prietaisu, kuris vadinamas </a:t>
            </a:r>
            <a:r>
              <a:rPr lang="nb-NO" b="1" dirty="0" err="1" smtClean="0">
                <a:solidFill>
                  <a:srgbClr val="92D050"/>
                </a:solidFill>
              </a:rPr>
              <a:t>ampermetr</a:t>
            </a:r>
            <a:r>
              <a:rPr lang="lt-LT" b="1" dirty="0" smtClean="0">
                <a:solidFill>
                  <a:srgbClr val="92D050"/>
                </a:solidFill>
              </a:rPr>
              <a:t>u</a:t>
            </a:r>
            <a:r>
              <a:rPr lang="nb-NO" dirty="0" smtClean="0"/>
              <a:t>.</a:t>
            </a:r>
          </a:p>
          <a:p>
            <a:endParaRPr lang="nb-NO" dirty="0"/>
          </a:p>
          <a:p>
            <a:endParaRPr lang="nb-NO" dirty="0" smtClean="0"/>
          </a:p>
          <a:p>
            <a:endParaRPr lang="nb-NO" dirty="0"/>
          </a:p>
          <a:p>
            <a:pPr marL="0" indent="0">
              <a:buNone/>
            </a:pPr>
            <a:endParaRPr lang="nb-NO" dirty="0" smtClean="0"/>
          </a:p>
          <a:p>
            <a:r>
              <a:rPr lang="nb-NO" dirty="0" err="1" smtClean="0"/>
              <a:t>Srovė</a:t>
            </a:r>
            <a:r>
              <a:rPr lang="lt-LT" dirty="0" smtClean="0"/>
              <a:t>s</a:t>
            </a:r>
            <a:r>
              <a:rPr lang="nb-NO" dirty="0" smtClean="0"/>
              <a:t> </a:t>
            </a:r>
            <a:r>
              <a:rPr lang="lt-LT" dirty="0" smtClean="0"/>
              <a:t>stiprio </a:t>
            </a:r>
            <a:r>
              <a:rPr lang="nb-NO" dirty="0" err="1" smtClean="0"/>
              <a:t>matavimo</a:t>
            </a:r>
            <a:r>
              <a:rPr lang="nb-NO" dirty="0" smtClean="0"/>
              <a:t> </a:t>
            </a:r>
            <a:r>
              <a:rPr lang="nb-NO" dirty="0" err="1"/>
              <a:t>vienetas</a:t>
            </a:r>
            <a:r>
              <a:rPr lang="nb-NO" dirty="0"/>
              <a:t> </a:t>
            </a:r>
            <a:r>
              <a:rPr lang="lt-LT" dirty="0"/>
              <a:t>yra </a:t>
            </a:r>
            <a:r>
              <a:rPr lang="nb-NO" b="1" dirty="0" err="1">
                <a:solidFill>
                  <a:srgbClr val="92D050"/>
                </a:solidFill>
              </a:rPr>
              <a:t>amperas</a:t>
            </a:r>
            <a:r>
              <a:rPr lang="nb-NO" b="1" dirty="0">
                <a:solidFill>
                  <a:srgbClr val="92D050"/>
                </a:solidFill>
              </a:rPr>
              <a:t> (A</a:t>
            </a:r>
            <a:r>
              <a:rPr lang="nb-NO" b="1" dirty="0" smtClean="0">
                <a:solidFill>
                  <a:srgbClr val="92D050"/>
                </a:solidFill>
              </a:rPr>
              <a:t>)</a:t>
            </a:r>
            <a:endParaRPr lang="lt-LT" b="1" dirty="0" smtClean="0">
              <a:solidFill>
                <a:srgbClr val="92D050"/>
              </a:solidFill>
            </a:endParaRPr>
          </a:p>
          <a:p>
            <a:r>
              <a:rPr lang="lt-LT" b="1" dirty="0" smtClean="0">
                <a:solidFill>
                  <a:srgbClr val="FF0000"/>
                </a:solidFill>
              </a:rPr>
              <a:t>Srovės stipris </a:t>
            </a:r>
            <a:r>
              <a:rPr lang="lt-LT" dirty="0" smtClean="0"/>
              <a:t>žymimas raide </a:t>
            </a:r>
            <a:r>
              <a:rPr lang="lt-LT" b="1" dirty="0" smtClean="0">
                <a:solidFill>
                  <a:srgbClr val="FF0000"/>
                </a:solidFill>
              </a:rPr>
              <a:t>I</a:t>
            </a:r>
            <a:endParaRPr lang="nb-NO" b="1" dirty="0" smtClean="0">
              <a:solidFill>
                <a:srgbClr val="FF0000"/>
              </a:solidFill>
            </a:endParaRPr>
          </a:p>
          <a:p>
            <a:endParaRPr lang="nb-NO" dirty="0" smtClean="0"/>
          </a:p>
          <a:p>
            <a:r>
              <a:rPr lang="nb-NO" dirty="0" err="1" smtClean="0"/>
              <a:t>Ampermetras</a:t>
            </a:r>
            <a:r>
              <a:rPr lang="nb-NO" dirty="0" smtClean="0"/>
              <a:t> </a:t>
            </a:r>
            <a:r>
              <a:rPr lang="nb-NO" dirty="0" err="1"/>
              <a:t>grandinėje</a:t>
            </a:r>
            <a:r>
              <a:rPr lang="nb-NO" dirty="0"/>
              <a:t> </a:t>
            </a:r>
            <a:r>
              <a:rPr lang="nb-NO" dirty="0" err="1"/>
              <a:t>jungiamas</a:t>
            </a:r>
            <a:r>
              <a:rPr lang="nb-NO" dirty="0"/>
              <a:t> </a:t>
            </a:r>
            <a:r>
              <a:rPr lang="nb-NO" b="1" dirty="0" err="1">
                <a:solidFill>
                  <a:srgbClr val="92D050"/>
                </a:solidFill>
              </a:rPr>
              <a:t>nuosekliai</a:t>
            </a:r>
            <a:r>
              <a:rPr lang="nb-NO" dirty="0"/>
              <a:t>. </a:t>
            </a: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3" t="32159" r="48560" b="22519"/>
          <a:stretch/>
        </p:blipFill>
        <p:spPr>
          <a:xfrm>
            <a:off x="1560496" y="2217409"/>
            <a:ext cx="1852406" cy="1470550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214" y="3753782"/>
            <a:ext cx="768824" cy="509764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9213" y="4679940"/>
            <a:ext cx="2886613" cy="1943653"/>
          </a:xfrm>
          <a:prstGeom prst="rect">
            <a:avLst/>
          </a:prstGeom>
        </p:spPr>
      </p:pic>
      <p:sp>
        <p:nvSpPr>
          <p:cNvPr id="9" name="TekstSylinder 8"/>
          <p:cNvSpPr txBox="1"/>
          <p:nvPr/>
        </p:nvSpPr>
        <p:spPr>
          <a:xfrm>
            <a:off x="3655925" y="1844711"/>
            <a:ext cx="829566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dirty="0" err="1" smtClean="0"/>
              <a:t>Ampermetr</a:t>
            </a:r>
            <a:r>
              <a:rPr lang="lt-LT" sz="1600" dirty="0" smtClean="0"/>
              <a:t>as </a:t>
            </a:r>
            <a:r>
              <a:rPr lang="nb-NO" sz="1600" dirty="0" err="1" smtClean="0"/>
              <a:t>parodo</a:t>
            </a:r>
            <a:r>
              <a:rPr lang="nb-NO" sz="1600" dirty="0"/>
              <a:t>, koks </a:t>
            </a:r>
            <a:r>
              <a:rPr lang="nb-NO" sz="1600" dirty="0" err="1"/>
              <a:t>elektronų</a:t>
            </a:r>
            <a:r>
              <a:rPr lang="nb-NO" sz="1600" dirty="0"/>
              <a:t> </a:t>
            </a:r>
            <a:r>
              <a:rPr lang="nb-NO" sz="1600" dirty="0" err="1"/>
              <a:t>srautas</a:t>
            </a:r>
            <a:r>
              <a:rPr lang="nb-NO" sz="1600" dirty="0"/>
              <a:t> </a:t>
            </a:r>
            <a:r>
              <a:rPr lang="lt-LT" sz="1600" dirty="0" smtClean="0"/>
              <a:t>per sekundę prateka laidu </a:t>
            </a:r>
          </a:p>
          <a:p>
            <a:r>
              <a:rPr lang="lt-LT" sz="1600" dirty="0" smtClean="0"/>
              <a:t>Kišeninio žibintuvėlio lemputė</a:t>
            </a:r>
            <a:r>
              <a:rPr lang="nb-NO" sz="1600" dirty="0" smtClean="0"/>
              <a:t>: </a:t>
            </a:r>
            <a:r>
              <a:rPr lang="nb-NO" sz="1600" dirty="0"/>
              <a:t>0,2A </a:t>
            </a:r>
            <a:endParaRPr lang="nb-NO" sz="1600" dirty="0" smtClean="0"/>
          </a:p>
          <a:p>
            <a:r>
              <a:rPr lang="lt-LT" sz="1600" dirty="0" smtClean="0"/>
              <a:t>Elektrinė viryklė</a:t>
            </a:r>
            <a:r>
              <a:rPr lang="nb-NO" sz="1600" dirty="0" smtClean="0"/>
              <a:t> </a:t>
            </a:r>
            <a:r>
              <a:rPr lang="lt-LT" sz="1600" dirty="0"/>
              <a:t>(</a:t>
            </a:r>
            <a:r>
              <a:rPr lang="nb-NO" sz="1600" dirty="0" smtClean="0"/>
              <a:t>2000W</a:t>
            </a:r>
            <a:r>
              <a:rPr lang="lt-LT" sz="1600" dirty="0" smtClean="0"/>
              <a:t>)</a:t>
            </a:r>
            <a:r>
              <a:rPr lang="nb-NO" sz="1600" dirty="0" smtClean="0"/>
              <a:t>: </a:t>
            </a:r>
            <a:r>
              <a:rPr lang="nb-NO" sz="1600" dirty="0"/>
              <a:t>10A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43826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635617" y="375444"/>
            <a:ext cx="6444749" cy="1400530"/>
          </a:xfrm>
        </p:spPr>
        <p:txBody>
          <a:bodyPr/>
          <a:lstStyle/>
          <a:p>
            <a:r>
              <a:rPr lang="nb-NO" b="1" dirty="0" err="1" smtClean="0">
                <a:solidFill>
                  <a:srgbClr val="92D050"/>
                </a:solidFill>
              </a:rPr>
              <a:t>Elektr</a:t>
            </a:r>
            <a:r>
              <a:rPr lang="lt-LT" b="1" dirty="0" smtClean="0">
                <a:solidFill>
                  <a:srgbClr val="92D050"/>
                </a:solidFill>
              </a:rPr>
              <a:t>os įtampa</a:t>
            </a:r>
            <a:r>
              <a:rPr lang="nb-NO" b="1" dirty="0" smtClean="0">
                <a:solidFill>
                  <a:srgbClr val="92D050"/>
                </a:solidFill>
              </a:rPr>
              <a:t> </a:t>
            </a:r>
            <a:endParaRPr lang="nb-NO" dirty="0">
              <a:solidFill>
                <a:srgbClr val="92D050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913837" y="1329161"/>
            <a:ext cx="10896090" cy="5528839"/>
          </a:xfrm>
        </p:spPr>
        <p:txBody>
          <a:bodyPr>
            <a:normAutofit/>
          </a:bodyPr>
          <a:lstStyle/>
          <a:p>
            <a:r>
              <a:rPr lang="nb-NO" dirty="0" err="1" smtClean="0"/>
              <a:t>Elektros</a:t>
            </a:r>
            <a:r>
              <a:rPr lang="nb-NO" dirty="0" smtClean="0"/>
              <a:t> </a:t>
            </a:r>
            <a:r>
              <a:rPr lang="nb-NO" dirty="0" err="1"/>
              <a:t>įtampa</a:t>
            </a:r>
            <a:r>
              <a:rPr lang="nb-NO" dirty="0"/>
              <a:t> yra </a:t>
            </a:r>
            <a:r>
              <a:rPr lang="nb-NO" dirty="0" err="1"/>
              <a:t>elektros</a:t>
            </a:r>
            <a:r>
              <a:rPr lang="nb-NO" dirty="0"/>
              <a:t> </a:t>
            </a:r>
            <a:r>
              <a:rPr lang="nb-NO" dirty="0" err="1"/>
              <a:t>energijos</a:t>
            </a:r>
            <a:r>
              <a:rPr lang="nb-NO" dirty="0"/>
              <a:t> </a:t>
            </a:r>
            <a:r>
              <a:rPr lang="nb-NO" dirty="0" err="1"/>
              <a:t>skirtumas</a:t>
            </a:r>
            <a:r>
              <a:rPr lang="nb-NO" dirty="0"/>
              <a:t> </a:t>
            </a:r>
            <a:r>
              <a:rPr lang="nb-NO" dirty="0" err="1"/>
              <a:t>tarp</a:t>
            </a:r>
            <a:r>
              <a:rPr lang="nb-NO" dirty="0"/>
              <a:t> </a:t>
            </a:r>
            <a:r>
              <a:rPr lang="nb-NO" dirty="0" err="1"/>
              <a:t>skirtingų</a:t>
            </a:r>
            <a:r>
              <a:rPr lang="nb-NO" dirty="0"/>
              <a:t> </a:t>
            </a:r>
            <a:r>
              <a:rPr lang="nb-NO" dirty="0" err="1"/>
              <a:t>grandinės</a:t>
            </a:r>
            <a:r>
              <a:rPr lang="nb-NO" dirty="0"/>
              <a:t> </a:t>
            </a:r>
            <a:r>
              <a:rPr lang="nb-NO" dirty="0" err="1"/>
              <a:t>vietų</a:t>
            </a:r>
            <a:r>
              <a:rPr lang="nb-NO" dirty="0"/>
              <a:t>. </a:t>
            </a:r>
            <a:endParaRPr lang="lt-LT" dirty="0" smtClean="0"/>
          </a:p>
          <a:p>
            <a:endParaRPr lang="lt-LT" dirty="0" smtClean="0"/>
          </a:p>
          <a:p>
            <a:r>
              <a:rPr lang="nb-NO" dirty="0" err="1" smtClean="0"/>
              <a:t>Elektros</a:t>
            </a:r>
            <a:r>
              <a:rPr lang="nb-NO" dirty="0" smtClean="0"/>
              <a:t> </a:t>
            </a:r>
            <a:r>
              <a:rPr lang="nb-NO" dirty="0" err="1"/>
              <a:t>įtampa</a:t>
            </a:r>
            <a:r>
              <a:rPr lang="nb-NO" dirty="0"/>
              <a:t> </a:t>
            </a:r>
            <a:r>
              <a:rPr lang="nb-NO" dirty="0" err="1"/>
              <a:t>matuojama</a:t>
            </a:r>
            <a:r>
              <a:rPr lang="nb-NO" dirty="0"/>
              <a:t> </a:t>
            </a:r>
            <a:r>
              <a:rPr lang="nb-NO" b="1" dirty="0" err="1">
                <a:solidFill>
                  <a:srgbClr val="92D050"/>
                </a:solidFill>
              </a:rPr>
              <a:t>voltais</a:t>
            </a:r>
            <a:r>
              <a:rPr lang="nb-NO" b="1" dirty="0">
                <a:solidFill>
                  <a:srgbClr val="92D050"/>
                </a:solidFill>
              </a:rPr>
              <a:t> (V</a:t>
            </a:r>
            <a:r>
              <a:rPr lang="nb-NO" b="1" dirty="0" smtClean="0">
                <a:solidFill>
                  <a:srgbClr val="92D050"/>
                </a:solidFill>
              </a:rPr>
              <a:t>) </a:t>
            </a:r>
            <a:endParaRPr lang="lt-LT" b="1" dirty="0" smtClean="0">
              <a:solidFill>
                <a:srgbClr val="92D050"/>
              </a:solidFill>
            </a:endParaRPr>
          </a:p>
          <a:p>
            <a:r>
              <a:rPr lang="nb-NO" dirty="0" err="1" smtClean="0"/>
              <a:t>Įrenginys</a:t>
            </a:r>
            <a:r>
              <a:rPr lang="nb-NO" dirty="0" smtClean="0"/>
              <a:t> </a:t>
            </a:r>
            <a:r>
              <a:rPr lang="nb-NO" dirty="0" err="1"/>
              <a:t>matuojantis</a:t>
            </a:r>
            <a:r>
              <a:rPr lang="nb-NO" dirty="0"/>
              <a:t> </a:t>
            </a:r>
            <a:r>
              <a:rPr lang="nb-NO" dirty="0" err="1"/>
              <a:t>elektros</a:t>
            </a:r>
            <a:r>
              <a:rPr lang="nb-NO" dirty="0"/>
              <a:t> </a:t>
            </a:r>
            <a:r>
              <a:rPr lang="nb-NO" dirty="0" err="1"/>
              <a:t>įtampą</a:t>
            </a:r>
            <a:r>
              <a:rPr lang="nb-NO" dirty="0"/>
              <a:t> </a:t>
            </a:r>
            <a:r>
              <a:rPr lang="nb-NO" dirty="0" err="1"/>
              <a:t>vadinamas</a:t>
            </a:r>
            <a:r>
              <a:rPr lang="nb-NO" dirty="0"/>
              <a:t> </a:t>
            </a:r>
            <a:r>
              <a:rPr lang="nb-NO" dirty="0" err="1" smtClean="0"/>
              <a:t>voltmetru</a:t>
            </a:r>
            <a:r>
              <a:rPr lang="lt-LT" dirty="0" smtClean="0"/>
              <a:t>.</a:t>
            </a:r>
            <a:endParaRPr lang="nb-NO" b="1" dirty="0">
              <a:solidFill>
                <a:srgbClr val="92D050"/>
              </a:solidFill>
            </a:endParaRPr>
          </a:p>
          <a:p>
            <a:r>
              <a:rPr lang="lt-LT" dirty="0" smtClean="0"/>
              <a:t>Kuo </a:t>
            </a:r>
            <a:r>
              <a:rPr lang="lt-LT" dirty="0"/>
              <a:t>didesnė </a:t>
            </a:r>
            <a:r>
              <a:rPr lang="lt-LT" dirty="0" smtClean="0"/>
              <a:t>srovė, tuo aukštesnė elektros </a:t>
            </a:r>
            <a:r>
              <a:rPr lang="lt-LT" dirty="0"/>
              <a:t>įtampa</a:t>
            </a:r>
            <a:r>
              <a:rPr lang="lt-LT" dirty="0" smtClean="0"/>
              <a:t>.</a:t>
            </a:r>
          </a:p>
          <a:p>
            <a:endParaRPr lang="nb-NO" dirty="0"/>
          </a:p>
          <a:p>
            <a:r>
              <a:rPr lang="lt-LT" b="1" dirty="0" smtClean="0">
                <a:solidFill>
                  <a:srgbClr val="FF0000"/>
                </a:solidFill>
              </a:rPr>
              <a:t>Elektros įtampa </a:t>
            </a:r>
            <a:r>
              <a:rPr lang="lt-LT" dirty="0" smtClean="0"/>
              <a:t>žymima raide</a:t>
            </a:r>
            <a:r>
              <a:rPr lang="nb-NO" dirty="0" smtClean="0">
                <a:solidFill>
                  <a:srgbClr val="FF0000"/>
                </a:solidFill>
              </a:rPr>
              <a:t> </a:t>
            </a:r>
            <a:r>
              <a:rPr lang="nb-NO" b="1" dirty="0" smtClean="0">
                <a:solidFill>
                  <a:srgbClr val="FF0000"/>
                </a:solidFill>
              </a:rPr>
              <a:t>U</a:t>
            </a:r>
            <a:r>
              <a:rPr lang="nb-NO" dirty="0" smtClean="0"/>
              <a:t>.</a:t>
            </a:r>
          </a:p>
          <a:p>
            <a:r>
              <a:rPr lang="lt-LT" dirty="0"/>
              <a:t>Voltmetras </a:t>
            </a:r>
            <a:r>
              <a:rPr lang="nb-NO" dirty="0" err="1"/>
              <a:t>jungiamas</a:t>
            </a:r>
            <a:r>
              <a:rPr lang="nb-NO" dirty="0"/>
              <a:t> </a:t>
            </a:r>
            <a:r>
              <a:rPr lang="nb-NO" dirty="0" err="1"/>
              <a:t>gandinėje</a:t>
            </a:r>
            <a:r>
              <a:rPr lang="nb-NO" dirty="0"/>
              <a:t> </a:t>
            </a:r>
            <a:r>
              <a:rPr lang="nb-NO" dirty="0" err="1"/>
              <a:t>lygiagrečiai</a:t>
            </a:r>
            <a:r>
              <a:rPr lang="nb-NO" dirty="0"/>
              <a:t> </a:t>
            </a:r>
            <a:r>
              <a:rPr lang="nb-NO" dirty="0" err="1"/>
              <a:t>komponentams</a:t>
            </a:r>
            <a:endParaRPr lang="nb-NO" dirty="0"/>
          </a:p>
          <a:p>
            <a:endParaRPr lang="nb-NO" dirty="0" smtClean="0"/>
          </a:p>
          <a:p>
            <a:pPr marL="3657600" lvl="8" indent="0">
              <a:buNone/>
            </a:pPr>
            <a:endParaRPr lang="nb-NO" sz="1200" dirty="0" smtClean="0"/>
          </a:p>
          <a:p>
            <a:pPr lvl="8"/>
            <a:r>
              <a:rPr lang="nb-NO" sz="1200" b="1" dirty="0" err="1" smtClean="0">
                <a:solidFill>
                  <a:srgbClr val="FF0000"/>
                </a:solidFill>
              </a:rPr>
              <a:t>Voltmet</a:t>
            </a:r>
            <a:r>
              <a:rPr lang="lt-LT" sz="1200" b="1" dirty="0" smtClean="0">
                <a:solidFill>
                  <a:srgbClr val="FF0000"/>
                </a:solidFill>
              </a:rPr>
              <a:t>ras rodo elektros įtampą virš lemputės </a:t>
            </a:r>
            <a:r>
              <a:rPr lang="nb-NO" sz="1200" b="1" dirty="0" smtClean="0">
                <a:solidFill>
                  <a:srgbClr val="FF0000"/>
                </a:solidFill>
              </a:rPr>
              <a:t> </a:t>
            </a:r>
            <a:endParaRPr lang="nb-NO" sz="1200" b="1" dirty="0">
              <a:solidFill>
                <a:srgbClr val="FF0000"/>
              </a:solidFill>
            </a:endParaRPr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451" y="2623960"/>
            <a:ext cx="2047384" cy="1850835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403" y="2084978"/>
            <a:ext cx="728354" cy="538982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6486" y="4911573"/>
            <a:ext cx="2754377" cy="1946427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89" y="165102"/>
            <a:ext cx="1326563" cy="1164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1704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46111" y="452717"/>
            <a:ext cx="9404723" cy="1852601"/>
          </a:xfrm>
        </p:spPr>
        <p:txBody>
          <a:bodyPr/>
          <a:lstStyle/>
          <a:p>
            <a:r>
              <a:rPr lang="lt-LT" altLang="nb-NO" sz="4400" b="1" dirty="0">
                <a:solidFill>
                  <a:srgbClr val="92D050"/>
                </a:solidFill>
                <a:latin typeface="Arial" panose="020B0604020202020204" pitchFamily="34" charset="0"/>
              </a:rPr>
              <a:t>Trumpasis jungimas</a:t>
            </a:r>
            <a:r>
              <a:rPr lang="lt-LT" altLang="nb-NO" sz="4400" dirty="0">
                <a:solidFill>
                  <a:schemeClr val="tx1"/>
                </a:solidFill>
                <a:latin typeface="Arial" panose="020B0604020202020204" pitchFamily="34" charset="0"/>
              </a:rPr>
              <a:t> </a:t>
            </a:r>
            <a:r>
              <a:rPr lang="lt-LT" altLang="nb-NO" sz="1600" dirty="0">
                <a:solidFill>
                  <a:schemeClr val="tx1"/>
                </a:solidFill>
                <a:latin typeface="Arial" panose="020B0604020202020204" pitchFamily="34" charset="0"/>
              </a:rPr>
              <a:t>– šaltinio polių sujungimas laidininku, kurio varža maža, palyginti su kitų grandinės dalių </a:t>
            </a:r>
            <a:r>
              <a:rPr lang="lt-LT" altLang="nb-NO" sz="1600" dirty="0" smtClean="0">
                <a:solidFill>
                  <a:schemeClr val="tx1"/>
                </a:solidFill>
                <a:latin typeface="Arial" panose="020B0604020202020204" pitchFamily="34" charset="0"/>
              </a:rPr>
              <a:t>varža.</a:t>
            </a:r>
            <a:endParaRPr lang="nb-NO" sz="1600" b="1" dirty="0">
              <a:solidFill>
                <a:schemeClr val="tx1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22627" y="1555793"/>
            <a:ext cx="6664380" cy="4665283"/>
          </a:xfrm>
        </p:spPr>
        <p:txBody>
          <a:bodyPr>
            <a:normAutofit/>
          </a:bodyPr>
          <a:lstStyle/>
          <a:p>
            <a:pPr marL="0" lvl="0" indent="12700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lt-LT" altLang="nb-NO" dirty="0" smtClean="0"/>
              <a:t>Elektrinė </a:t>
            </a:r>
            <a:r>
              <a:rPr lang="lt-LT" altLang="nb-NO" dirty="0"/>
              <a:t>grandinė apskaičiuota tam tikram didžiausiam srovės stipriui. Jeigu ja pradeda tekėti </a:t>
            </a:r>
            <a:r>
              <a:rPr lang="lt-LT" altLang="nb-NO" b="1" dirty="0">
                <a:solidFill>
                  <a:srgbClr val="92D050"/>
                </a:solidFill>
              </a:rPr>
              <a:t>elektros srovė stipresnė už leistinąją srovę</a:t>
            </a:r>
            <a:r>
              <a:rPr lang="lt-LT" altLang="nb-NO" dirty="0"/>
              <a:t>, jungiamieji laidai gali labai įkaisti ir užsidegti. </a:t>
            </a:r>
            <a:endParaRPr lang="lt-LT" dirty="0" smtClean="0"/>
          </a:p>
          <a:p>
            <a:pPr marL="0" indent="0">
              <a:buNone/>
            </a:pPr>
            <a:r>
              <a:rPr lang="lt-LT" dirty="0" smtClean="0"/>
              <a:t>Trumpasis jungimas yra dažna gaisro priežastis.</a:t>
            </a: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lvl="0" indent="12700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lt-LT" altLang="nb-NO" sz="3200" b="1" dirty="0">
                <a:solidFill>
                  <a:srgbClr val="92D050"/>
                </a:solidFill>
              </a:rPr>
              <a:t>Apsisaugojimo būdai</a:t>
            </a:r>
            <a:endParaRPr lang="nb-NO" altLang="nb-NO" sz="3200" b="1" dirty="0">
              <a:solidFill>
                <a:srgbClr val="92D050"/>
              </a:solidFill>
            </a:endParaRPr>
          </a:p>
          <a:p>
            <a:pPr marL="0" lvl="0" indent="12700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lt-LT" altLang="nb-NO" dirty="0"/>
              <a:t>Norint išvengti neigiamų srovės sustiprėjimo pasekmių, į tinklą įjungiami saugikliai</a:t>
            </a:r>
            <a:r>
              <a:rPr lang="lt-LT" altLang="nb-NO" dirty="0" smtClean="0"/>
              <a:t>.</a:t>
            </a:r>
          </a:p>
          <a:p>
            <a:pPr marL="0" lvl="0" indent="12700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lt-LT" altLang="nb-NO" dirty="0" smtClean="0"/>
              <a:t>Jie </a:t>
            </a:r>
            <a:r>
              <a:rPr lang="lt-LT" altLang="nb-NO" dirty="0"/>
              <a:t>automatiškai išjungia elektrinę grandinę, kai srovės stipris joje pasidaro didesnis už leistinąjį.</a:t>
            </a:r>
            <a:endParaRPr lang="lt-LT" altLang="nb-NO" sz="3600" dirty="0"/>
          </a:p>
          <a:p>
            <a:endParaRPr lang="nb-NO" dirty="0"/>
          </a:p>
        </p:txBody>
      </p:sp>
      <p:pic>
        <p:nvPicPr>
          <p:cNvPr id="5" name="Picture 7" descr="http://www.kako.hr/slike/clanak/osigura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767" y="5470541"/>
            <a:ext cx="1406050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073" y="1281119"/>
            <a:ext cx="2671615" cy="1874205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885" y="3799783"/>
            <a:ext cx="2072983" cy="2072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5832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>
                <a:solidFill>
                  <a:srgbClr val="92D050"/>
                </a:solidFill>
              </a:rPr>
              <a:t>Kas yra </a:t>
            </a:r>
            <a:r>
              <a:rPr lang="nb-NO" b="1" dirty="0" err="1">
                <a:solidFill>
                  <a:srgbClr val="92D050"/>
                </a:solidFill>
              </a:rPr>
              <a:t>elektrinė</a:t>
            </a:r>
            <a:r>
              <a:rPr lang="nb-NO" b="1" dirty="0">
                <a:solidFill>
                  <a:srgbClr val="92D050"/>
                </a:solidFill>
              </a:rPr>
              <a:t> </a:t>
            </a:r>
            <a:r>
              <a:rPr lang="nb-NO" b="1" dirty="0" err="1">
                <a:solidFill>
                  <a:srgbClr val="92D050"/>
                </a:solidFill>
              </a:rPr>
              <a:t>varža</a:t>
            </a:r>
            <a:r>
              <a:rPr lang="nb-NO" b="1" dirty="0">
                <a:solidFill>
                  <a:srgbClr val="92D050"/>
                </a:solidFill>
              </a:rPr>
              <a:t>?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b="1" dirty="0" err="1" smtClean="0">
                <a:solidFill>
                  <a:srgbClr val="92D050"/>
                </a:solidFill>
              </a:rPr>
              <a:t>Elektrinė</a:t>
            </a:r>
            <a:r>
              <a:rPr lang="nb-NO" b="1" dirty="0" smtClean="0">
                <a:solidFill>
                  <a:srgbClr val="92D050"/>
                </a:solidFill>
              </a:rPr>
              <a:t> </a:t>
            </a:r>
            <a:r>
              <a:rPr lang="nb-NO" b="1" dirty="0" err="1">
                <a:solidFill>
                  <a:srgbClr val="92D050"/>
                </a:solidFill>
              </a:rPr>
              <a:t>varža</a:t>
            </a:r>
            <a:r>
              <a:rPr lang="nb-NO" b="1" dirty="0">
                <a:solidFill>
                  <a:srgbClr val="92D050"/>
                </a:solidFill>
              </a:rPr>
              <a:t> yra </a:t>
            </a:r>
            <a:r>
              <a:rPr lang="nb-NO" b="1" dirty="0" err="1">
                <a:solidFill>
                  <a:srgbClr val="92D050"/>
                </a:solidFill>
              </a:rPr>
              <a:t>medžiagos</a:t>
            </a:r>
            <a:r>
              <a:rPr lang="nb-NO" b="1" dirty="0">
                <a:solidFill>
                  <a:srgbClr val="92D050"/>
                </a:solidFill>
              </a:rPr>
              <a:t> </a:t>
            </a:r>
            <a:r>
              <a:rPr lang="nb-NO" b="1" dirty="0" err="1">
                <a:solidFill>
                  <a:srgbClr val="92D050"/>
                </a:solidFill>
              </a:rPr>
              <a:t>savybė</a:t>
            </a:r>
            <a:r>
              <a:rPr lang="nb-NO" b="1" dirty="0">
                <a:solidFill>
                  <a:srgbClr val="92D050"/>
                </a:solidFill>
              </a:rPr>
              <a:t> </a:t>
            </a:r>
            <a:r>
              <a:rPr lang="nb-NO" b="1" dirty="0" err="1">
                <a:solidFill>
                  <a:srgbClr val="92D050"/>
                </a:solidFill>
              </a:rPr>
              <a:t>priešintis</a:t>
            </a:r>
            <a:r>
              <a:rPr lang="nb-NO" b="1" dirty="0">
                <a:solidFill>
                  <a:srgbClr val="92D050"/>
                </a:solidFill>
              </a:rPr>
              <a:t> </a:t>
            </a:r>
            <a:r>
              <a:rPr lang="nb-NO" b="1" dirty="0" err="1">
                <a:solidFill>
                  <a:srgbClr val="92D050"/>
                </a:solidFill>
              </a:rPr>
              <a:t>elektros</a:t>
            </a:r>
            <a:r>
              <a:rPr lang="nb-NO" b="1" dirty="0">
                <a:solidFill>
                  <a:srgbClr val="92D050"/>
                </a:solidFill>
              </a:rPr>
              <a:t> </a:t>
            </a:r>
            <a:r>
              <a:rPr lang="nb-NO" b="1" dirty="0" err="1">
                <a:solidFill>
                  <a:srgbClr val="92D050"/>
                </a:solidFill>
              </a:rPr>
              <a:t>srovei</a:t>
            </a:r>
            <a:r>
              <a:rPr lang="nb-NO" b="1" dirty="0">
                <a:solidFill>
                  <a:srgbClr val="92D050"/>
                </a:solidFill>
              </a:rPr>
              <a:t>. </a:t>
            </a:r>
          </a:p>
          <a:p>
            <a:r>
              <a:rPr lang="lt-LT" dirty="0" smtClean="0"/>
              <a:t>Kuo didesnė varža (priešinimasis elektros srovei), tuo silpnesnė yra elektros srovė</a:t>
            </a:r>
            <a:r>
              <a:rPr lang="nb-NO" dirty="0" smtClean="0"/>
              <a:t>. </a:t>
            </a:r>
            <a:endParaRPr lang="nb-NO" dirty="0"/>
          </a:p>
          <a:p>
            <a:pPr marL="0" indent="0">
              <a:buNone/>
            </a:pPr>
            <a:r>
              <a:rPr lang="nb-NO" sz="1600" dirty="0" smtClean="0"/>
              <a:t> </a:t>
            </a:r>
          </a:p>
          <a:p>
            <a:endParaRPr lang="nb-NO" sz="800" dirty="0"/>
          </a:p>
          <a:p>
            <a:r>
              <a:rPr lang="nb-NO" dirty="0" err="1"/>
              <a:t>Varžos</a:t>
            </a:r>
            <a:r>
              <a:rPr lang="nb-NO" dirty="0"/>
              <a:t> </a:t>
            </a:r>
            <a:r>
              <a:rPr lang="nb-NO" dirty="0" err="1"/>
              <a:t>matavimo</a:t>
            </a:r>
            <a:r>
              <a:rPr lang="nb-NO" dirty="0"/>
              <a:t> </a:t>
            </a:r>
            <a:r>
              <a:rPr lang="nb-NO" dirty="0" err="1"/>
              <a:t>vienetas</a:t>
            </a:r>
            <a:r>
              <a:rPr lang="nb-NO" dirty="0"/>
              <a:t> yra </a:t>
            </a:r>
            <a:r>
              <a:rPr lang="nb-NO" b="1" dirty="0" err="1">
                <a:solidFill>
                  <a:srgbClr val="92D050"/>
                </a:solidFill>
              </a:rPr>
              <a:t>omas</a:t>
            </a:r>
            <a:r>
              <a:rPr lang="nb-NO" b="1" dirty="0">
                <a:solidFill>
                  <a:srgbClr val="92D050"/>
                </a:solidFill>
              </a:rPr>
              <a:t> (Ω) </a:t>
            </a:r>
            <a:r>
              <a:rPr lang="lt-LT" dirty="0" smtClean="0"/>
              <a:t>(graik. </a:t>
            </a:r>
            <a:r>
              <a:rPr lang="nb-NO" dirty="0" smtClean="0"/>
              <a:t>omega),</a:t>
            </a:r>
            <a:endParaRPr lang="lt-LT" dirty="0" smtClean="0"/>
          </a:p>
          <a:p>
            <a:r>
              <a:rPr lang="nb-NO" dirty="0" smtClean="0"/>
              <a:t> </a:t>
            </a:r>
            <a:r>
              <a:rPr lang="lt-LT" b="1" dirty="0" smtClean="0">
                <a:solidFill>
                  <a:srgbClr val="FF0000"/>
                </a:solidFill>
              </a:rPr>
              <a:t>Varža </a:t>
            </a:r>
            <a:r>
              <a:rPr lang="lt-LT" dirty="0" smtClean="0"/>
              <a:t>žymima raide </a:t>
            </a:r>
            <a:r>
              <a:rPr lang="nb-NO" b="1" dirty="0" smtClean="0">
                <a:solidFill>
                  <a:srgbClr val="FF0000"/>
                </a:solidFill>
              </a:rPr>
              <a:t>R</a:t>
            </a:r>
            <a:r>
              <a:rPr lang="nb-NO" dirty="0" smtClean="0">
                <a:solidFill>
                  <a:srgbClr val="FF0000"/>
                </a:solidFill>
              </a:rPr>
              <a:t> </a:t>
            </a:r>
            <a:endParaRPr lang="nb-NO" dirty="0" smtClean="0"/>
          </a:p>
          <a:p>
            <a:r>
              <a:rPr lang="lt-LT" dirty="0" smtClean="0"/>
              <a:t>Varža matuojama varžos matuokliu</a:t>
            </a:r>
            <a:endParaRPr lang="nb-NO" dirty="0"/>
          </a:p>
          <a:p>
            <a:endParaRPr lang="nb-NO" dirty="0"/>
          </a:p>
        </p:txBody>
      </p:sp>
      <p:pic>
        <p:nvPicPr>
          <p:cNvPr id="4" name="Picture 5" descr="http://upload.wikimedia.org/wikipedia/commons/thumb/d/d0/Fuse.svg/2000px-Fuse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9853" y="1404846"/>
            <a:ext cx="1863615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6452" y="4456090"/>
            <a:ext cx="2190418" cy="2286000"/>
          </a:xfrm>
          <a:prstGeom prst="rect">
            <a:avLst/>
          </a:prstGeom>
        </p:spPr>
      </p:pic>
      <p:sp>
        <p:nvSpPr>
          <p:cNvPr id="6" name="TekstSylinder 5"/>
          <p:cNvSpPr txBox="1"/>
          <p:nvPr/>
        </p:nvSpPr>
        <p:spPr>
          <a:xfrm>
            <a:off x="10328385" y="2292440"/>
            <a:ext cx="18636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400" b="1" dirty="0" smtClean="0">
                <a:solidFill>
                  <a:srgbClr val="92D050"/>
                </a:solidFill>
              </a:rPr>
              <a:t>Šiuo simboliu varža žymima elektrinėje grandinėje.</a:t>
            </a:r>
            <a:endParaRPr lang="nb-NO" sz="1400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8581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4400" b="1" dirty="0" err="1" smtClean="0">
                <a:solidFill>
                  <a:srgbClr val="92D050"/>
                </a:solidFill>
              </a:rPr>
              <a:t>Omo</a:t>
            </a:r>
            <a:r>
              <a:rPr lang="nb-NO" sz="4400" b="1" dirty="0" smtClean="0">
                <a:solidFill>
                  <a:srgbClr val="92D050"/>
                </a:solidFill>
              </a:rPr>
              <a:t> </a:t>
            </a:r>
            <a:r>
              <a:rPr lang="nb-NO" sz="4400" b="1" dirty="0" err="1">
                <a:solidFill>
                  <a:srgbClr val="92D050"/>
                </a:solidFill>
              </a:rPr>
              <a:t>dėsnis</a:t>
            </a:r>
            <a:r>
              <a:rPr lang="nb-NO" sz="4400" b="1" dirty="0">
                <a:solidFill>
                  <a:srgbClr val="92D050"/>
                </a:solidFill>
              </a:rPr>
              <a:t> </a:t>
            </a:r>
            <a:r>
              <a:rPr lang="nb-NO" b="1" dirty="0">
                <a:solidFill>
                  <a:srgbClr val="92D050"/>
                </a:solidFill>
              </a:rPr>
              <a:t/>
            </a:r>
            <a:br>
              <a:rPr lang="nb-NO" b="1" dirty="0">
                <a:solidFill>
                  <a:srgbClr val="92D050"/>
                </a:solidFill>
              </a:rPr>
            </a:br>
            <a:endParaRPr lang="nb-NO" dirty="0">
              <a:solidFill>
                <a:srgbClr val="92D050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25003" y="1519707"/>
            <a:ext cx="10753859" cy="4984124"/>
          </a:xfrm>
        </p:spPr>
        <p:txBody>
          <a:bodyPr>
            <a:normAutofit lnSpcReduction="10000"/>
          </a:bodyPr>
          <a:lstStyle/>
          <a:p>
            <a:r>
              <a:rPr lang="nb-NO" dirty="0" smtClean="0"/>
              <a:t>Tai </a:t>
            </a:r>
            <a:r>
              <a:rPr lang="nb-NO" dirty="0" err="1"/>
              <a:t>pagrindinis</a:t>
            </a:r>
            <a:r>
              <a:rPr lang="nb-NO" dirty="0"/>
              <a:t> </a:t>
            </a:r>
            <a:r>
              <a:rPr lang="nb-NO" dirty="0" err="1"/>
              <a:t>elektronikos</a:t>
            </a:r>
            <a:r>
              <a:rPr lang="nb-NO" dirty="0"/>
              <a:t> </a:t>
            </a:r>
            <a:r>
              <a:rPr lang="nb-NO" dirty="0" err="1"/>
              <a:t>dėsnis</a:t>
            </a:r>
            <a:r>
              <a:rPr lang="nb-NO" dirty="0"/>
              <a:t>! </a:t>
            </a:r>
            <a:endParaRPr lang="lt-LT" dirty="0" smtClean="0"/>
          </a:p>
          <a:p>
            <a:r>
              <a:rPr lang="lt-LT" dirty="0" smtClean="0"/>
              <a:t>Omo dėsnis sako, kad </a:t>
            </a:r>
            <a:r>
              <a:rPr lang="lt-LT" dirty="0"/>
              <a:t>s</a:t>
            </a:r>
            <a:r>
              <a:rPr lang="nb-NO" dirty="0" err="1" smtClean="0"/>
              <a:t>rovė</a:t>
            </a:r>
            <a:r>
              <a:rPr lang="nb-NO" b="1" dirty="0">
                <a:solidFill>
                  <a:srgbClr val="92D050"/>
                </a:solidFill>
              </a:rPr>
              <a:t>(I), </a:t>
            </a:r>
            <a:r>
              <a:rPr lang="nb-NO" dirty="0" smtClean="0"/>
              <a:t>, </a:t>
            </a:r>
            <a:r>
              <a:rPr lang="nb-NO" dirty="0" err="1"/>
              <a:t>tekanti</a:t>
            </a:r>
            <a:r>
              <a:rPr lang="nb-NO" dirty="0"/>
              <a:t> </a:t>
            </a:r>
            <a:r>
              <a:rPr lang="nb-NO" dirty="0" err="1"/>
              <a:t>grandinėje</a:t>
            </a:r>
            <a:r>
              <a:rPr lang="nb-NO" dirty="0"/>
              <a:t> yra </a:t>
            </a:r>
            <a:r>
              <a:rPr lang="nb-NO" dirty="0" err="1"/>
              <a:t>tiesiogiai</a:t>
            </a:r>
            <a:r>
              <a:rPr lang="nb-NO" dirty="0"/>
              <a:t> </a:t>
            </a:r>
            <a:r>
              <a:rPr lang="nb-NO" dirty="0" err="1"/>
              <a:t>proporcinga</a:t>
            </a:r>
            <a:r>
              <a:rPr lang="nb-NO" dirty="0"/>
              <a:t> </a:t>
            </a:r>
            <a:r>
              <a:rPr lang="nb-NO" dirty="0" err="1"/>
              <a:t>elektros</a:t>
            </a:r>
            <a:r>
              <a:rPr lang="nb-NO" dirty="0"/>
              <a:t> </a:t>
            </a:r>
            <a:r>
              <a:rPr lang="nb-NO" dirty="0" err="1" smtClean="0"/>
              <a:t>įtampai</a:t>
            </a:r>
            <a:r>
              <a:rPr lang="nb-NO" b="1" dirty="0">
                <a:solidFill>
                  <a:srgbClr val="92D050"/>
                </a:solidFill>
              </a:rPr>
              <a:t>(U) </a:t>
            </a:r>
            <a:r>
              <a:rPr lang="nb-NO" dirty="0" smtClean="0"/>
              <a:t> </a:t>
            </a:r>
            <a:r>
              <a:rPr lang="nb-NO" dirty="0"/>
              <a:t>ir </a:t>
            </a:r>
            <a:r>
              <a:rPr lang="nb-NO" dirty="0" err="1"/>
              <a:t>atvirkščiai</a:t>
            </a:r>
            <a:r>
              <a:rPr lang="nb-NO" dirty="0"/>
              <a:t> </a:t>
            </a:r>
            <a:r>
              <a:rPr lang="nb-NO" dirty="0" err="1"/>
              <a:t>proporcinga</a:t>
            </a:r>
            <a:r>
              <a:rPr lang="nb-NO" dirty="0"/>
              <a:t> </a:t>
            </a:r>
            <a:r>
              <a:rPr lang="nb-NO" dirty="0" err="1" smtClean="0"/>
              <a:t>varžai</a:t>
            </a:r>
            <a:r>
              <a:rPr lang="nb-NO" b="1" dirty="0">
                <a:solidFill>
                  <a:srgbClr val="92D050"/>
                </a:solidFill>
              </a:rPr>
              <a:t> (R). </a:t>
            </a:r>
            <a:r>
              <a:rPr lang="nb-NO" dirty="0" smtClean="0"/>
              <a:t>.</a:t>
            </a:r>
            <a:endParaRPr lang="nb-NO" dirty="0"/>
          </a:p>
          <a:p>
            <a:endParaRPr lang="lt-LT" b="1" dirty="0" smtClean="0">
              <a:solidFill>
                <a:srgbClr val="92D050"/>
              </a:solidFill>
            </a:endParaRPr>
          </a:p>
          <a:p>
            <a:endParaRPr lang="nb-NO" dirty="0" smtClean="0"/>
          </a:p>
          <a:p>
            <a:endParaRPr lang="nb-NO" dirty="0"/>
          </a:p>
          <a:p>
            <a:endParaRPr lang="nb-NO" dirty="0" smtClean="0"/>
          </a:p>
          <a:p>
            <a:pPr marL="0" indent="0">
              <a:buNone/>
            </a:pPr>
            <a:endParaRPr lang="lt-LT" dirty="0"/>
          </a:p>
          <a:p>
            <a:endParaRPr lang="nb-NO" sz="800" dirty="0"/>
          </a:p>
          <a:p>
            <a:r>
              <a:rPr lang="lt-LT" dirty="0"/>
              <a:t>Kuo </a:t>
            </a:r>
            <a:r>
              <a:rPr lang="lt-LT" dirty="0" smtClean="0"/>
              <a:t>grandinėje teka stipresnė </a:t>
            </a:r>
            <a:r>
              <a:rPr lang="lt-LT" dirty="0"/>
              <a:t>srovė, </a:t>
            </a:r>
            <a:r>
              <a:rPr lang="lt-LT" dirty="0" smtClean="0"/>
              <a:t>tuo bus aukštesnė elektros įtampa. </a:t>
            </a:r>
          </a:p>
          <a:p>
            <a:r>
              <a:rPr lang="lt-LT" dirty="0" smtClean="0"/>
              <a:t>Kuo didesnė varža, tuo silpniau teka elektros srovė grandinėje. </a:t>
            </a:r>
            <a:endParaRPr lang="nb-NO" sz="800" dirty="0"/>
          </a:p>
          <a:p>
            <a:r>
              <a:rPr lang="lt-LT" sz="1600" dirty="0" smtClean="0"/>
              <a:t>Jei įtampa yra </a:t>
            </a:r>
            <a:r>
              <a:rPr lang="nb-NO" sz="1600" dirty="0" smtClean="0"/>
              <a:t>10 volt</a:t>
            </a:r>
            <a:r>
              <a:rPr lang="lt-LT" sz="1600" dirty="0" smtClean="0"/>
              <a:t>ų, o varža yra </a:t>
            </a:r>
            <a:r>
              <a:rPr lang="nb-NO" sz="1600" dirty="0" smtClean="0"/>
              <a:t>2 o</a:t>
            </a:r>
            <a:r>
              <a:rPr lang="lt-LT" sz="1600" dirty="0" smtClean="0"/>
              <a:t>mai</a:t>
            </a:r>
            <a:r>
              <a:rPr lang="nb-NO" sz="1600" dirty="0" smtClean="0"/>
              <a:t> </a:t>
            </a:r>
            <a:r>
              <a:rPr lang="lt-LT" sz="1600" dirty="0" smtClean="0"/>
              <a:t>reiškia srovės stipris yra</a:t>
            </a:r>
            <a:r>
              <a:rPr lang="nb-NO" sz="1600" dirty="0" smtClean="0"/>
              <a:t> 5 </a:t>
            </a:r>
            <a:r>
              <a:rPr lang="nb-NO" sz="1600" dirty="0" err="1" smtClean="0"/>
              <a:t>amp</a:t>
            </a:r>
            <a:r>
              <a:rPr lang="lt-LT" sz="1600" dirty="0" smtClean="0"/>
              <a:t>erai</a:t>
            </a:r>
            <a:r>
              <a:rPr lang="nb-NO" sz="1600" dirty="0" smtClean="0"/>
              <a:t>. </a:t>
            </a:r>
          </a:p>
          <a:p>
            <a:r>
              <a:rPr lang="lt-LT" sz="1600" dirty="0"/>
              <a:t>Jei įtampa yra </a:t>
            </a:r>
            <a:r>
              <a:rPr lang="nb-NO" sz="1600" dirty="0" smtClean="0"/>
              <a:t>20 volt</a:t>
            </a:r>
            <a:r>
              <a:rPr lang="lt-LT" sz="1600" dirty="0" smtClean="0"/>
              <a:t>ų, </a:t>
            </a:r>
            <a:r>
              <a:rPr lang="lt-LT" sz="1600" dirty="0"/>
              <a:t>o varža yra </a:t>
            </a:r>
            <a:r>
              <a:rPr lang="nb-NO" sz="1600" dirty="0"/>
              <a:t>2 o</a:t>
            </a:r>
            <a:r>
              <a:rPr lang="lt-LT" sz="1600" dirty="0"/>
              <a:t>mai</a:t>
            </a:r>
            <a:r>
              <a:rPr lang="nb-NO" sz="1600" dirty="0"/>
              <a:t> </a:t>
            </a:r>
            <a:r>
              <a:rPr lang="lt-LT" sz="1600" dirty="0"/>
              <a:t>reiškia srovės stipris </a:t>
            </a:r>
            <a:r>
              <a:rPr lang="lt-LT" sz="1600" dirty="0" smtClean="0"/>
              <a:t>yra</a:t>
            </a:r>
            <a:r>
              <a:rPr lang="nb-NO" sz="1600" dirty="0" smtClean="0"/>
              <a:t> 10  </a:t>
            </a:r>
            <a:r>
              <a:rPr lang="nb-NO" sz="1600" dirty="0" err="1"/>
              <a:t>amp</a:t>
            </a:r>
            <a:r>
              <a:rPr lang="lt-LT" sz="1600" dirty="0" smtClean="0"/>
              <a:t>er</a:t>
            </a:r>
            <a:r>
              <a:rPr lang="lt-LT" sz="1600" dirty="0"/>
              <a:t>ų</a:t>
            </a:r>
            <a:r>
              <a:rPr lang="nb-NO" sz="1600" dirty="0" smtClean="0"/>
              <a:t>. </a:t>
            </a:r>
          </a:p>
          <a:p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664" y="2735571"/>
            <a:ext cx="2739799" cy="2048679"/>
          </a:xfrm>
          <a:prstGeom prst="rect">
            <a:avLst/>
          </a:prstGeom>
          <a:solidFill>
            <a:srgbClr val="FFCC99"/>
          </a:solidFill>
        </p:spPr>
      </p:pic>
      <p:pic>
        <p:nvPicPr>
          <p:cNvPr id="5" name="Bilde 4"/>
          <p:cNvPicPr>
            <a:picLocks noChangeAspect="1"/>
          </p:cNvPicPr>
          <p:nvPr/>
        </p:nvPicPr>
        <p:blipFill rotWithShape="1">
          <a:blip r:embed="rId3"/>
          <a:srcRect l="7107" t="23111" r="57061" b="35561"/>
          <a:stretch/>
        </p:blipFill>
        <p:spPr>
          <a:xfrm>
            <a:off x="7958268" y="2406882"/>
            <a:ext cx="3666149" cy="2377368"/>
          </a:xfrm>
          <a:prstGeom prst="rect">
            <a:avLst/>
          </a:prstGeom>
        </p:spPr>
      </p:pic>
      <p:sp>
        <p:nvSpPr>
          <p:cNvPr id="7" name="TekstSylinder 6"/>
          <p:cNvSpPr txBox="1"/>
          <p:nvPr/>
        </p:nvSpPr>
        <p:spPr>
          <a:xfrm>
            <a:off x="2174664" y="2793526"/>
            <a:ext cx="1238237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lt-LT" b="1" dirty="0" smtClean="0">
                <a:solidFill>
                  <a:schemeClr val="bg1"/>
                </a:solidFill>
              </a:rPr>
              <a:t>(Varža)</a:t>
            </a:r>
            <a:endParaRPr lang="nb-NO" b="1" dirty="0">
              <a:solidFill>
                <a:schemeClr val="bg1"/>
              </a:solidFill>
            </a:endParaRPr>
          </a:p>
        </p:txBody>
      </p:sp>
      <p:sp>
        <p:nvSpPr>
          <p:cNvPr id="9" name="TekstSylinder 8"/>
          <p:cNvSpPr txBox="1"/>
          <p:nvPr/>
        </p:nvSpPr>
        <p:spPr>
          <a:xfrm>
            <a:off x="2174663" y="3491243"/>
            <a:ext cx="1238237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lt-LT" b="1" dirty="0" smtClean="0">
                <a:solidFill>
                  <a:schemeClr val="bg1"/>
                </a:solidFill>
              </a:rPr>
              <a:t>(Srovė)</a:t>
            </a:r>
            <a:endParaRPr lang="nb-NO" b="1" dirty="0">
              <a:solidFill>
                <a:schemeClr val="bg1"/>
              </a:solidFill>
            </a:endParaRPr>
          </a:p>
        </p:txBody>
      </p:sp>
      <p:sp>
        <p:nvSpPr>
          <p:cNvPr id="10" name="TekstSylinder 9"/>
          <p:cNvSpPr txBox="1"/>
          <p:nvPr/>
        </p:nvSpPr>
        <p:spPr>
          <a:xfrm>
            <a:off x="2174663" y="4246915"/>
            <a:ext cx="1238237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lt-LT" b="1" dirty="0" smtClean="0">
                <a:solidFill>
                  <a:schemeClr val="bg1"/>
                </a:solidFill>
              </a:rPr>
              <a:t>(Įtampa)</a:t>
            </a:r>
            <a:endParaRPr lang="nb-NO" b="1" dirty="0">
              <a:solidFill>
                <a:schemeClr val="bg1"/>
              </a:solidFill>
            </a:endParaRPr>
          </a:p>
        </p:txBody>
      </p:sp>
      <p:sp>
        <p:nvSpPr>
          <p:cNvPr id="11" name="TekstSylinder 10"/>
          <p:cNvSpPr txBox="1"/>
          <p:nvPr/>
        </p:nvSpPr>
        <p:spPr>
          <a:xfrm>
            <a:off x="0" y="4062249"/>
            <a:ext cx="2055414" cy="738664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lt-LT" sz="1400" dirty="0" smtClean="0">
                <a:solidFill>
                  <a:schemeClr val="bg1"/>
                </a:solidFill>
              </a:rPr>
              <a:t>Atmink, kad ietuviškai įtampa žymima </a:t>
            </a:r>
            <a:r>
              <a:rPr lang="lt-LT" sz="1400" b="1" dirty="0" smtClean="0">
                <a:solidFill>
                  <a:schemeClr val="bg1"/>
                </a:solidFill>
              </a:rPr>
              <a:t>V</a:t>
            </a:r>
            <a:r>
              <a:rPr lang="lt-LT" sz="1400" dirty="0" smtClean="0">
                <a:solidFill>
                  <a:schemeClr val="bg1"/>
                </a:solidFill>
              </a:rPr>
              <a:t> </a:t>
            </a:r>
            <a:r>
              <a:rPr lang="lt-LT" sz="1400" dirty="0">
                <a:solidFill>
                  <a:schemeClr val="bg1"/>
                </a:solidFill>
              </a:rPr>
              <a:t>(ne</a:t>
            </a:r>
            <a:r>
              <a:rPr lang="lt-LT" sz="1400" b="1" dirty="0">
                <a:solidFill>
                  <a:schemeClr val="bg1"/>
                </a:solidFill>
              </a:rPr>
              <a:t> </a:t>
            </a:r>
            <a:r>
              <a:rPr lang="lt-LT" sz="1400" b="1" dirty="0" smtClean="0">
                <a:solidFill>
                  <a:schemeClr val="bg1"/>
                </a:solidFill>
              </a:rPr>
              <a:t>U</a:t>
            </a:r>
            <a:r>
              <a:rPr lang="lt-LT" sz="1400" dirty="0" smtClean="0">
                <a:solidFill>
                  <a:schemeClr val="bg1"/>
                </a:solidFill>
              </a:rPr>
              <a:t>)raide</a:t>
            </a:r>
            <a:endParaRPr lang="nb-NO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7401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b="1" dirty="0" smtClean="0">
                <a:solidFill>
                  <a:srgbClr val="92D050"/>
                </a:solidFill>
              </a:rPr>
              <a:t>Kaip vadinami šie veikėjai fizikoje</a:t>
            </a:r>
            <a:r>
              <a:rPr lang="nb-NO" b="1" dirty="0" smtClean="0">
                <a:solidFill>
                  <a:srgbClr val="92D050"/>
                </a:solidFill>
              </a:rPr>
              <a:t>?</a:t>
            </a:r>
            <a:endParaRPr lang="nb-NO" b="1" dirty="0">
              <a:solidFill>
                <a:srgbClr val="92D050"/>
              </a:solidFill>
            </a:endParaRPr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449" y="1487088"/>
            <a:ext cx="4742151" cy="4761312"/>
          </a:xfrm>
        </p:spPr>
      </p:pic>
      <p:sp>
        <p:nvSpPr>
          <p:cNvPr id="5" name="Pil venstre 4"/>
          <p:cNvSpPr/>
          <p:nvPr/>
        </p:nvSpPr>
        <p:spPr>
          <a:xfrm>
            <a:off x="7070501" y="1927907"/>
            <a:ext cx="3348507" cy="1236372"/>
          </a:xfrm>
          <a:prstGeom prst="lef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Pil venstre 7"/>
          <p:cNvSpPr/>
          <p:nvPr/>
        </p:nvSpPr>
        <p:spPr>
          <a:xfrm rot="10800000">
            <a:off x="255431" y="4321231"/>
            <a:ext cx="3348507" cy="1236372"/>
          </a:xfrm>
          <a:prstGeom prst="lef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Pil venstre 8"/>
          <p:cNvSpPr/>
          <p:nvPr/>
        </p:nvSpPr>
        <p:spPr>
          <a:xfrm>
            <a:off x="7877578" y="4470042"/>
            <a:ext cx="3348507" cy="1236372"/>
          </a:xfrm>
          <a:prstGeom prst="lef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434591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 smtClean="0"/>
              <a:t>Šaltiniai:</a:t>
            </a:r>
          </a:p>
          <a:p>
            <a:pPr>
              <a:lnSpc>
                <a:spcPct val="110000"/>
              </a:lnSpc>
            </a:pPr>
            <a:r>
              <a:rPr lang="lt-LT" dirty="0">
                <a:latin typeface="Arial" charset="0"/>
              </a:rPr>
              <a:t>Arvydas Kanapickas, Rigonda Skorulskienė „Fizika 7 “ , 2011 m.</a:t>
            </a:r>
          </a:p>
          <a:p>
            <a:pPr>
              <a:lnSpc>
                <a:spcPct val="110000"/>
              </a:lnSpc>
            </a:pPr>
            <a:r>
              <a:rPr lang="lt-LT" dirty="0">
                <a:latin typeface="Arial" charset="0"/>
                <a:hlinkClick r:id="rId2"/>
              </a:rPr>
              <a:t>https://sodas.ugdome.lt/grotuvas/6d3838c6-4a43-4e6f-8ec9-f236a2e8baf7</a:t>
            </a:r>
            <a:endParaRPr lang="lt-LT" dirty="0">
              <a:latin typeface="Arial" charset="0"/>
            </a:endParaRPr>
          </a:p>
          <a:p>
            <a:pPr>
              <a:lnSpc>
                <a:spcPct val="110000"/>
              </a:lnSpc>
            </a:pPr>
            <a:r>
              <a:rPr lang="lt-LT" dirty="0">
                <a:latin typeface="Arial" charset="0"/>
                <a:hlinkClick r:id="rId3"/>
              </a:rPr>
              <a:t>http://www.fizika.lm.lt/content/view/780/1049/</a:t>
            </a:r>
            <a:endParaRPr lang="lt-LT" dirty="0">
              <a:latin typeface="Arial" charset="0"/>
            </a:endParaRPr>
          </a:p>
          <a:p>
            <a:pPr>
              <a:lnSpc>
                <a:spcPct val="110000"/>
              </a:lnSpc>
            </a:pPr>
            <a:r>
              <a:rPr lang="lt-LT" dirty="0">
                <a:latin typeface="Arial" charset="0"/>
                <a:hlinkClick r:id="rId4"/>
              </a:rPr>
              <a:t>https://www.google.lt/</a:t>
            </a:r>
            <a:endParaRPr lang="lt-LT" dirty="0">
              <a:latin typeface="Arial" charset="0"/>
            </a:endParaRPr>
          </a:p>
          <a:p>
            <a:pPr>
              <a:lnSpc>
                <a:spcPct val="110000"/>
              </a:lnSpc>
            </a:pPr>
            <a:r>
              <a:rPr lang="lt-LT" dirty="0">
                <a:latin typeface="Arial" charset="0"/>
                <a:hlinkClick r:id="rId5"/>
              </a:rPr>
              <a:t>https://www.google.com/</a:t>
            </a:r>
            <a:endParaRPr lang="lt-LT" dirty="0">
              <a:latin typeface="Arial" charset="0"/>
            </a:endParaRPr>
          </a:p>
          <a:p>
            <a:pPr>
              <a:lnSpc>
                <a:spcPct val="110000"/>
              </a:lnSpc>
            </a:pPr>
            <a:r>
              <a:rPr lang="lt-LT" dirty="0">
                <a:latin typeface="Arial" charset="0"/>
                <a:hlinkClick r:id="rId6"/>
              </a:rPr>
              <a:t>https://images.google.com/</a:t>
            </a:r>
            <a:endParaRPr lang="lt-LT" dirty="0">
              <a:latin typeface="Arial" charset="0"/>
            </a:endParaRPr>
          </a:p>
          <a:p>
            <a:pPr>
              <a:lnSpc>
                <a:spcPct val="110000"/>
              </a:lnSpc>
            </a:pPr>
            <a:r>
              <a:rPr lang="lt-LT">
                <a:latin typeface="Arial" charset="0"/>
                <a:hlinkClick r:id="rId7"/>
              </a:rPr>
              <a:t>https://images.google.lt/</a:t>
            </a:r>
            <a:endParaRPr lang="lt-LT">
              <a:latin typeface="Arial" charset="0"/>
            </a:endParaRP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08009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b="1" dirty="0">
                <a:solidFill>
                  <a:srgbClr val="92D050"/>
                </a:solidFill>
              </a:rPr>
              <a:t>Kas yra </a:t>
            </a:r>
            <a:r>
              <a:rPr lang="lt-LT" b="1" dirty="0" smtClean="0">
                <a:solidFill>
                  <a:srgbClr val="92D050"/>
                </a:solidFill>
              </a:rPr>
              <a:t>elektra</a:t>
            </a:r>
            <a:r>
              <a:rPr lang="nb-NO" b="1" dirty="0" smtClean="0">
                <a:solidFill>
                  <a:srgbClr val="92D050"/>
                </a:solidFill>
              </a:rPr>
              <a:t>?</a:t>
            </a:r>
            <a:endParaRPr lang="nb-NO" b="1" dirty="0">
              <a:solidFill>
                <a:srgbClr val="92D050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lt-LT" dirty="0" smtClean="0"/>
              <a:t>Žaibo </a:t>
            </a:r>
            <a:r>
              <a:rPr lang="lt-LT" dirty="0"/>
              <a:t>blyksnis, tvykstelėjęs danguje audros metu, yra pats ryškiausias elektros ženklas. Beveik visais kitais atvejais elektra yra </a:t>
            </a:r>
            <a:r>
              <a:rPr lang="lt-LT" dirty="0" smtClean="0"/>
              <a:t>nematoma, </a:t>
            </a:r>
            <a:r>
              <a:rPr lang="nb-NO" dirty="0" err="1"/>
              <a:t>bekvap</a:t>
            </a:r>
            <a:r>
              <a:rPr lang="lt-LT" dirty="0"/>
              <a:t>ė ir </a:t>
            </a:r>
            <a:r>
              <a:rPr lang="lt-LT" dirty="0" smtClean="0"/>
              <a:t>neapčiuopiama, </a:t>
            </a:r>
            <a:r>
              <a:rPr lang="lt-LT" dirty="0"/>
              <a:t>tačiau ji daug dirba mūsų labui. </a:t>
            </a:r>
            <a:endParaRPr lang="nb-NO" dirty="0" smtClean="0"/>
          </a:p>
          <a:p>
            <a:r>
              <a:rPr lang="lt-LT" dirty="0" smtClean="0"/>
              <a:t>Elektra </a:t>
            </a:r>
            <a:r>
              <a:rPr lang="lt-LT" dirty="0"/>
              <a:t>yra energijos </a:t>
            </a:r>
            <a:r>
              <a:rPr lang="lt-LT" dirty="0" smtClean="0"/>
              <a:t>forma.</a:t>
            </a:r>
          </a:p>
          <a:p>
            <a:r>
              <a:rPr lang="lt-LT" dirty="0" smtClean="0"/>
              <a:t>Ji </a:t>
            </a:r>
            <a:r>
              <a:rPr lang="lt-LT" dirty="0"/>
              <a:t>susideda iš elektronų – smulkių detalių, priklausančių atomams. </a:t>
            </a:r>
            <a:endParaRPr lang="nb-NO" dirty="0" smtClean="0"/>
          </a:p>
          <a:p>
            <a:r>
              <a:rPr lang="lt-LT" dirty="0" smtClean="0"/>
              <a:t>Kiekvienas </a:t>
            </a:r>
            <a:r>
              <a:rPr lang="lt-LT" dirty="0"/>
              <a:t>elektronas turi mažytį elektros krūvį, kuris reiškia elektros kiekį</a:t>
            </a:r>
            <a:r>
              <a:rPr lang="lt-LT" dirty="0" smtClean="0"/>
              <a:t>.</a:t>
            </a:r>
            <a:r>
              <a:rPr lang="nb-NO" dirty="0" smtClean="0"/>
              <a:t> </a:t>
            </a: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7724" y="122759"/>
            <a:ext cx="2193701" cy="1853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6917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err="1" smtClean="0">
                <a:solidFill>
                  <a:srgbClr val="92D050"/>
                </a:solidFill>
              </a:rPr>
              <a:t>Elektr</a:t>
            </a:r>
            <a:r>
              <a:rPr lang="lt-LT" b="1" dirty="0" smtClean="0">
                <a:solidFill>
                  <a:srgbClr val="92D050"/>
                </a:solidFill>
              </a:rPr>
              <a:t>os</a:t>
            </a:r>
            <a:r>
              <a:rPr lang="nb-NO" b="1" dirty="0" smtClean="0">
                <a:solidFill>
                  <a:srgbClr val="92D050"/>
                </a:solidFill>
              </a:rPr>
              <a:t> energi</a:t>
            </a:r>
            <a:r>
              <a:rPr lang="lt-LT" b="1" dirty="0" smtClean="0">
                <a:solidFill>
                  <a:srgbClr val="92D050"/>
                </a:solidFill>
              </a:rPr>
              <a:t>ja</a:t>
            </a:r>
            <a:endParaRPr lang="nb-NO" b="1" dirty="0">
              <a:solidFill>
                <a:srgbClr val="92D050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46111" y="1473369"/>
            <a:ext cx="4460361" cy="499182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lt-LT" b="1" dirty="0" smtClean="0"/>
              <a:t>Mūsų kasdieninis gyvenimas yra sunkiai įsivaizduojamas be elektros energijos. </a:t>
            </a:r>
          </a:p>
          <a:p>
            <a:pPr marL="0" indent="0">
              <a:buNone/>
            </a:pPr>
            <a:endParaRPr lang="lt-LT" b="1" dirty="0" smtClean="0"/>
          </a:p>
          <a:p>
            <a:pPr marL="0" indent="0">
              <a:buNone/>
            </a:pPr>
            <a:r>
              <a:rPr lang="lt-LT" b="1" dirty="0" smtClean="0"/>
              <a:t>Elektros energija naudojama judėjimui, šviesai ir šilumai išgauti. </a:t>
            </a:r>
            <a:endParaRPr lang="nb-NO" b="1" dirty="0" smtClean="0"/>
          </a:p>
          <a:p>
            <a:pPr marL="0" indent="0">
              <a:buNone/>
            </a:pPr>
            <a:r>
              <a:rPr lang="lt-LT" b="1" dirty="0" smtClean="0"/>
              <a:t>Elektros energija būtina, kad veiktų ir mes galėtume naudotis skalbimo mašina, televizoriumi, kompiuteriu, telefonu ir kitais prietaisais</a:t>
            </a:r>
            <a:r>
              <a:rPr lang="nb-NO" b="1" dirty="0" smtClean="0"/>
              <a:t>. </a:t>
            </a:r>
            <a:endParaRPr lang="lt-LT" b="1" dirty="0" smtClean="0"/>
          </a:p>
          <a:p>
            <a:pPr marL="0" indent="0">
              <a:buNone/>
            </a:pPr>
            <a:endParaRPr lang="lt-LT" b="1" dirty="0" smtClean="0"/>
          </a:p>
          <a:p>
            <a:pPr marL="0" indent="0">
              <a:buNone/>
            </a:pPr>
            <a:endParaRPr lang="nb-NO" b="1" dirty="0" smtClean="0"/>
          </a:p>
          <a:p>
            <a:pPr marL="0" indent="0">
              <a:buNone/>
            </a:pPr>
            <a:r>
              <a:rPr lang="lt-LT" b="1" dirty="0" smtClean="0"/>
              <a:t>Šių pamokų metu sužinosime kas yra elektros srovė, elektros grandinė, įtampa ir varža, kas yra trumpasis jungimas ir kaip jis įvyksta.</a:t>
            </a:r>
            <a:endParaRPr lang="nb-NO" b="1" dirty="0"/>
          </a:p>
        </p:txBody>
      </p:sp>
      <p:sp>
        <p:nvSpPr>
          <p:cNvPr id="5" name="TekstSylinder 4"/>
          <p:cNvSpPr txBox="1"/>
          <p:nvPr/>
        </p:nvSpPr>
        <p:spPr>
          <a:xfrm>
            <a:off x="7843234" y="3825025"/>
            <a:ext cx="1365160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lt-LT" sz="1400" b="1" dirty="0" smtClean="0">
                <a:solidFill>
                  <a:schemeClr val="bg1"/>
                </a:solidFill>
              </a:rPr>
              <a:t>Elektros srovė</a:t>
            </a:r>
            <a:endParaRPr lang="nb-NO" sz="1400" b="1" dirty="0">
              <a:solidFill>
                <a:schemeClr val="bg1"/>
              </a:solidFill>
            </a:endParaRPr>
          </a:p>
        </p:txBody>
      </p:sp>
      <p:sp>
        <p:nvSpPr>
          <p:cNvPr id="6" name="TekstSylinder 5"/>
          <p:cNvSpPr txBox="1"/>
          <p:nvPr/>
        </p:nvSpPr>
        <p:spPr>
          <a:xfrm>
            <a:off x="9118242" y="2984631"/>
            <a:ext cx="932592" cy="43088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lt-LT" sz="1100" b="1" dirty="0" smtClean="0">
                <a:solidFill>
                  <a:schemeClr val="bg1"/>
                </a:solidFill>
              </a:rPr>
              <a:t>Šildymas/</a:t>
            </a:r>
          </a:p>
          <a:p>
            <a:r>
              <a:rPr lang="lt-LT" sz="1100" b="1" dirty="0" smtClean="0">
                <a:solidFill>
                  <a:schemeClr val="bg1"/>
                </a:solidFill>
              </a:rPr>
              <a:t>šaldymas</a:t>
            </a:r>
            <a:endParaRPr lang="nb-NO" sz="1100" dirty="0"/>
          </a:p>
        </p:txBody>
      </p:sp>
      <p:sp>
        <p:nvSpPr>
          <p:cNvPr id="8" name="TekstSylinder 7"/>
          <p:cNvSpPr txBox="1"/>
          <p:nvPr/>
        </p:nvSpPr>
        <p:spPr>
          <a:xfrm>
            <a:off x="6806483" y="2892297"/>
            <a:ext cx="1152661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lt-LT" sz="1400" b="1" dirty="0" smtClean="0">
                <a:solidFill>
                  <a:schemeClr val="bg1"/>
                </a:solidFill>
              </a:rPr>
              <a:t>Judėjimas</a:t>
            </a:r>
            <a:endParaRPr lang="nb-NO" sz="1400" b="1" dirty="0">
              <a:solidFill>
                <a:schemeClr val="bg1"/>
              </a:solidFill>
            </a:endParaRPr>
          </a:p>
        </p:txBody>
      </p:sp>
      <p:sp>
        <p:nvSpPr>
          <p:cNvPr id="9" name="TekstSylinder 8"/>
          <p:cNvSpPr txBox="1"/>
          <p:nvPr/>
        </p:nvSpPr>
        <p:spPr>
          <a:xfrm>
            <a:off x="9453093" y="4726546"/>
            <a:ext cx="597741" cy="24622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lt-LT" sz="1000" b="1" dirty="0">
                <a:solidFill>
                  <a:schemeClr val="bg1"/>
                </a:solidFill>
              </a:rPr>
              <a:t>Š</a:t>
            </a:r>
            <a:r>
              <a:rPr lang="lt-LT" sz="1000" b="1" dirty="0" smtClean="0">
                <a:solidFill>
                  <a:schemeClr val="bg1"/>
                </a:solidFill>
              </a:rPr>
              <a:t>viesa</a:t>
            </a:r>
            <a:r>
              <a:rPr lang="lt-LT" sz="900" dirty="0" smtClean="0">
                <a:solidFill>
                  <a:schemeClr val="bg1"/>
                </a:solidFill>
              </a:rPr>
              <a:t>  </a:t>
            </a:r>
            <a:endParaRPr lang="nb-NO" sz="900" dirty="0">
              <a:solidFill>
                <a:schemeClr val="bg1"/>
              </a:solidFill>
            </a:endParaRPr>
          </a:p>
        </p:txBody>
      </p:sp>
      <p:sp>
        <p:nvSpPr>
          <p:cNvPr id="10" name="TekstSylinder 9"/>
          <p:cNvSpPr txBox="1"/>
          <p:nvPr/>
        </p:nvSpPr>
        <p:spPr>
          <a:xfrm>
            <a:off x="6986224" y="4542309"/>
            <a:ext cx="1184857" cy="261610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lt-LT" sz="1100" b="1" dirty="0" smtClean="0">
                <a:solidFill>
                  <a:schemeClr val="bg1"/>
                </a:solidFill>
              </a:rPr>
              <a:t>Komunikacijos </a:t>
            </a:r>
            <a:endParaRPr lang="nb-NO" sz="1100" b="1" dirty="0">
              <a:solidFill>
                <a:schemeClr val="bg1"/>
              </a:solidFill>
            </a:endParaRPr>
          </a:p>
        </p:txBody>
      </p:sp>
      <p:pic>
        <p:nvPicPr>
          <p:cNvPr id="11" name="Bilde 10"/>
          <p:cNvPicPr>
            <a:picLocks noChangeAspect="1"/>
          </p:cNvPicPr>
          <p:nvPr/>
        </p:nvPicPr>
        <p:blipFill rotWithShape="1">
          <a:blip r:embed="rId2"/>
          <a:srcRect l="51252" t="36222" r="9154" b="13073"/>
          <a:stretch/>
        </p:blipFill>
        <p:spPr>
          <a:xfrm>
            <a:off x="4979278" y="1358184"/>
            <a:ext cx="7093071" cy="5107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451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12443"/>
          </a:xfrm>
        </p:spPr>
        <p:txBody>
          <a:bodyPr/>
          <a:lstStyle/>
          <a:p>
            <a:r>
              <a:rPr lang="nb-NO" b="1" dirty="0" err="1" smtClean="0">
                <a:solidFill>
                  <a:srgbClr val="92D050"/>
                </a:solidFill>
              </a:rPr>
              <a:t>Elektr</a:t>
            </a:r>
            <a:r>
              <a:rPr lang="lt-LT" b="1" dirty="0" smtClean="0">
                <a:solidFill>
                  <a:srgbClr val="92D050"/>
                </a:solidFill>
              </a:rPr>
              <a:t>os</a:t>
            </a:r>
            <a:r>
              <a:rPr lang="nb-NO" b="1" dirty="0" smtClean="0">
                <a:solidFill>
                  <a:srgbClr val="92D050"/>
                </a:solidFill>
              </a:rPr>
              <a:t> s</a:t>
            </a:r>
            <a:r>
              <a:rPr lang="lt-LT" b="1" dirty="0" smtClean="0">
                <a:solidFill>
                  <a:srgbClr val="92D050"/>
                </a:solidFill>
              </a:rPr>
              <a:t>rovė</a:t>
            </a:r>
            <a:endParaRPr lang="nb-NO" b="1" dirty="0">
              <a:solidFill>
                <a:srgbClr val="92D050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03312" y="1365160"/>
            <a:ext cx="8946541" cy="5492839"/>
          </a:xfrm>
        </p:spPr>
        <p:txBody>
          <a:bodyPr>
            <a:normAutofit fontScale="92500" lnSpcReduction="20000"/>
          </a:bodyPr>
          <a:lstStyle/>
          <a:p>
            <a:r>
              <a:rPr lang="lt-LT" dirty="0" smtClean="0"/>
              <a:t>Žodis </a:t>
            </a:r>
            <a:r>
              <a:rPr lang="lt-LT" dirty="0"/>
              <a:t>„srovė” paprastai </a:t>
            </a:r>
            <a:r>
              <a:rPr lang="lt-LT" dirty="0" smtClean="0"/>
              <a:t>siejamas </a:t>
            </a:r>
            <a:r>
              <a:rPr lang="lt-LT" dirty="0"/>
              <a:t>su kieno nors tekėjimu, tėkme, kryptingu judėjimu</a:t>
            </a:r>
            <a:r>
              <a:rPr lang="lt-LT" dirty="0" smtClean="0"/>
              <a:t>. Pvz.,  oro </a:t>
            </a:r>
            <a:r>
              <a:rPr lang="lt-LT" dirty="0"/>
              <a:t>srove laikome kryptingą oro srauto judėjimą pučiant vėjui, vandens srove - vandens srauto tekėjimą. Kad elektros srovė yra, sprendžiame iš jos poveikio - dega lempa, kaista laidynė, veikia šaldytuvas ir kt. vis dėlto kyla klausimas: kas yra elektros srovė, kas teka laidais, jungiančias elektrinę su elektros energiją vartojančiais prietaisais</a:t>
            </a:r>
            <a:r>
              <a:rPr lang="lt-LT" dirty="0" smtClean="0"/>
              <a:t>?</a:t>
            </a:r>
          </a:p>
          <a:p>
            <a:endParaRPr lang="lt-LT" sz="900" b="1" dirty="0" smtClean="0"/>
          </a:p>
          <a:p>
            <a:r>
              <a:rPr lang="lt-LT" b="1" dirty="0" smtClean="0">
                <a:solidFill>
                  <a:srgbClr val="92D050"/>
                </a:solidFill>
              </a:rPr>
              <a:t>Elektros </a:t>
            </a:r>
            <a:r>
              <a:rPr lang="lt-LT" b="1" dirty="0">
                <a:solidFill>
                  <a:srgbClr val="92D050"/>
                </a:solidFill>
              </a:rPr>
              <a:t>srove vadinamas kryptingas (tvarkingas) elektringųjų </a:t>
            </a:r>
            <a:r>
              <a:rPr lang="lt-LT" b="1" dirty="0" smtClean="0">
                <a:solidFill>
                  <a:srgbClr val="92D050"/>
                </a:solidFill>
              </a:rPr>
              <a:t>dalelių judėjimas laidininku</a:t>
            </a:r>
          </a:p>
          <a:p>
            <a:endParaRPr lang="nb-NO" sz="900" dirty="0" smtClean="0"/>
          </a:p>
          <a:p>
            <a:endParaRPr lang="nb-NO" dirty="0"/>
          </a:p>
          <a:p>
            <a:pPr marL="0" indent="0">
              <a:buNone/>
            </a:pPr>
            <a:endParaRPr lang="nb-NO" dirty="0"/>
          </a:p>
          <a:p>
            <a:r>
              <a:rPr lang="lt-LT" dirty="0" smtClean="0"/>
              <a:t>Kai elektros srovę </a:t>
            </a:r>
            <a:r>
              <a:rPr lang="lt-LT" dirty="0"/>
              <a:t>sukelia neigiami krūvininkai, pavyzdžiui elektronai, </a:t>
            </a:r>
            <a:r>
              <a:rPr lang="lt-LT" dirty="0" smtClean="0"/>
              <a:t>elektros srovės </a:t>
            </a:r>
            <a:r>
              <a:rPr lang="lt-LT" dirty="0"/>
              <a:t>kryptis yra priešinga </a:t>
            </a:r>
            <a:r>
              <a:rPr lang="lt-LT" dirty="0" smtClean="0"/>
              <a:t>elektonų </a:t>
            </a:r>
            <a:r>
              <a:rPr lang="lt-LT" dirty="0"/>
              <a:t>judėjimo krypčiai. </a:t>
            </a:r>
            <a:endParaRPr lang="lt-LT" dirty="0" smtClean="0"/>
          </a:p>
          <a:p>
            <a:r>
              <a:rPr lang="lt-LT" dirty="0"/>
              <a:t>N</a:t>
            </a:r>
            <a:r>
              <a:rPr lang="lt-LT" dirty="0" smtClean="0"/>
              <a:t>eigiamo </a:t>
            </a:r>
            <a:r>
              <a:rPr lang="lt-LT" dirty="0"/>
              <a:t>elemento </a:t>
            </a:r>
            <a:r>
              <a:rPr lang="lt-LT" dirty="0" smtClean="0"/>
              <a:t>polius </a:t>
            </a:r>
            <a:r>
              <a:rPr lang="lt-LT" dirty="0"/>
              <a:t>(</a:t>
            </a:r>
            <a:r>
              <a:rPr lang="nb-NO" dirty="0"/>
              <a:t>-</a:t>
            </a:r>
            <a:r>
              <a:rPr lang="lt-LT" dirty="0" smtClean="0"/>
              <a:t>) stumia elektronus nuo savęs, teigiamas elemento polius </a:t>
            </a:r>
            <a:r>
              <a:rPr lang="lt-LT" dirty="0"/>
              <a:t>(</a:t>
            </a:r>
            <a:r>
              <a:rPr lang="nb-NO" dirty="0"/>
              <a:t>+</a:t>
            </a:r>
            <a:r>
              <a:rPr lang="lt-LT" dirty="0" smtClean="0"/>
              <a:t>)elektronus traukia prie savęs. </a:t>
            </a:r>
          </a:p>
          <a:p>
            <a:r>
              <a:rPr lang="lt-LT" dirty="0" smtClean="0"/>
              <a:t>Elektros srovė teka nuo </a:t>
            </a:r>
            <a:r>
              <a:rPr lang="lt-LT" dirty="0"/>
              <a:t>(</a:t>
            </a:r>
            <a:r>
              <a:rPr lang="nb-NO" dirty="0"/>
              <a:t>+</a:t>
            </a:r>
            <a:r>
              <a:rPr lang="lt-LT" dirty="0" smtClean="0"/>
              <a:t>) link </a:t>
            </a:r>
            <a:r>
              <a:rPr lang="lt-LT" dirty="0"/>
              <a:t>(</a:t>
            </a:r>
            <a:r>
              <a:rPr lang="nb-NO" dirty="0"/>
              <a:t>-</a:t>
            </a:r>
            <a:r>
              <a:rPr lang="lt-LT" dirty="0" smtClean="0"/>
              <a:t>), o elektronai juda nuo </a:t>
            </a:r>
            <a:r>
              <a:rPr lang="lt-LT" dirty="0"/>
              <a:t>(</a:t>
            </a:r>
            <a:r>
              <a:rPr lang="nb-NO" dirty="0"/>
              <a:t>-</a:t>
            </a:r>
            <a:r>
              <a:rPr lang="lt-LT" dirty="0" smtClean="0"/>
              <a:t>) link </a:t>
            </a:r>
            <a:r>
              <a:rPr lang="lt-LT" dirty="0"/>
              <a:t>(</a:t>
            </a:r>
            <a:r>
              <a:rPr lang="nb-NO" dirty="0"/>
              <a:t>+</a:t>
            </a:r>
            <a:r>
              <a:rPr lang="lt-LT" dirty="0" smtClean="0"/>
              <a:t>). </a:t>
            </a:r>
            <a:endParaRPr lang="nb-NO" dirty="0" smtClean="0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 rotWithShape="1">
          <a:blip r:embed="rId2"/>
          <a:srcRect l="28587" t="41505" r="25980" b="42122"/>
          <a:stretch/>
        </p:blipFill>
        <p:spPr>
          <a:xfrm>
            <a:off x="4172755" y="3648072"/>
            <a:ext cx="5705340" cy="1155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1622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z="4400" b="1" dirty="0" smtClean="0">
                <a:solidFill>
                  <a:srgbClr val="92D050"/>
                </a:solidFill>
                <a:latin typeface="Arial" charset="0"/>
              </a:rPr>
              <a:t>Elektrinė grandinė </a:t>
            </a:r>
            <a:r>
              <a:rPr lang="lt-LT" sz="4400" b="1" dirty="0">
                <a:solidFill>
                  <a:srgbClr val="92D050"/>
                </a:solidFill>
                <a:latin typeface="Arial" charset="0"/>
              </a:rPr>
              <a:t>– kas tai?</a:t>
            </a:r>
            <a:endParaRPr lang="nb-NO" dirty="0">
              <a:solidFill>
                <a:srgbClr val="92D050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46112" y="2052918"/>
            <a:ext cx="9403742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t-LT" b="1" dirty="0">
                <a:latin typeface="+mn-lt"/>
              </a:rPr>
              <a:t>E</a:t>
            </a:r>
            <a:r>
              <a:rPr lang="lt-LT" b="1" dirty="0" smtClean="0">
                <a:latin typeface="+mn-lt"/>
              </a:rPr>
              <a:t>lektrine </a:t>
            </a:r>
            <a:r>
              <a:rPr lang="lt-LT" b="1" dirty="0">
                <a:latin typeface="+mn-lt"/>
              </a:rPr>
              <a:t>grandine</a:t>
            </a:r>
            <a:r>
              <a:rPr lang="lt-LT" dirty="0">
                <a:latin typeface="+mn-lt"/>
              </a:rPr>
              <a:t> fizikoje vadiname grandinę, kurią sudaro:</a:t>
            </a:r>
          </a:p>
          <a:p>
            <a:pPr marL="457200" indent="-457200">
              <a:buFont typeface="Arial" charset="0"/>
              <a:buAutoNum type="romanUcPeriod"/>
            </a:pPr>
            <a:r>
              <a:rPr lang="lt-LT" dirty="0" smtClean="0">
                <a:latin typeface="+mn-lt"/>
              </a:rPr>
              <a:t>Srovės šaltinis </a:t>
            </a:r>
            <a:r>
              <a:rPr lang="lt-LT" dirty="0">
                <a:latin typeface="+mn-lt"/>
              </a:rPr>
              <a:t>(galvaninis elementas, elementų baterija)</a:t>
            </a:r>
          </a:p>
          <a:p>
            <a:pPr marL="457200" indent="-457200">
              <a:buFont typeface="Arial" charset="0"/>
              <a:buAutoNum type="romanUcPeriod"/>
            </a:pPr>
            <a:r>
              <a:rPr lang="lt-LT" dirty="0" smtClean="0">
                <a:latin typeface="+mn-lt"/>
              </a:rPr>
              <a:t>Imtuvas </a:t>
            </a:r>
            <a:r>
              <a:rPr lang="lt-LT" dirty="0">
                <a:latin typeface="+mn-lt"/>
              </a:rPr>
              <a:t>(lemputė, šildymo </a:t>
            </a:r>
            <a:r>
              <a:rPr lang="lt-LT" dirty="0" smtClean="0">
                <a:latin typeface="+mn-lt"/>
              </a:rPr>
              <a:t>prietaisas, televizorius, laidynė </a:t>
            </a:r>
            <a:r>
              <a:rPr lang="lt-LT" dirty="0">
                <a:latin typeface="+mn-lt"/>
              </a:rPr>
              <a:t>ar kt.)</a:t>
            </a:r>
          </a:p>
          <a:p>
            <a:pPr marL="457200" indent="-457200">
              <a:buFont typeface="Arial" charset="0"/>
              <a:buAutoNum type="romanUcPeriod"/>
            </a:pPr>
            <a:r>
              <a:rPr lang="lt-LT" dirty="0">
                <a:latin typeface="+mn-lt"/>
              </a:rPr>
              <a:t>Valdymo </a:t>
            </a:r>
            <a:r>
              <a:rPr lang="lt-LT" dirty="0" smtClean="0">
                <a:latin typeface="+mn-lt"/>
              </a:rPr>
              <a:t>prietaisas </a:t>
            </a:r>
            <a:r>
              <a:rPr lang="lt-LT" dirty="0">
                <a:latin typeface="+mn-lt"/>
              </a:rPr>
              <a:t>(jungiklis)</a:t>
            </a:r>
          </a:p>
          <a:p>
            <a:pPr marL="457200" indent="-457200">
              <a:buFont typeface="Arial" charset="0"/>
              <a:buAutoNum type="romanUcPeriod"/>
            </a:pPr>
            <a:r>
              <a:rPr lang="lt-LT" dirty="0" smtClean="0">
                <a:latin typeface="+mn-lt"/>
              </a:rPr>
              <a:t>Jungiamieji laidai (</a:t>
            </a:r>
            <a:r>
              <a:rPr lang="lt-LT" dirty="0">
                <a:latin typeface="+mn-lt"/>
                <a:cs typeface="Arial" panose="020B0604020202020204" pitchFamily="34" charset="0"/>
              </a:rPr>
              <a:t>srovės šaltiniui su imtuvais </a:t>
            </a:r>
            <a:r>
              <a:rPr lang="lt-LT" dirty="0" smtClean="0">
                <a:latin typeface="+mn-lt"/>
                <a:cs typeface="Arial" panose="020B0604020202020204" pitchFamily="34" charset="0"/>
              </a:rPr>
              <a:t>sujungti)</a:t>
            </a:r>
            <a:endParaRPr lang="lt-LT" dirty="0">
              <a:latin typeface="+mn-lt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lt-LT" dirty="0">
              <a:solidFill>
                <a:schemeClr val="accent1"/>
              </a:solidFill>
              <a:latin typeface="+mn-lt"/>
            </a:endParaRPr>
          </a:p>
          <a:p>
            <a:pPr marL="0" indent="0">
              <a:buNone/>
            </a:pPr>
            <a:endParaRPr lang="lt-LT" dirty="0" smtClean="0">
              <a:solidFill>
                <a:schemeClr val="accent1"/>
              </a:solidFill>
              <a:latin typeface="+mn-lt"/>
            </a:endParaRPr>
          </a:p>
          <a:p>
            <a:pPr marL="0" indent="0">
              <a:buNone/>
            </a:pPr>
            <a:r>
              <a:rPr lang="lt-LT" dirty="0" smtClean="0">
                <a:solidFill>
                  <a:srgbClr val="FF0000"/>
                </a:solidFill>
                <a:latin typeface="+mn-lt"/>
              </a:rPr>
              <a:t>Elektrinė </a:t>
            </a:r>
            <a:r>
              <a:rPr lang="lt-LT" dirty="0">
                <a:solidFill>
                  <a:srgbClr val="FF0000"/>
                </a:solidFill>
                <a:latin typeface="+mn-lt"/>
              </a:rPr>
              <a:t>grandinė – tai laidais sujungtas elektros srovės šaltinis, elektros energijos imtuvai bei valdymo prietaisas (jungiklis), kurį įjungus grandine teka elektros srovė.</a:t>
            </a:r>
          </a:p>
          <a:p>
            <a:pPr marL="0" indent="0">
              <a:buNone/>
            </a:pPr>
            <a:endParaRPr lang="lt-LT" dirty="0" smtClean="0"/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 rotWithShape="1">
          <a:blip r:embed="rId2"/>
          <a:srcRect l="27597" t="30942" r="43401" b="22931"/>
          <a:stretch/>
        </p:blipFill>
        <p:spPr>
          <a:xfrm>
            <a:off x="8500056" y="1725771"/>
            <a:ext cx="3462309" cy="3095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8499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01413" y="103032"/>
            <a:ext cx="5625900" cy="6194738"/>
          </a:xfrm>
        </p:spPr>
        <p:txBody>
          <a:bodyPr/>
          <a:lstStyle/>
          <a:p>
            <a:pPr defTabSz="914400">
              <a:spcBef>
                <a:spcPct val="50000"/>
              </a:spcBef>
            </a:pPr>
            <a:r>
              <a:rPr lang="lt-LT" sz="2000" dirty="0"/>
              <a:t/>
            </a:r>
            <a:br>
              <a:rPr lang="lt-LT" sz="2000" dirty="0"/>
            </a:br>
            <a:r>
              <a:rPr lang="lt-LT" sz="2000" dirty="0"/>
              <a:t>Elektros energija gaminama įvairaus tipo elektrinėse, iš kur ji elektros laidais atkeliauja iki mūsų namų. </a:t>
            </a:r>
            <a:r>
              <a:rPr lang="lt-LT" sz="2000" dirty="0" smtClean="0"/>
              <a:t/>
            </a:r>
            <a:br>
              <a:rPr lang="lt-LT" sz="2000" dirty="0" smtClean="0"/>
            </a:br>
            <a:r>
              <a:rPr lang="lt-LT" sz="2000" dirty="0"/>
              <a:t/>
            </a:r>
            <a:br>
              <a:rPr lang="lt-LT" sz="2000" dirty="0"/>
            </a:br>
            <a:r>
              <a:rPr lang="lt-LT" sz="2000" dirty="0"/>
              <a:t>Elektros laidai yra išvedžioti po visus mūsų namus (dažniausiai sienose), o jų pagalba mes galime naudotis įvairiais prietaisais (pvz : televizorius, šaldytuvas)</a:t>
            </a:r>
            <a:br>
              <a:rPr lang="lt-LT" sz="2000" dirty="0"/>
            </a:br>
            <a:r>
              <a:rPr lang="nb-NO" sz="2000" dirty="0"/>
              <a:t/>
            </a:r>
            <a:br>
              <a:rPr lang="nb-NO" sz="2000" dirty="0"/>
            </a:br>
            <a:endParaRPr lang="nb-NO" sz="20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443989" y="2562897"/>
            <a:ext cx="3953813" cy="302653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lt-LT" sz="4400" b="1" dirty="0" smtClean="0">
                <a:solidFill>
                  <a:srgbClr val="92D050"/>
                </a:solidFill>
              </a:rPr>
              <a:t>Elementai/</a:t>
            </a:r>
          </a:p>
          <a:p>
            <a:pPr marL="0" indent="0">
              <a:buNone/>
            </a:pPr>
            <a:r>
              <a:rPr lang="nb-NO" sz="4400" b="1" dirty="0" err="1" smtClean="0">
                <a:solidFill>
                  <a:srgbClr val="92D050"/>
                </a:solidFill>
              </a:rPr>
              <a:t>Bateri</a:t>
            </a:r>
            <a:r>
              <a:rPr lang="lt-LT" sz="4400" b="1" dirty="0" smtClean="0">
                <a:solidFill>
                  <a:srgbClr val="92D050"/>
                </a:solidFill>
              </a:rPr>
              <a:t>jos</a:t>
            </a:r>
          </a:p>
          <a:p>
            <a:pPr marL="0" indent="0">
              <a:buNone/>
            </a:pPr>
            <a:r>
              <a:rPr lang="lt-LT" sz="1900" i="1" dirty="0" smtClean="0"/>
              <a:t>Baterijos ar elementai </a:t>
            </a:r>
            <a:r>
              <a:rPr lang="lt-LT" sz="1900" dirty="0" smtClean="0"/>
              <a:t>naudojami </a:t>
            </a:r>
            <a:r>
              <a:rPr lang="lt-LT" sz="1900" dirty="0"/>
              <a:t>kaip mobilūs </a:t>
            </a:r>
            <a:r>
              <a:rPr lang="lt-LT" sz="1900" i="1" dirty="0"/>
              <a:t>elektros srovės</a:t>
            </a:r>
            <a:r>
              <a:rPr lang="lt-LT" sz="1900" dirty="0"/>
              <a:t> </a:t>
            </a:r>
            <a:r>
              <a:rPr lang="lt-LT" sz="1900" dirty="0" smtClean="0"/>
              <a:t>šaltiniai. Baterijas naudojame telefonui, kompiuteriui pakrauti, automobiliui varyti ir t.t.</a:t>
            </a:r>
            <a:endParaRPr lang="nb-NO" sz="1900" dirty="0" smtClean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 rotWithShape="1">
          <a:blip r:embed="rId2"/>
          <a:srcRect l="17896" t="45907" r="62901" b="22579"/>
          <a:stretch/>
        </p:blipFill>
        <p:spPr>
          <a:xfrm>
            <a:off x="7559899" y="376342"/>
            <a:ext cx="2202288" cy="2032008"/>
          </a:xfrm>
          <a:prstGeom prst="rect">
            <a:avLst/>
          </a:prstGeom>
        </p:spPr>
      </p:pic>
      <p:pic>
        <p:nvPicPr>
          <p:cNvPr id="5" name="Picture 5" descr="plug-house-wiri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1667" y="3351362"/>
            <a:ext cx="6632619" cy="3219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578133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z="4400" b="1" dirty="0">
                <a:solidFill>
                  <a:srgbClr val="92D050"/>
                </a:solidFill>
                <a:latin typeface="Arial" charset="0"/>
              </a:rPr>
              <a:t>Uždara </a:t>
            </a:r>
            <a:r>
              <a:rPr lang="lt-LT" sz="4400" b="1" dirty="0" smtClean="0">
                <a:solidFill>
                  <a:srgbClr val="92D050"/>
                </a:solidFill>
                <a:latin typeface="Arial" charset="0"/>
              </a:rPr>
              <a:t>elektros grandinė</a:t>
            </a:r>
            <a:endParaRPr lang="nb-NO" b="1" dirty="0">
              <a:solidFill>
                <a:srgbClr val="92D050"/>
              </a:solidFill>
            </a:endParaRPr>
          </a:p>
        </p:txBody>
      </p:sp>
      <p:pic>
        <p:nvPicPr>
          <p:cNvPr id="5" name="Plassholder for innhold 4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646111" y="1295692"/>
            <a:ext cx="2776521" cy="3896728"/>
          </a:xfrm>
          <a:prstGeom prst="rect">
            <a:avLst/>
          </a:prstGeom>
        </p:spPr>
      </p:pic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3422632" y="1295692"/>
            <a:ext cx="6628202" cy="2606607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lt-LT" b="1" dirty="0">
                <a:solidFill>
                  <a:srgbClr val="92D050"/>
                </a:solidFill>
              </a:rPr>
              <a:t>Uždara grandinė </a:t>
            </a:r>
            <a:r>
              <a:rPr lang="lt-LT" dirty="0"/>
              <a:t>– tai veikianti elektros grandinė, kurioje nėra oro tarpų, įjungtas jungiklis.</a:t>
            </a:r>
          </a:p>
          <a:p>
            <a:pPr>
              <a:defRPr/>
            </a:pPr>
            <a:r>
              <a:rPr lang="lt-LT" altLang="nb-NO" dirty="0" smtClean="0"/>
              <a:t>Ir lemputė, ir baterija turi dvi jungimo vietas: n</a:t>
            </a:r>
            <a:r>
              <a:rPr lang="lt-LT" dirty="0" smtClean="0"/>
              <a:t>eigiamą polių</a:t>
            </a:r>
            <a:r>
              <a:rPr lang="lt-LT" altLang="nb-NO" dirty="0" smtClean="0"/>
              <a:t> ir </a:t>
            </a:r>
            <a:r>
              <a:rPr lang="lt-LT" dirty="0" smtClean="0"/>
              <a:t>teigiamą polių. K</a:t>
            </a:r>
            <a:r>
              <a:rPr lang="lt-LT" altLang="nb-NO" dirty="0" smtClean="0"/>
              <a:t>ad lemputė užsidegtų būtina sujungti ir lemputės, ir elemento polius, kad grandinė taptų uždara, t.y. Komponentai būtų sujungti nepertraukiamu ratu. </a:t>
            </a:r>
          </a:p>
          <a:p>
            <a:pPr>
              <a:defRPr/>
            </a:pPr>
            <a:r>
              <a:rPr lang="lt-LT" dirty="0" smtClean="0">
                <a:solidFill>
                  <a:srgbClr val="92D050"/>
                </a:solidFill>
              </a:rPr>
              <a:t>Atvira </a:t>
            </a:r>
            <a:r>
              <a:rPr lang="lt-LT" dirty="0">
                <a:solidFill>
                  <a:srgbClr val="92D050"/>
                </a:solidFill>
              </a:rPr>
              <a:t>grandinė </a:t>
            </a:r>
            <a:r>
              <a:rPr lang="lt-LT" dirty="0"/>
              <a:t>– tai neveikianti elektros grandinė, kurioje yra oro tarpų, išjungtas jungiklis. </a:t>
            </a:r>
          </a:p>
          <a:p>
            <a:pPr>
              <a:defRPr/>
            </a:pPr>
            <a:endParaRPr lang="lt-LT" dirty="0">
              <a:latin typeface="Arial" charset="0"/>
            </a:endParaRPr>
          </a:p>
          <a:p>
            <a:pPr>
              <a:defRPr/>
            </a:pPr>
            <a:endParaRPr lang="nb-NO" altLang="nb-NO" i="1" dirty="0" smtClean="0"/>
          </a:p>
          <a:p>
            <a:pPr>
              <a:defRPr/>
            </a:pPr>
            <a:endParaRPr lang="nb-NO" altLang="nb-NO" i="1" dirty="0" smtClean="0"/>
          </a:p>
          <a:p>
            <a:pPr>
              <a:defRPr/>
            </a:pPr>
            <a:endParaRPr lang="nb-NO" altLang="nb-NO" i="1" dirty="0"/>
          </a:p>
          <a:p>
            <a:endParaRPr lang="nb-NO" dirty="0"/>
          </a:p>
        </p:txBody>
      </p:sp>
      <p:sp>
        <p:nvSpPr>
          <p:cNvPr id="6" name="TekstSylinder 5"/>
          <p:cNvSpPr txBox="1"/>
          <p:nvPr/>
        </p:nvSpPr>
        <p:spPr>
          <a:xfrm>
            <a:off x="6310649" y="5061397"/>
            <a:ext cx="525458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lt-LT" altLang="nb-NO" dirty="0" smtClean="0"/>
              <a:t>Stalo lempoje taip pat rasime uždarą elektros grandinę, nes lempos laidas sudarytas iš dviejų komponentų, kuriuo vienu srovė teka į pačią lempą, o kitu komponentu (laidu) srovė ateina iki rozetės. </a:t>
            </a:r>
            <a:endParaRPr lang="nb-NO" altLang="nb-NO" dirty="0"/>
          </a:p>
        </p:txBody>
      </p:sp>
      <p:graphicFrame>
        <p:nvGraphicFramePr>
          <p:cNvPr id="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9095978"/>
              </p:ext>
            </p:extLst>
          </p:nvPr>
        </p:nvGraphicFramePr>
        <p:xfrm>
          <a:off x="4442919" y="4882754"/>
          <a:ext cx="1811105" cy="16961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Punktgrafikkbilde" r:id="rId4" imgW="5695238" imgH="5323810" progId="Paint.Picture">
                  <p:embed/>
                </p:oleObj>
              </mc:Choice>
              <mc:Fallback>
                <p:oleObj name="Punktgrafikkbilde" r:id="rId4" imgW="5695238" imgH="532381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2919" y="4882754"/>
                        <a:ext cx="1811105" cy="16961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587887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244699" y="617113"/>
            <a:ext cx="5087526" cy="576262"/>
          </a:xfrm>
        </p:spPr>
        <p:txBody>
          <a:bodyPr/>
          <a:lstStyle/>
          <a:p>
            <a:r>
              <a:rPr lang="lt-LT" altLang="nb-NO" b="1" dirty="0" smtClean="0">
                <a:solidFill>
                  <a:srgbClr val="FF0000"/>
                </a:solidFill>
              </a:rPr>
              <a:t>Nuoseklusis elementų jungimas</a:t>
            </a:r>
            <a:endParaRPr lang="nb-NO" b="1" dirty="0">
              <a:solidFill>
                <a:srgbClr val="FF0000"/>
              </a:solidFill>
            </a:endParaRP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244699" y="1458532"/>
            <a:ext cx="5254580" cy="2456645"/>
          </a:xfrm>
        </p:spPr>
        <p:txBody>
          <a:bodyPr>
            <a:noAutofit/>
          </a:bodyPr>
          <a:lstStyle/>
          <a:p>
            <a:pPr lvl="0">
              <a:lnSpc>
                <a:spcPct val="90000"/>
              </a:lnSpc>
              <a:defRPr/>
            </a:pPr>
            <a:r>
              <a:rPr lang="nb-NO" dirty="0" err="1" smtClean="0"/>
              <a:t>Jei</a:t>
            </a:r>
            <a:r>
              <a:rPr lang="nb-NO" dirty="0" smtClean="0"/>
              <a:t> </a:t>
            </a:r>
            <a:r>
              <a:rPr lang="nb-NO" dirty="0" err="1"/>
              <a:t>sujungsime</a:t>
            </a:r>
            <a:r>
              <a:rPr lang="nb-NO" dirty="0"/>
              <a:t> </a:t>
            </a:r>
            <a:r>
              <a:rPr lang="nb-NO" dirty="0" err="1"/>
              <a:t>kelis</a:t>
            </a:r>
            <a:r>
              <a:rPr lang="nb-NO" dirty="0"/>
              <a:t> </a:t>
            </a:r>
            <a:r>
              <a:rPr lang="nb-NO" dirty="0" err="1"/>
              <a:t>komponentus</a:t>
            </a:r>
            <a:r>
              <a:rPr lang="nb-NO" dirty="0"/>
              <a:t> </a:t>
            </a:r>
            <a:r>
              <a:rPr lang="nb-NO" dirty="0" err="1"/>
              <a:t>vieną</a:t>
            </a:r>
            <a:r>
              <a:rPr lang="nb-NO" dirty="0"/>
              <a:t> </a:t>
            </a:r>
            <a:r>
              <a:rPr lang="nb-NO" dirty="0" err="1"/>
              <a:t>paskui</a:t>
            </a:r>
            <a:r>
              <a:rPr lang="nb-NO" dirty="0"/>
              <a:t> </a:t>
            </a:r>
            <a:r>
              <a:rPr lang="nb-NO" dirty="0" err="1"/>
              <a:t>kitą</a:t>
            </a:r>
            <a:r>
              <a:rPr lang="nb-NO" dirty="0"/>
              <a:t> ir </a:t>
            </a:r>
            <a:r>
              <a:rPr lang="nb-NO" dirty="0" err="1"/>
              <a:t>leisime</a:t>
            </a:r>
            <a:r>
              <a:rPr lang="nb-NO" dirty="0"/>
              <a:t> per </a:t>
            </a:r>
            <a:r>
              <a:rPr lang="nb-NO" dirty="0" err="1"/>
              <a:t>juos</a:t>
            </a:r>
            <a:r>
              <a:rPr lang="nb-NO" dirty="0"/>
              <a:t> </a:t>
            </a:r>
            <a:r>
              <a:rPr lang="nb-NO" dirty="0" err="1"/>
              <a:t>tekėti</a:t>
            </a:r>
            <a:r>
              <a:rPr lang="nb-NO" dirty="0"/>
              <a:t> </a:t>
            </a:r>
            <a:r>
              <a:rPr lang="nb-NO" dirty="0" err="1"/>
              <a:t>elektros</a:t>
            </a:r>
            <a:r>
              <a:rPr lang="nb-NO" dirty="0"/>
              <a:t> </a:t>
            </a:r>
            <a:r>
              <a:rPr lang="nb-NO" dirty="0" err="1"/>
              <a:t>srovei</a:t>
            </a:r>
            <a:r>
              <a:rPr lang="nb-NO" dirty="0"/>
              <a:t>, </a:t>
            </a:r>
            <a:r>
              <a:rPr lang="nb-NO" dirty="0" err="1"/>
              <a:t>turėsime</a:t>
            </a:r>
            <a:r>
              <a:rPr lang="nb-NO" dirty="0"/>
              <a:t> </a:t>
            </a:r>
            <a:r>
              <a:rPr lang="nb-NO" dirty="0" err="1"/>
              <a:t>nuoseklią</a:t>
            </a:r>
            <a:r>
              <a:rPr lang="nb-NO" dirty="0"/>
              <a:t> </a:t>
            </a:r>
            <a:r>
              <a:rPr lang="nb-NO" dirty="0" err="1" smtClean="0"/>
              <a:t>grandinę</a:t>
            </a:r>
            <a:r>
              <a:rPr lang="lt-LT" dirty="0" smtClean="0"/>
              <a:t>. Pvz, toks jungimo būdas taikomas kišeniniuose žibintuvėliuose.</a:t>
            </a:r>
          </a:p>
          <a:p>
            <a:pPr lvl="0">
              <a:lnSpc>
                <a:spcPct val="90000"/>
              </a:lnSpc>
              <a:defRPr/>
            </a:pPr>
            <a:r>
              <a:rPr lang="lt-LT" altLang="nb-NO" dirty="0" smtClean="0"/>
              <a:t>Elementai jungiami vienas po kito teigiamą elemento polių prijungiant prie neigiamo.</a:t>
            </a:r>
            <a:endParaRPr lang="nb-NO" altLang="nb-NO" dirty="0"/>
          </a:p>
          <a:p>
            <a:pPr>
              <a:lnSpc>
                <a:spcPct val="90000"/>
              </a:lnSpc>
              <a:defRPr/>
            </a:pPr>
            <a:r>
              <a:rPr lang="lt-LT" altLang="nb-NO" dirty="0" smtClean="0"/>
              <a:t>Tokiu būdu lemputė švies gal ir nelabai ilgai, bet labai ryškiai. </a:t>
            </a:r>
            <a:endParaRPr lang="nb-NO" altLang="nb-NO" dirty="0" smtClean="0"/>
          </a:p>
          <a:p>
            <a:endParaRPr lang="nb-NO" sz="1600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5332225" y="617113"/>
            <a:ext cx="5550423" cy="576262"/>
          </a:xfrm>
        </p:spPr>
        <p:txBody>
          <a:bodyPr/>
          <a:lstStyle/>
          <a:p>
            <a:r>
              <a:rPr lang="lt-LT" altLang="nb-NO" b="1" dirty="0" smtClean="0">
                <a:solidFill>
                  <a:srgbClr val="FF0000"/>
                </a:solidFill>
              </a:rPr>
              <a:t>Lygiagretusis elementų jungimas</a:t>
            </a:r>
            <a:endParaRPr lang="nb-NO" b="1" dirty="0">
              <a:solidFill>
                <a:srgbClr val="FF0000"/>
              </a:solidFill>
            </a:endParaRP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5989049" y="1458532"/>
            <a:ext cx="4185261" cy="2010245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lt-LT" altLang="nb-NO" dirty="0" smtClean="0"/>
              <a:t>Jungiant elementus lygiagrečiuoju būdu, būtina sujungti neigiamą elemento polių su neigiamu, ir teigiamą su teigiamu.</a:t>
            </a:r>
          </a:p>
          <a:p>
            <a:pPr>
              <a:defRPr/>
            </a:pPr>
            <a:r>
              <a:rPr lang="lt-LT" altLang="nb-NO" dirty="0" smtClean="0"/>
              <a:t>Esant tokiam jungimui lemputė švies neryškiai, bet labai ilgai.</a:t>
            </a:r>
            <a:endParaRPr lang="nb-NO" altLang="nb-NO" dirty="0"/>
          </a:p>
        </p:txBody>
      </p:sp>
      <p:graphicFrame>
        <p:nvGraphicFramePr>
          <p:cNvPr id="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1228480"/>
              </p:ext>
            </p:extLst>
          </p:nvPr>
        </p:nvGraphicFramePr>
        <p:xfrm>
          <a:off x="1781171" y="4238909"/>
          <a:ext cx="2674920" cy="24851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2" name="Punktgrafikkbilde" r:id="rId3" imgW="2886478" imgH="2676899" progId="Paint.Picture">
                  <p:embed/>
                </p:oleObj>
              </mc:Choice>
              <mc:Fallback>
                <p:oleObj name="Punktgrafikkbilde" r:id="rId3" imgW="2886478" imgH="2676899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1171" y="4238909"/>
                        <a:ext cx="2674920" cy="24851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8973266"/>
              </p:ext>
            </p:extLst>
          </p:nvPr>
        </p:nvGraphicFramePr>
        <p:xfrm>
          <a:off x="10033491" y="2591762"/>
          <a:ext cx="2000250" cy="4132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3" name="Punktgrafikkbilde" r:id="rId5" imgW="2000000" imgH="4123810" progId="Paint.Picture">
                  <p:embed/>
                </p:oleObj>
              </mc:Choice>
              <mc:Fallback>
                <p:oleObj name="Punktgrafikkbilde" r:id="rId5" imgW="2000000" imgH="412381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33491" y="2591762"/>
                        <a:ext cx="2000250" cy="4132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kstSylinder 8"/>
          <p:cNvSpPr txBox="1"/>
          <p:nvPr/>
        </p:nvSpPr>
        <p:spPr>
          <a:xfrm>
            <a:off x="4667245" y="5246696"/>
            <a:ext cx="21245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Elementai dažniausiai jungiami nuosekliuoju jungimu</a:t>
            </a:r>
            <a:endParaRPr lang="nb-NO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kstSylinder 9"/>
          <p:cNvSpPr txBox="1"/>
          <p:nvPr/>
        </p:nvSpPr>
        <p:spPr>
          <a:xfrm>
            <a:off x="0" y="206062"/>
            <a:ext cx="1032885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600" b="1" dirty="0" smtClean="0">
                <a:solidFill>
                  <a:srgbClr val="FFFF00"/>
                </a:solidFill>
              </a:rPr>
              <a:t>Elektrinėje grandinėje komponentus galima sujungti dviem - nuosekliuoju </a:t>
            </a:r>
            <a:r>
              <a:rPr lang="lt-LT" sz="1600" b="1" dirty="0">
                <a:solidFill>
                  <a:srgbClr val="FFFF00"/>
                </a:solidFill>
              </a:rPr>
              <a:t>ir </a:t>
            </a:r>
            <a:r>
              <a:rPr lang="lt-LT" sz="1600" b="1" dirty="0" smtClean="0">
                <a:solidFill>
                  <a:srgbClr val="FFFF00"/>
                </a:solidFill>
              </a:rPr>
              <a:t>lygiagrečiuoju būdais</a:t>
            </a:r>
            <a:r>
              <a:rPr lang="nb-NO" sz="1600" b="1" dirty="0" smtClean="0">
                <a:solidFill>
                  <a:srgbClr val="FFFF00"/>
                </a:solidFill>
              </a:rPr>
              <a:t>.</a:t>
            </a:r>
            <a:endParaRPr lang="nb-NO" sz="1600" b="1" dirty="0">
              <a:solidFill>
                <a:srgbClr val="FFFF00"/>
              </a:solidFill>
            </a:endParaRP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001186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309093" y="552718"/>
            <a:ext cx="5109837" cy="576262"/>
          </a:xfrm>
        </p:spPr>
        <p:txBody>
          <a:bodyPr/>
          <a:lstStyle/>
          <a:p>
            <a:r>
              <a:rPr lang="lt-LT" b="1" dirty="0" smtClean="0"/>
              <a:t>Nuoseklusis lempučių jungimas</a:t>
            </a:r>
            <a:endParaRPr lang="nb-NO" b="1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309093" y="1476709"/>
            <a:ext cx="5109837" cy="3741738"/>
          </a:xfrm>
        </p:spPr>
        <p:txBody>
          <a:bodyPr>
            <a:normAutofit/>
          </a:bodyPr>
          <a:lstStyle/>
          <a:p>
            <a:r>
              <a:rPr lang="lt-LT" sz="1600" u="sng" dirty="0">
                <a:latin typeface="+mn-lt"/>
                <a:cs typeface="Arial" panose="020B0604020202020204" pitchFamily="34" charset="0"/>
              </a:rPr>
              <a:t>Nuoseklusis jungimas </a:t>
            </a:r>
            <a:r>
              <a:rPr lang="lt-LT" sz="1600" u="sng" dirty="0">
                <a:solidFill>
                  <a:schemeClr val="hlink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lt-LT" sz="1600" b="1" dirty="0">
                <a:solidFill>
                  <a:schemeClr val="accent1"/>
                </a:solidFill>
                <a:latin typeface="+mn-lt"/>
                <a:cs typeface="Arial" panose="020B0604020202020204" pitchFamily="34" charset="0"/>
              </a:rPr>
              <a:t>- </a:t>
            </a:r>
            <a:r>
              <a:rPr lang="lt-LT" sz="1600" dirty="0">
                <a:solidFill>
                  <a:schemeClr val="accent1"/>
                </a:solidFill>
                <a:latin typeface="+mn-lt"/>
                <a:cs typeface="Arial" panose="020B0604020202020204" pitchFamily="34" charset="0"/>
              </a:rPr>
              <a:t> toks jungimas, kai grandinės elementai jungiami paeiliui, vienas po kito (t.y. vieno laidininko galas jungiamas su kito laidininko pradžia ir t.t.) </a:t>
            </a:r>
            <a:endParaRPr lang="lt-LT" sz="1600" dirty="0" smtClean="0">
              <a:solidFill>
                <a:schemeClr val="accent1"/>
              </a:solidFill>
              <a:latin typeface="+mn-lt"/>
              <a:cs typeface="Arial" panose="020B0604020202020204" pitchFamily="34" charset="0"/>
            </a:endParaRPr>
          </a:p>
          <a:p>
            <a:pPr lvl="0"/>
            <a:r>
              <a:rPr lang="lt-LT" sz="1600" dirty="0" smtClean="0">
                <a:solidFill>
                  <a:schemeClr val="accent1"/>
                </a:solidFill>
                <a:latin typeface="+mn-lt"/>
                <a:cs typeface="Arial" panose="020B0604020202020204" pitchFamily="34" charset="0"/>
              </a:rPr>
              <a:t>Nuosekliai </a:t>
            </a:r>
            <a:r>
              <a:rPr lang="lt-LT" sz="1600" dirty="0">
                <a:solidFill>
                  <a:schemeClr val="accent1"/>
                </a:solidFill>
                <a:latin typeface="+mn-lt"/>
                <a:cs typeface="Arial" panose="020B0604020202020204" pitchFamily="34" charset="0"/>
              </a:rPr>
              <a:t>sujungta grandinė neturi atšakų.</a:t>
            </a:r>
            <a:r>
              <a:rPr lang="lt-LT" sz="1600" dirty="0">
                <a:solidFill>
                  <a:schemeClr val="hlink"/>
                </a:solidFill>
                <a:latin typeface="+mn-lt"/>
                <a:cs typeface="Arial" panose="020B0604020202020204" pitchFamily="34" charset="0"/>
              </a:rPr>
              <a:t> </a:t>
            </a:r>
            <a:endParaRPr lang="lt-LT" sz="1600" dirty="0" smtClean="0">
              <a:solidFill>
                <a:schemeClr val="hlink"/>
              </a:solidFill>
              <a:latin typeface="+mn-lt"/>
              <a:cs typeface="Arial" panose="020B0604020202020204" pitchFamily="34" charset="0"/>
            </a:endParaRPr>
          </a:p>
          <a:p>
            <a:pPr lvl="0"/>
            <a:r>
              <a:rPr lang="nb-NO" sz="1600" dirty="0" err="1" smtClean="0">
                <a:latin typeface="+mn-lt"/>
                <a:cs typeface="Arial" panose="020B0604020202020204" pitchFamily="34" charset="0"/>
              </a:rPr>
              <a:t>Jei</a:t>
            </a:r>
            <a:r>
              <a:rPr lang="nb-NO" sz="1600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nb-NO" sz="1600" dirty="0" err="1">
                <a:latin typeface="+mn-lt"/>
                <a:cs typeface="Arial" panose="020B0604020202020204" pitchFamily="34" charset="0"/>
              </a:rPr>
              <a:t>nuoseklioje</a:t>
            </a:r>
            <a:r>
              <a:rPr lang="nb-NO" sz="1600" dirty="0">
                <a:latin typeface="+mn-lt"/>
                <a:cs typeface="Arial" panose="020B0604020202020204" pitchFamily="34" charset="0"/>
              </a:rPr>
              <a:t> </a:t>
            </a:r>
            <a:r>
              <a:rPr lang="nb-NO" sz="1600" dirty="0" err="1">
                <a:latin typeface="+mn-lt"/>
                <a:cs typeface="Arial" panose="020B0604020202020204" pitchFamily="34" charset="0"/>
              </a:rPr>
              <a:t>grandinėje</a:t>
            </a:r>
            <a:r>
              <a:rPr lang="nb-NO" sz="1600" dirty="0">
                <a:latin typeface="+mn-lt"/>
                <a:cs typeface="Arial" panose="020B0604020202020204" pitchFamily="34" charset="0"/>
              </a:rPr>
              <a:t> </a:t>
            </a:r>
            <a:r>
              <a:rPr lang="nb-NO" sz="1600" dirty="0" err="1">
                <a:latin typeface="+mn-lt"/>
                <a:cs typeface="Arial" panose="020B0604020202020204" pitchFamily="34" charset="0"/>
              </a:rPr>
              <a:t>esančią</a:t>
            </a:r>
            <a:r>
              <a:rPr lang="nb-NO" sz="1600" dirty="0">
                <a:latin typeface="+mn-lt"/>
                <a:cs typeface="Arial" panose="020B0604020202020204" pitchFamily="34" charset="0"/>
              </a:rPr>
              <a:t> </a:t>
            </a:r>
            <a:r>
              <a:rPr lang="nb-NO" sz="1600" dirty="0" err="1">
                <a:latin typeface="+mn-lt"/>
                <a:cs typeface="Arial" panose="020B0604020202020204" pitchFamily="34" charset="0"/>
              </a:rPr>
              <a:t>lemputę</a:t>
            </a:r>
            <a:r>
              <a:rPr lang="nb-NO" sz="1600" dirty="0">
                <a:latin typeface="+mn-lt"/>
                <a:cs typeface="Arial" panose="020B0604020202020204" pitchFamily="34" charset="0"/>
              </a:rPr>
              <a:t> </a:t>
            </a:r>
            <a:r>
              <a:rPr lang="nb-NO" sz="1600" dirty="0" err="1">
                <a:latin typeface="+mn-lt"/>
                <a:cs typeface="Arial" panose="020B0604020202020204" pitchFamily="34" charset="0"/>
              </a:rPr>
              <a:t>sudaužysime</a:t>
            </a:r>
            <a:r>
              <a:rPr lang="nb-NO" sz="1600" dirty="0">
                <a:latin typeface="+mn-lt"/>
                <a:cs typeface="Arial" panose="020B0604020202020204" pitchFamily="34" charset="0"/>
              </a:rPr>
              <a:t> ar </a:t>
            </a:r>
            <a:r>
              <a:rPr lang="nb-NO" sz="1600" dirty="0" err="1">
                <a:latin typeface="+mn-lt"/>
                <a:cs typeface="Arial" panose="020B0604020202020204" pitchFamily="34" charset="0"/>
              </a:rPr>
              <a:t>atjungsime</a:t>
            </a:r>
            <a:r>
              <a:rPr lang="nb-NO" sz="1600" dirty="0">
                <a:latin typeface="+mn-lt"/>
                <a:cs typeface="Arial" panose="020B0604020202020204" pitchFamily="34" charset="0"/>
              </a:rPr>
              <a:t>, </a:t>
            </a:r>
            <a:r>
              <a:rPr lang="nb-NO" sz="1600" dirty="0" err="1">
                <a:latin typeface="+mn-lt"/>
                <a:cs typeface="Arial" panose="020B0604020202020204" pitchFamily="34" charset="0"/>
              </a:rPr>
              <a:t>srovė</a:t>
            </a:r>
            <a:r>
              <a:rPr lang="nb-NO" sz="1600" dirty="0">
                <a:latin typeface="+mn-lt"/>
                <a:cs typeface="Arial" panose="020B0604020202020204" pitchFamily="34" charset="0"/>
              </a:rPr>
              <a:t> </a:t>
            </a:r>
            <a:r>
              <a:rPr lang="nb-NO" sz="1600" dirty="0" err="1">
                <a:latin typeface="+mn-lt"/>
                <a:cs typeface="Arial" panose="020B0604020202020204" pitchFamily="34" charset="0"/>
              </a:rPr>
              <a:t>nustos</a:t>
            </a:r>
            <a:r>
              <a:rPr lang="nb-NO" sz="1600" dirty="0">
                <a:latin typeface="+mn-lt"/>
                <a:cs typeface="Arial" panose="020B0604020202020204" pitchFamily="34" charset="0"/>
              </a:rPr>
              <a:t> </a:t>
            </a:r>
            <a:r>
              <a:rPr lang="nb-NO" sz="1600" dirty="0" err="1">
                <a:latin typeface="+mn-lt"/>
                <a:cs typeface="Arial" panose="020B0604020202020204" pitchFamily="34" charset="0"/>
              </a:rPr>
              <a:t>tekėti</a:t>
            </a:r>
            <a:r>
              <a:rPr lang="nb-NO" sz="1600" dirty="0">
                <a:latin typeface="+mn-lt"/>
                <a:cs typeface="Arial" panose="020B0604020202020204" pitchFamily="34" charset="0"/>
              </a:rPr>
              <a:t> ir </a:t>
            </a:r>
            <a:r>
              <a:rPr lang="nb-NO" sz="1600" dirty="0" err="1" smtClean="0">
                <a:latin typeface="+mn-lt"/>
                <a:cs typeface="Arial" panose="020B0604020202020204" pitchFamily="34" charset="0"/>
              </a:rPr>
              <a:t>grandinė</a:t>
            </a:r>
            <a:r>
              <a:rPr lang="nb-NO" sz="1600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nb-NO" sz="1600" dirty="0" err="1">
                <a:latin typeface="+mn-lt"/>
                <a:cs typeface="Arial" panose="020B0604020202020204" pitchFamily="34" charset="0"/>
              </a:rPr>
              <a:t>nebeveiks</a:t>
            </a:r>
            <a:r>
              <a:rPr lang="nb-NO" sz="1600" dirty="0">
                <a:latin typeface="+mn-lt"/>
                <a:cs typeface="Arial" panose="020B0604020202020204" pitchFamily="34" charset="0"/>
              </a:rPr>
              <a:t>. </a:t>
            </a:r>
            <a:r>
              <a:rPr lang="lt-LT" sz="1600" dirty="0" smtClean="0">
                <a:latin typeface="+mn-lt"/>
                <a:cs typeface="Arial" panose="020B0604020202020204" pitchFamily="34" charset="0"/>
              </a:rPr>
              <a:t>(pvz, kalėdinė girlianda)</a:t>
            </a:r>
            <a:endParaRPr lang="nb-NO" sz="16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5418930" y="552718"/>
            <a:ext cx="4396339" cy="576262"/>
          </a:xfrm>
        </p:spPr>
        <p:txBody>
          <a:bodyPr/>
          <a:lstStyle/>
          <a:p>
            <a:r>
              <a:rPr lang="lt-LT" b="1" dirty="0" smtClean="0"/>
              <a:t>Lygiagretusis jungimas</a:t>
            </a:r>
            <a:endParaRPr lang="nb-NO" b="1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5705710" y="1476709"/>
            <a:ext cx="4396339" cy="306953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nb-NO" sz="1600" dirty="0" err="1"/>
              <a:t>Lygiagrečiose</a:t>
            </a:r>
            <a:r>
              <a:rPr lang="nb-NO" sz="1600" dirty="0"/>
              <a:t> </a:t>
            </a:r>
            <a:r>
              <a:rPr lang="nb-NO" sz="1600" dirty="0" err="1"/>
              <a:t>grandinėse</a:t>
            </a:r>
            <a:r>
              <a:rPr lang="nb-NO" sz="1600" dirty="0"/>
              <a:t> </a:t>
            </a:r>
            <a:r>
              <a:rPr lang="nb-NO" sz="1600" dirty="0" err="1"/>
              <a:t>komponentai</a:t>
            </a:r>
            <a:r>
              <a:rPr lang="nb-NO" sz="1600" dirty="0"/>
              <a:t> su </a:t>
            </a:r>
            <a:r>
              <a:rPr lang="nb-NO" sz="1600" dirty="0" err="1"/>
              <a:t>elektros</a:t>
            </a:r>
            <a:r>
              <a:rPr lang="nb-NO" sz="1600" dirty="0"/>
              <a:t> </a:t>
            </a:r>
            <a:r>
              <a:rPr lang="nb-NO" sz="1600" dirty="0" err="1"/>
              <a:t>šaltiniu</a:t>
            </a:r>
            <a:r>
              <a:rPr lang="nb-NO" sz="1600" dirty="0"/>
              <a:t> yra </a:t>
            </a:r>
            <a:r>
              <a:rPr lang="nb-NO" sz="1600" dirty="0" err="1"/>
              <a:t>sujungti</a:t>
            </a:r>
            <a:r>
              <a:rPr lang="nb-NO" sz="1600" dirty="0"/>
              <a:t> </a:t>
            </a:r>
            <a:r>
              <a:rPr lang="nb-NO" sz="1600" dirty="0" err="1"/>
              <a:t>atskiromis</a:t>
            </a:r>
            <a:r>
              <a:rPr lang="nb-NO" sz="1600" dirty="0"/>
              <a:t> </a:t>
            </a:r>
            <a:r>
              <a:rPr lang="nb-NO" sz="1600" dirty="0" err="1"/>
              <a:t>šakomis</a:t>
            </a:r>
            <a:r>
              <a:rPr lang="nb-NO" sz="1600" dirty="0"/>
              <a:t>, </a:t>
            </a:r>
            <a:r>
              <a:rPr lang="nb-NO" sz="1600" dirty="0" err="1"/>
              <a:t>todėl</a:t>
            </a:r>
            <a:r>
              <a:rPr lang="nb-NO" sz="1600" dirty="0"/>
              <a:t> </a:t>
            </a:r>
            <a:r>
              <a:rPr lang="nb-NO" sz="1600" dirty="0" err="1"/>
              <a:t>net</a:t>
            </a:r>
            <a:r>
              <a:rPr lang="nb-NO" sz="1600" dirty="0"/>
              <a:t> </a:t>
            </a:r>
            <a:r>
              <a:rPr lang="nb-NO" sz="1600" dirty="0" err="1"/>
              <a:t>sudaužius</a:t>
            </a:r>
            <a:r>
              <a:rPr lang="nb-NO" sz="1600" dirty="0"/>
              <a:t> </a:t>
            </a:r>
            <a:r>
              <a:rPr lang="nb-NO" sz="1600" dirty="0" err="1"/>
              <a:t>vieną</a:t>
            </a:r>
            <a:r>
              <a:rPr lang="nb-NO" sz="1600" dirty="0"/>
              <a:t> </a:t>
            </a:r>
            <a:r>
              <a:rPr lang="nb-NO" sz="1600" dirty="0" err="1"/>
              <a:t>lemputę</a:t>
            </a:r>
            <a:r>
              <a:rPr lang="nb-NO" sz="1600" dirty="0"/>
              <a:t>, </a:t>
            </a:r>
            <a:r>
              <a:rPr lang="nb-NO" sz="1600" dirty="0" err="1"/>
              <a:t>elektra</a:t>
            </a:r>
            <a:r>
              <a:rPr lang="nb-NO" sz="1600" dirty="0"/>
              <a:t> </a:t>
            </a:r>
            <a:r>
              <a:rPr lang="nb-NO" sz="1600" dirty="0" err="1"/>
              <a:t>tekės</a:t>
            </a:r>
            <a:r>
              <a:rPr lang="nb-NO" sz="1600" dirty="0"/>
              <a:t> </a:t>
            </a:r>
            <a:r>
              <a:rPr lang="nb-NO" sz="1600" dirty="0" err="1"/>
              <a:t>kita</a:t>
            </a:r>
            <a:r>
              <a:rPr lang="nb-NO" sz="1600" dirty="0"/>
              <a:t> </a:t>
            </a:r>
            <a:r>
              <a:rPr lang="nb-NO" sz="1600" dirty="0" err="1"/>
              <a:t>šaka</a:t>
            </a:r>
            <a:r>
              <a:rPr lang="nb-NO" sz="1600" dirty="0"/>
              <a:t> ir </a:t>
            </a:r>
            <a:r>
              <a:rPr lang="nb-NO" sz="1600" dirty="0" err="1"/>
              <a:t>grandinė</a:t>
            </a:r>
            <a:r>
              <a:rPr lang="nb-NO" sz="1600" dirty="0"/>
              <a:t> </a:t>
            </a:r>
            <a:r>
              <a:rPr lang="nb-NO" sz="1600" dirty="0" err="1" smtClean="0"/>
              <a:t>veiks</a:t>
            </a:r>
            <a:r>
              <a:rPr lang="lt-LT" sz="1600" dirty="0" smtClean="0"/>
              <a:t>.</a:t>
            </a:r>
            <a:endParaRPr lang="lt-LT" altLang="nb-NO" sz="1600" dirty="0" smtClean="0"/>
          </a:p>
          <a:p>
            <a:pPr>
              <a:lnSpc>
                <a:spcPct val="90000"/>
              </a:lnSpc>
              <a:defRPr/>
            </a:pPr>
            <a:r>
              <a:rPr lang="lt-LT" altLang="nb-NO" sz="1600" dirty="0" smtClean="0"/>
              <a:t>Lygiagrečioje grandinėje lemputės švies vienodai ryškiai.</a:t>
            </a:r>
            <a:endParaRPr lang="nb-NO" altLang="nb-NO" sz="1600" dirty="0">
              <a:solidFill>
                <a:srgbClr val="92D050"/>
              </a:solidFill>
            </a:endParaRPr>
          </a:p>
          <a:p>
            <a:pPr>
              <a:lnSpc>
                <a:spcPct val="90000"/>
              </a:lnSpc>
              <a:defRPr/>
            </a:pPr>
            <a:r>
              <a:rPr lang="lt-LT" altLang="nb-NO" sz="1600" dirty="0" smtClean="0"/>
              <a:t>Kuo daugiau lempučių prijungiama prie grandinės, tuo labiau trumpėja elemento galiojimo/naudojimo laikas.</a:t>
            </a:r>
            <a:endParaRPr lang="nb-NO" altLang="nb-NO" sz="1600" dirty="0"/>
          </a:p>
          <a:p>
            <a:pPr marL="0" indent="0">
              <a:buNone/>
            </a:pPr>
            <a:endParaRPr lang="nb-NO" dirty="0"/>
          </a:p>
        </p:txBody>
      </p:sp>
      <p:graphicFrame>
        <p:nvGraphicFramePr>
          <p:cNvPr id="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194584"/>
              </p:ext>
            </p:extLst>
          </p:nvPr>
        </p:nvGraphicFramePr>
        <p:xfrm>
          <a:off x="3035181" y="3850783"/>
          <a:ext cx="1927099" cy="29170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8" name="Punktgrafikkbilde" r:id="rId3" imgW="1886213" imgH="2847619" progId="Paint.Picture">
                  <p:embed/>
                </p:oleObj>
              </mc:Choice>
              <mc:Fallback>
                <p:oleObj name="Punktgrafikkbilde" r:id="rId3" imgW="1886213" imgH="2847619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5181" y="3850783"/>
                        <a:ext cx="1927099" cy="29170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2490118"/>
              </p:ext>
            </p:extLst>
          </p:nvPr>
        </p:nvGraphicFramePr>
        <p:xfrm>
          <a:off x="10388829" y="3158313"/>
          <a:ext cx="1588523" cy="31974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9" name="Punktgrafikkbilde" r:id="rId5" imgW="2104762" imgH="4229690" progId="Paint.Picture">
                  <p:embed/>
                </p:oleObj>
              </mc:Choice>
              <mc:Fallback>
                <p:oleObj name="Punktgrafikkbilde" r:id="rId5" imgW="2104762" imgH="422969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88829" y="3158313"/>
                        <a:ext cx="1588523" cy="319741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kstSylinder 8"/>
          <p:cNvSpPr txBox="1"/>
          <p:nvPr/>
        </p:nvSpPr>
        <p:spPr>
          <a:xfrm>
            <a:off x="8565325" y="5218447"/>
            <a:ext cx="21503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b="1" dirty="0" smtClean="0">
                <a:solidFill>
                  <a:srgbClr val="FF0000"/>
                </a:solidFill>
              </a:rPr>
              <a:t>Lemputės dažniausiai jungiamos  lygiagrečiuoju būdu</a:t>
            </a:r>
            <a:endParaRPr lang="nb-NO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723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1011</TotalTime>
  <Words>1061</Words>
  <Application>Microsoft Office PowerPoint</Application>
  <PresentationFormat>Widescreen</PresentationFormat>
  <Paragraphs>138</Paragraphs>
  <Slides>17</Slides>
  <Notes>0</Notes>
  <HiddenSlides>0</HiddenSlides>
  <MMClips>0</MMClips>
  <ScaleCrop>false</ScaleCrop>
  <HeadingPairs>
    <vt:vector size="8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Innebygde OLE-servere</vt:lpstr>
      </vt:variant>
      <vt:variant>
        <vt:i4>1</vt:i4>
      </vt:variant>
      <vt:variant>
        <vt:lpstr>Lysbildetitler</vt:lpstr>
      </vt:variant>
      <vt:variant>
        <vt:i4>17</vt:i4>
      </vt:variant>
    </vt:vector>
  </HeadingPairs>
  <TitlesOfParts>
    <vt:vector size="22" baseType="lpstr">
      <vt:lpstr>Arial</vt:lpstr>
      <vt:lpstr>Century Gothic</vt:lpstr>
      <vt:lpstr>Wingdings 3</vt:lpstr>
      <vt:lpstr>Ion</vt:lpstr>
      <vt:lpstr>Punktgrafikkbilde</vt:lpstr>
      <vt:lpstr>Elektra</vt:lpstr>
      <vt:lpstr>Kas yra elektra?</vt:lpstr>
      <vt:lpstr>Elektros energija</vt:lpstr>
      <vt:lpstr>Elektros srovė</vt:lpstr>
      <vt:lpstr>Elektrinė grandinė – kas tai?</vt:lpstr>
      <vt:lpstr> Elektros energija gaminama įvairaus tipo elektrinėse, iš kur ji elektros laidais atkeliauja iki mūsų namų.   Elektros laidai yra išvedžioti po visus mūsų namus (dažniausiai sienose), o jų pagalba mes galime naudotis įvairiais prietaisais (pvz : televizorius, šaldytuvas)  </vt:lpstr>
      <vt:lpstr>Uždara elektros grandinė</vt:lpstr>
      <vt:lpstr>PowerPoint-presentasjon</vt:lpstr>
      <vt:lpstr>PowerPoint-presentasjon</vt:lpstr>
      <vt:lpstr>Sutartiniai ženklai </vt:lpstr>
      <vt:lpstr>Elektros stipris </vt:lpstr>
      <vt:lpstr>Elektros įtampa </vt:lpstr>
      <vt:lpstr>Trumpasis jungimas – šaltinio polių sujungimas laidininku, kurio varža maža, palyginti su kitų grandinės dalių varža.</vt:lpstr>
      <vt:lpstr>Kas yra elektrinė varža?</vt:lpstr>
      <vt:lpstr>Omo dėsnis  </vt:lpstr>
      <vt:lpstr>Kaip vadinami šie veikėjai fizikoje?</vt:lpstr>
      <vt:lpstr>PowerPoint-presentasjon</vt:lpstr>
    </vt:vector>
  </TitlesOfParts>
  <Company>Sandnes Kommune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Elektrisitet</dc:title>
  <dc:creator>Bruziene, Renalda</dc:creator>
  <cp:lastModifiedBy>Bruziene, Renalda</cp:lastModifiedBy>
  <cp:revision>66</cp:revision>
  <dcterms:created xsi:type="dcterms:W3CDTF">2016-02-08T13:59:53Z</dcterms:created>
  <dcterms:modified xsi:type="dcterms:W3CDTF">2016-02-09T07:13:57Z</dcterms:modified>
</cp:coreProperties>
</file>