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68" r:id="rId4"/>
    <p:sldId id="257" r:id="rId5"/>
    <p:sldId id="263" r:id="rId6"/>
    <p:sldId id="278" r:id="rId7"/>
    <p:sldId id="258" r:id="rId8"/>
    <p:sldId id="262" r:id="rId9"/>
    <p:sldId id="264" r:id="rId10"/>
    <p:sldId id="265" r:id="rId11"/>
    <p:sldId id="266" r:id="rId12"/>
    <p:sldId id="271" r:id="rId13"/>
    <p:sldId id="272" r:id="rId14"/>
    <p:sldId id="275" r:id="rId15"/>
    <p:sldId id="276" r:id="rId16"/>
    <p:sldId id="277" r:id="rId17"/>
    <p:sldId id="26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FF4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4" d="100"/>
          <a:sy n="94" d="100"/>
        </p:scale>
        <p:origin x="-96" y="6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30.01.17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30.01.17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30.01.17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30.01.17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30.01.17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30.01.17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30.01.17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30.01.17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30.01.17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30.01.17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30.01.17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30.01.17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30.01.17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30.01.17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30.01.17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30.01.17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30.01.17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30.01.17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gif"/><Relationship Id="rId5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Relationship Id="rId3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dla.no/nb/node/59474?fag=43" TargetMode="External"/><Relationship Id="rId3" Type="http://schemas.openxmlformats.org/officeDocument/2006/relationships/hyperlink" Target="http://morsmal.no/lt/naturfag-grunnskole-litauisk/litauisk-naturfag-8-10-trinn/6833-elektrisitet-l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oleObject" Target="../embeddings/oleObject1.bin"/><Relationship Id="rId5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6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8.png"/><Relationship Id="rId5" Type="http://schemas.openxmlformats.org/officeDocument/2006/relationships/oleObject" Target="../embeddings/oleObject5.bin"/><Relationship Id="rId6" Type="http://schemas.openxmlformats.org/officeDocument/2006/relationships/image" Target="../media/image19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366215" y="2776484"/>
            <a:ext cx="3419617" cy="1809236"/>
          </a:xfrm>
          <a:ln>
            <a:solidFill>
              <a:srgbClr val="2C7C9F"/>
            </a:solidFill>
          </a:ln>
        </p:spPr>
        <p:txBody>
          <a:bodyPr/>
          <a:lstStyle/>
          <a:p>
            <a:r>
              <a:rPr lang="th-TH" sz="8800" b="1" dirty="0" smtClean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UPC"/>
                <a:cs typeface="AngsanaUPC"/>
              </a:rPr>
              <a:t>ไฟฟ้า</a:t>
            </a:r>
            <a:endParaRPr lang="nb-NO" sz="8800" b="1" dirty="0">
              <a:ln w="1905"/>
              <a:solidFill>
                <a:srgbClr val="FF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gsanaUPC"/>
              <a:cs typeface="AngsanaUPC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267" y="3343336"/>
            <a:ext cx="2001396" cy="200139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736" y="300351"/>
            <a:ext cx="2619375" cy="1743075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360" y="1323319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17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826976" y="337268"/>
            <a:ext cx="5178083" cy="1400530"/>
          </a:xfrm>
        </p:spPr>
        <p:txBody>
          <a:bodyPr/>
          <a:lstStyle/>
          <a:p>
            <a:r>
              <a:rPr lang="th-TH" altLang="nb-NO" sz="4400" b="1" dirty="0" smtClean="0">
                <a:solidFill>
                  <a:schemeClr val="accent1"/>
                </a:solidFill>
                <a:latin typeface="AngsanaUPC"/>
                <a:cs typeface="AngsanaUPC"/>
              </a:rPr>
              <a:t>สัญลักษณ์ในระบบวงจรไฟฟ้า </a:t>
            </a:r>
            <a:endParaRPr lang="nb-NO" b="1" dirty="0">
              <a:solidFill>
                <a:schemeClr val="accent1"/>
              </a:solidFill>
              <a:latin typeface="AngsanaUPC"/>
              <a:cs typeface="AngsanaUPC"/>
            </a:endParaRPr>
          </a:p>
        </p:txBody>
      </p:sp>
      <p:pic>
        <p:nvPicPr>
          <p:cNvPr id="8" name="Content Placeholder 7" descr="Skjermbilde 2017-01-21 kl. 11.18.45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42" b="-4242"/>
          <a:stretch>
            <a:fillRect/>
          </a:stretch>
        </p:blipFill>
        <p:spPr>
          <a:xfrm>
            <a:off x="1013512" y="1329397"/>
            <a:ext cx="4396339" cy="4195763"/>
          </a:xfrm>
        </p:spPr>
      </p:pic>
      <p:pic>
        <p:nvPicPr>
          <p:cNvPr id="10" name="Content Placeholder 9" descr="El symb paint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174" b="-20174"/>
          <a:stretch>
            <a:fillRect/>
          </a:stretch>
        </p:blipFill>
        <p:spPr>
          <a:xfrm>
            <a:off x="5404404" y="897842"/>
            <a:ext cx="5049827" cy="4931136"/>
          </a:xfrm>
        </p:spPr>
      </p:pic>
    </p:spTree>
    <p:extLst>
      <p:ext uri="{BB962C8B-B14F-4D97-AF65-F5344CB8AC3E}">
        <p14:creationId xmlns:p14="http://schemas.microsoft.com/office/powerpoint/2010/main" val="300552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7723"/>
          </a:xfrm>
        </p:spPr>
        <p:txBody>
          <a:bodyPr/>
          <a:lstStyle/>
          <a:p>
            <a:r>
              <a:rPr lang="th-TH" b="1" dirty="0" smtClean="0">
                <a:solidFill>
                  <a:srgbClr val="92D050"/>
                </a:solidFill>
                <a:latin typeface="AngsanaUPC"/>
                <a:cs typeface="AngsanaUPC"/>
              </a:rPr>
              <a:t>แอมป์มิเตอร์</a:t>
            </a:r>
            <a:r>
              <a:rPr lang="nb-NO" b="1" dirty="0" smtClean="0">
                <a:solidFill>
                  <a:srgbClr val="92D050"/>
                </a:solidFill>
                <a:latin typeface="AngsanaUPC"/>
                <a:cs typeface="AngsanaUPC"/>
              </a:rPr>
              <a:t>/</a:t>
            </a:r>
            <a:r>
              <a:rPr lang="th-TH" b="1" dirty="0" smtClean="0">
                <a:solidFill>
                  <a:srgbClr val="92D050"/>
                </a:solidFill>
                <a:latin typeface="AngsanaUPC"/>
                <a:cs typeface="AngsanaUPC"/>
              </a:rPr>
              <a:t>แอมแปร์(</a:t>
            </a:r>
            <a:r>
              <a:rPr lang="nb-NO" b="1" dirty="0" smtClean="0">
                <a:solidFill>
                  <a:srgbClr val="92D050"/>
                </a:solidFill>
                <a:latin typeface="AngsanaUPC"/>
                <a:cs typeface="AngsanaUPC"/>
              </a:rPr>
              <a:t>Amperemeter/Ampere</a:t>
            </a:r>
            <a:r>
              <a:rPr lang="th-TH" b="1" dirty="0" smtClean="0">
                <a:solidFill>
                  <a:srgbClr val="92D050"/>
                </a:solidFill>
                <a:latin typeface="AngsanaUPC"/>
                <a:cs typeface="AngsanaUPC"/>
              </a:rPr>
              <a:t>)</a:t>
            </a:r>
            <a:r>
              <a:rPr lang="nb-NO" b="1" dirty="0" smtClean="0">
                <a:solidFill>
                  <a:srgbClr val="92D050"/>
                </a:solidFill>
                <a:latin typeface="AngsanaUPC"/>
                <a:cs typeface="AngsanaUPC"/>
              </a:rPr>
              <a:t> </a:t>
            </a:r>
            <a:endParaRPr lang="nb-NO" b="1" dirty="0">
              <a:solidFill>
                <a:srgbClr val="92D050"/>
              </a:solidFill>
              <a:latin typeface="AngsanaUPC"/>
              <a:cs typeface="AngsanaUPC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03311" y="1364341"/>
            <a:ext cx="10006273" cy="5242036"/>
          </a:xfrm>
        </p:spPr>
        <p:txBody>
          <a:bodyPr>
            <a:noAutofit/>
          </a:bodyPr>
          <a:lstStyle/>
          <a:p>
            <a:r>
              <a:rPr lang="th-TH" sz="2800" b="1" dirty="0" smtClean="0">
                <a:latin typeface="AngsanaUPC"/>
                <a:cs typeface="AngsanaUPC"/>
              </a:rPr>
              <a:t>เราวัดอัตราการไหลของกระแสไฟฟ้าในวงจรด้วย</a:t>
            </a:r>
            <a:r>
              <a:rPr lang="th-TH" sz="2800" b="1" dirty="0" smtClean="0">
                <a:solidFill>
                  <a:srgbClr val="92D050"/>
                </a:solidFill>
                <a:latin typeface="AngsanaUPC"/>
                <a:cs typeface="AngsanaUPC"/>
              </a:rPr>
              <a:t>แอมป์มิเตอร์</a:t>
            </a:r>
            <a:endParaRPr lang="nb-NO" sz="2800" b="1" dirty="0">
              <a:latin typeface="AngsanaUPC"/>
              <a:cs typeface="AngsanaUPC"/>
            </a:endParaRPr>
          </a:p>
          <a:p>
            <a:endParaRPr lang="nb-NO" sz="2800" b="1" dirty="0" smtClean="0">
              <a:latin typeface="AngsanaUPC"/>
              <a:cs typeface="AngsanaUPC"/>
            </a:endParaRPr>
          </a:p>
          <a:p>
            <a:endParaRPr lang="nb-NO" sz="2800" b="1" dirty="0">
              <a:latin typeface="AngsanaUPC"/>
              <a:cs typeface="AngsanaUPC"/>
            </a:endParaRPr>
          </a:p>
          <a:p>
            <a:pPr marL="0" indent="0">
              <a:buNone/>
            </a:pPr>
            <a:endParaRPr lang="nb-NO" sz="2800" b="1" dirty="0" smtClean="0">
              <a:latin typeface="AngsanaUPC"/>
              <a:cs typeface="AngsanaUPC"/>
            </a:endParaRPr>
          </a:p>
          <a:p>
            <a:r>
              <a:rPr lang="th-TH" sz="2800" b="1" dirty="0" smtClean="0">
                <a:latin typeface="AngsanaUPC"/>
                <a:cs typeface="AngsanaUPC"/>
              </a:rPr>
              <a:t>หน่วยการวัดอัตราของไฟฟ้าเรียกว่า </a:t>
            </a:r>
            <a:r>
              <a:rPr lang="th-TH" sz="2800" b="1" dirty="0" smtClean="0">
                <a:solidFill>
                  <a:srgbClr val="92D050"/>
                </a:solidFill>
                <a:latin typeface="AngsanaUPC"/>
                <a:cs typeface="AngsanaUPC"/>
              </a:rPr>
              <a:t>แอมแปร์</a:t>
            </a:r>
            <a:r>
              <a:rPr lang="nb-NO" sz="2800" b="1" dirty="0" smtClean="0">
                <a:latin typeface="AngsanaUPC"/>
                <a:cs typeface="AngsanaUPC"/>
              </a:rPr>
              <a:t> </a:t>
            </a:r>
            <a:r>
              <a:rPr lang="nb-NO" sz="2800" b="1" dirty="0" smtClean="0">
                <a:solidFill>
                  <a:srgbClr val="92D050"/>
                </a:solidFill>
                <a:latin typeface="AngsanaUPC"/>
                <a:cs typeface="AngsanaUPC"/>
              </a:rPr>
              <a:t>(A) </a:t>
            </a:r>
          </a:p>
          <a:p>
            <a:r>
              <a:rPr lang="nb-NO" sz="2800" b="1" dirty="0" smtClean="0">
                <a:solidFill>
                  <a:srgbClr val="92D050"/>
                </a:solidFill>
                <a:latin typeface="AngsanaUPC"/>
                <a:cs typeface="AngsanaUPC"/>
              </a:rPr>
              <a:t>I </a:t>
            </a:r>
            <a:r>
              <a:rPr lang="th-TH" sz="2800" b="1" dirty="0" smtClean="0">
                <a:latin typeface="AngsanaUPC"/>
                <a:cs typeface="AngsanaUPC"/>
              </a:rPr>
              <a:t>คือสัญลักษณ์แทน ไฟฟ้า ซึ่งหมายถึง </a:t>
            </a:r>
            <a:r>
              <a:rPr lang="th-TH" sz="2800" b="1" dirty="0" smtClean="0">
                <a:solidFill>
                  <a:srgbClr val="92D050"/>
                </a:solidFill>
                <a:latin typeface="AngsanaUPC"/>
                <a:cs typeface="AngsanaUPC"/>
              </a:rPr>
              <a:t>ความหนาแน่นของพลังงาน</a:t>
            </a:r>
            <a:r>
              <a:rPr lang="th-TH" sz="2800" b="1" dirty="0">
                <a:solidFill>
                  <a:srgbClr val="FFFFFF"/>
                </a:solidFill>
                <a:latin typeface="AngsanaUPC"/>
                <a:cs typeface="AngsanaUPC"/>
              </a:rPr>
              <a:t>(</a:t>
            </a:r>
            <a:r>
              <a:rPr lang="nb-NO" sz="2800" b="1" dirty="0" smtClean="0">
                <a:solidFill>
                  <a:srgbClr val="FFFFFF"/>
                </a:solidFill>
                <a:latin typeface="AngsanaUPC"/>
                <a:cs typeface="AngsanaUPC"/>
              </a:rPr>
              <a:t>intensitet</a:t>
            </a:r>
            <a:r>
              <a:rPr lang="th-TH" sz="2800" b="1" dirty="0">
                <a:solidFill>
                  <a:srgbClr val="FFFFFF"/>
                </a:solidFill>
                <a:latin typeface="AngsanaUPC"/>
                <a:cs typeface="AngsanaUPC"/>
              </a:rPr>
              <a:t>)</a:t>
            </a:r>
            <a:endParaRPr lang="nb-NO" sz="2800" b="1" dirty="0" smtClean="0">
              <a:solidFill>
                <a:srgbClr val="FFFFFF"/>
              </a:solidFill>
              <a:latin typeface="AngsanaUPC"/>
              <a:cs typeface="AngsanaUPC"/>
            </a:endParaRPr>
          </a:p>
          <a:p>
            <a:r>
              <a:rPr lang="th-TH" sz="2800" b="1" dirty="0" smtClean="0">
                <a:latin typeface="AngsanaUPC"/>
                <a:cs typeface="AngsanaUPC"/>
              </a:rPr>
              <a:t>แอมป์มิเตอร์จะต้องต่อเข้ากับวงจรแบบอนุกรม</a:t>
            </a:r>
            <a:endParaRPr lang="nb-NO" sz="2800" b="1" dirty="0">
              <a:latin typeface="AngsanaUPC"/>
              <a:cs typeface="AngsanaUPC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3" t="32159" r="48560" b="22519"/>
          <a:stretch/>
        </p:blipFill>
        <p:spPr>
          <a:xfrm>
            <a:off x="1753679" y="1844711"/>
            <a:ext cx="1852406" cy="147055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455" y="3627177"/>
            <a:ext cx="768824" cy="509764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981" y="4718994"/>
            <a:ext cx="2499636" cy="1306454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3655925" y="1819056"/>
            <a:ext cx="6606971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AngsanaUPC"/>
                <a:cs typeface="AngsanaUPC"/>
              </a:rPr>
              <a:t>แอมป์มิเตอร์จะวัด เช่น </a:t>
            </a:r>
            <a:r>
              <a:rPr lang="th-TH" sz="2400" b="1" dirty="0" smtClean="0">
                <a:solidFill>
                  <a:srgbClr val="FFFF00"/>
                </a:solidFill>
                <a:latin typeface="AngsanaUPC"/>
                <a:cs typeface="AngsanaUPC"/>
              </a:rPr>
              <a:t>จำนวนของอิเล็คตรอนที่อยู่ในสายไฟ ต่อเวลาหนึ่งนาที</a:t>
            </a:r>
            <a:endParaRPr lang="nb-NO" sz="2400" b="1" dirty="0">
              <a:solidFill>
                <a:srgbClr val="92D050"/>
              </a:solidFill>
              <a:latin typeface="AngsanaUPC"/>
              <a:cs typeface="AngsanaUPC"/>
            </a:endParaRPr>
          </a:p>
          <a:p>
            <a:r>
              <a:rPr lang="th-TH" sz="2400" b="1" dirty="0" smtClean="0">
                <a:latin typeface="AngsanaUPC"/>
                <a:cs typeface="AngsanaUPC"/>
              </a:rPr>
              <a:t>หลอดไฟฉาย</a:t>
            </a:r>
            <a:r>
              <a:rPr lang="nb-NO" sz="2400" b="1" dirty="0" smtClean="0">
                <a:latin typeface="AngsanaUPC"/>
                <a:cs typeface="AngsanaUPC"/>
              </a:rPr>
              <a:t>: </a:t>
            </a:r>
            <a:r>
              <a:rPr lang="nb-NO" sz="2400" b="1" dirty="0">
                <a:latin typeface="AngsanaUPC"/>
                <a:cs typeface="AngsanaUPC"/>
              </a:rPr>
              <a:t>0,2A </a:t>
            </a:r>
            <a:endParaRPr lang="nb-NO" sz="2400" b="1" dirty="0" smtClean="0">
              <a:latin typeface="AngsanaUPC"/>
              <a:cs typeface="AngsanaUPC"/>
            </a:endParaRPr>
          </a:p>
          <a:p>
            <a:r>
              <a:rPr lang="th-TH" sz="2400" b="1" dirty="0" smtClean="0">
                <a:latin typeface="AngsanaUPC"/>
                <a:cs typeface="AngsanaUPC"/>
              </a:rPr>
              <a:t>แผ่นเตาไฟฟ้า </a:t>
            </a:r>
            <a:r>
              <a:rPr lang="nb-NO" sz="2400" b="1" dirty="0" smtClean="0">
                <a:latin typeface="AngsanaUPC"/>
                <a:cs typeface="AngsanaUPC"/>
              </a:rPr>
              <a:t>2000W</a:t>
            </a:r>
            <a:r>
              <a:rPr lang="nb-NO" sz="2400" b="1" dirty="0">
                <a:latin typeface="AngsanaUPC"/>
                <a:cs typeface="AngsanaUPC"/>
              </a:rPr>
              <a:t>: 10A</a:t>
            </a:r>
          </a:p>
          <a:p>
            <a:endParaRPr lang="nb-NO" b="1" dirty="0">
              <a:latin typeface="AngsanaUPC"/>
              <a:cs typeface="AngsanaUPC"/>
            </a:endParaRPr>
          </a:p>
        </p:txBody>
      </p:sp>
    </p:spTree>
    <p:extLst>
      <p:ext uri="{BB962C8B-B14F-4D97-AF65-F5344CB8AC3E}">
        <p14:creationId xmlns:p14="http://schemas.microsoft.com/office/powerpoint/2010/main" val="543826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35617" y="375444"/>
            <a:ext cx="6444749" cy="1400530"/>
          </a:xfrm>
        </p:spPr>
        <p:txBody>
          <a:bodyPr/>
          <a:lstStyle/>
          <a:p>
            <a:r>
              <a:rPr lang="th-TH" b="1" dirty="0" smtClean="0">
                <a:solidFill>
                  <a:srgbClr val="92D050"/>
                </a:solidFill>
                <a:latin typeface="AngsanaUPC"/>
                <a:cs typeface="AngsanaUPC"/>
              </a:rPr>
              <a:t>แรงดันไฟฟ้า(</a:t>
            </a:r>
            <a:r>
              <a:rPr lang="nb-NO" b="1" dirty="0" smtClean="0">
                <a:solidFill>
                  <a:srgbClr val="92D050"/>
                </a:solidFill>
                <a:latin typeface="AngsanaUPC"/>
                <a:cs typeface="AngsanaUPC"/>
              </a:rPr>
              <a:t>Elektrisk spenning</a:t>
            </a:r>
            <a:r>
              <a:rPr lang="th-TH" b="1" dirty="0" smtClean="0">
                <a:solidFill>
                  <a:srgbClr val="92D050"/>
                </a:solidFill>
                <a:latin typeface="AngsanaUPC"/>
                <a:cs typeface="AngsanaUPC"/>
              </a:rPr>
              <a:t>)</a:t>
            </a:r>
            <a:r>
              <a:rPr lang="nb-NO" b="1" dirty="0" smtClean="0">
                <a:solidFill>
                  <a:srgbClr val="92D050"/>
                </a:solidFill>
                <a:latin typeface="AngsanaUPC"/>
                <a:cs typeface="AngsanaUPC"/>
              </a:rPr>
              <a:t>  </a:t>
            </a:r>
            <a:endParaRPr lang="nb-NO" b="1" dirty="0">
              <a:solidFill>
                <a:srgbClr val="92D050"/>
              </a:solidFill>
              <a:latin typeface="AngsanaUPC"/>
              <a:cs typeface="AngsanaUPC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13837" y="1329162"/>
            <a:ext cx="8653496" cy="4777346"/>
          </a:xfrm>
        </p:spPr>
        <p:txBody>
          <a:bodyPr>
            <a:normAutofit/>
          </a:bodyPr>
          <a:lstStyle/>
          <a:p>
            <a:r>
              <a:rPr lang="th-TH" sz="2600" b="1" dirty="0" smtClean="0">
                <a:latin typeface="AngsanaUPC"/>
                <a:cs typeface="AngsanaUPC"/>
              </a:rPr>
              <a:t>อิเล็คตรอนซึ่งมีประจุไฟฟ้าเป็นลบ จะมีพลังงานซึ่งทำให้อิเล็คตรอนวิ่งอยู่รอบๆ นั่นก็คือแรงดันของไฟฟ้า หรือเรียกว่า </a:t>
            </a:r>
            <a:r>
              <a:rPr lang="th-TH" sz="2600" b="1" dirty="0" smtClean="0">
                <a:solidFill>
                  <a:srgbClr val="92D050"/>
                </a:solidFill>
                <a:latin typeface="AngsanaUPC"/>
                <a:cs typeface="AngsanaUPC"/>
              </a:rPr>
              <a:t>พลังงานไฟฟ้า </a:t>
            </a:r>
            <a:r>
              <a:rPr lang="th-TH" sz="2600" b="1" dirty="0" smtClean="0">
                <a:latin typeface="AngsanaUPC"/>
                <a:cs typeface="AngsanaUPC"/>
              </a:rPr>
              <a:t>สัญลักษณ์ </a:t>
            </a:r>
            <a:r>
              <a:rPr lang="th-TH" sz="2600" b="1" dirty="0">
                <a:latin typeface="AngsanaUPC"/>
                <a:cs typeface="AngsanaUPC"/>
              </a:rPr>
              <a:t>คือ </a:t>
            </a:r>
            <a:r>
              <a:rPr lang="nb-NO" sz="2600" b="1" dirty="0">
                <a:latin typeface="AngsanaUPC"/>
                <a:cs typeface="AngsanaUPC"/>
              </a:rPr>
              <a:t> </a:t>
            </a:r>
            <a:r>
              <a:rPr lang="nb-NO" sz="2600" b="1" dirty="0" smtClean="0">
                <a:solidFill>
                  <a:srgbClr val="92D050"/>
                </a:solidFill>
                <a:latin typeface="AngsanaUPC"/>
                <a:cs typeface="AngsanaUPC"/>
              </a:rPr>
              <a:t>U</a:t>
            </a:r>
            <a:endParaRPr lang="nb-NO" sz="2600" b="1" dirty="0">
              <a:solidFill>
                <a:srgbClr val="E6C133"/>
              </a:solidFill>
              <a:latin typeface="AngsanaUPC"/>
              <a:cs typeface="AngsanaUPC"/>
            </a:endParaRPr>
          </a:p>
          <a:p>
            <a:r>
              <a:rPr lang="th-TH" sz="2600" b="1" dirty="0" smtClean="0">
                <a:solidFill>
                  <a:srgbClr val="92D050"/>
                </a:solidFill>
                <a:latin typeface="AngsanaUPC"/>
                <a:cs typeface="AngsanaUPC"/>
              </a:rPr>
              <a:t>แรงดันไฟฟ้าทำให้กระแสไฟฟ้าไหลผ่านสายไฟ </a:t>
            </a:r>
            <a:r>
              <a:rPr lang="nb-NO" sz="2600" b="1" dirty="0" smtClean="0">
                <a:latin typeface="AngsanaUPC"/>
                <a:cs typeface="AngsanaUPC"/>
              </a:rPr>
              <a:t> </a:t>
            </a:r>
          </a:p>
          <a:p>
            <a:r>
              <a:rPr lang="th-TH" sz="2600" b="1" dirty="0" smtClean="0">
                <a:latin typeface="AngsanaUPC"/>
                <a:cs typeface="AngsanaUPC"/>
              </a:rPr>
              <a:t>เราวัดแรงดันไฟฟ้าด้วย </a:t>
            </a:r>
            <a:r>
              <a:rPr lang="th-TH" sz="2600" b="1" dirty="0" smtClean="0">
                <a:solidFill>
                  <a:srgbClr val="92D050"/>
                </a:solidFill>
                <a:latin typeface="AngsanaUPC"/>
                <a:cs typeface="AngsanaUPC"/>
              </a:rPr>
              <a:t>โวลต์มิเตอร์(</a:t>
            </a:r>
            <a:r>
              <a:rPr lang="nb-NO" sz="2600" b="1" dirty="0" smtClean="0">
                <a:solidFill>
                  <a:srgbClr val="92D050"/>
                </a:solidFill>
                <a:latin typeface="AngsanaUPC"/>
                <a:cs typeface="AngsanaUPC"/>
              </a:rPr>
              <a:t>voltmeter)</a:t>
            </a:r>
            <a:endParaRPr lang="nb-NO" sz="2600" b="1" dirty="0">
              <a:latin typeface="AngsanaUPC"/>
              <a:cs typeface="AngsanaUPC"/>
            </a:endParaRPr>
          </a:p>
          <a:p>
            <a:r>
              <a:rPr lang="th-TH" sz="2600" b="1" dirty="0" smtClean="0">
                <a:latin typeface="AngsanaUPC"/>
                <a:cs typeface="AngsanaUPC"/>
              </a:rPr>
              <a:t>ถ้าแรงดันมีมาก</a:t>
            </a:r>
            <a:r>
              <a:rPr lang="nb-NO" sz="2600" b="1" dirty="0" smtClean="0">
                <a:latin typeface="AngsanaUPC"/>
                <a:cs typeface="AngsanaUPC"/>
              </a:rPr>
              <a:t>, </a:t>
            </a:r>
            <a:r>
              <a:rPr lang="th-TH" sz="2600" b="1" dirty="0" smtClean="0">
                <a:latin typeface="AngsanaUPC"/>
                <a:cs typeface="AngsanaUPC"/>
              </a:rPr>
              <a:t>แน่นอนว่ากระแสไฟ้าก็มีมากขึ้นด้วย</a:t>
            </a:r>
            <a:endParaRPr lang="nb-NO" sz="2600" b="1" dirty="0">
              <a:latin typeface="AngsanaUPC"/>
              <a:cs typeface="AngsanaUPC"/>
            </a:endParaRPr>
          </a:p>
          <a:p>
            <a:r>
              <a:rPr lang="th-TH" sz="2600" b="1" dirty="0" smtClean="0">
                <a:latin typeface="AngsanaUPC"/>
                <a:cs typeface="AngsanaUPC"/>
              </a:rPr>
              <a:t>ถ้าไม่มีแรงดันไฟฟ้า ก็แน่นอนว่าไม่มีกระแสไฟฟ้า </a:t>
            </a:r>
            <a:endParaRPr lang="nb-NO" sz="2600" b="1" dirty="0">
              <a:latin typeface="AngsanaUPC"/>
              <a:cs typeface="AngsanaUPC"/>
            </a:endParaRPr>
          </a:p>
          <a:p>
            <a:r>
              <a:rPr lang="th-TH" sz="2600" b="1" dirty="0" smtClean="0">
                <a:latin typeface="AngsanaUPC"/>
                <a:cs typeface="AngsanaUPC"/>
              </a:rPr>
              <a:t>หน่วยการวัดอัตารแรงดันไฟฟ้า</a:t>
            </a:r>
            <a:r>
              <a:rPr lang="nb-NO" sz="2600" b="1" dirty="0" smtClean="0">
                <a:latin typeface="AngsanaUPC"/>
                <a:cs typeface="AngsanaUPC"/>
              </a:rPr>
              <a:t> </a:t>
            </a:r>
            <a:r>
              <a:rPr lang="th-TH" sz="2600" b="1" dirty="0" smtClean="0">
                <a:latin typeface="AngsanaUPC"/>
                <a:cs typeface="AngsanaUPC"/>
              </a:rPr>
              <a:t>คือ </a:t>
            </a:r>
            <a:r>
              <a:rPr lang="th-TH" sz="2600" b="1" dirty="0" smtClean="0">
                <a:solidFill>
                  <a:srgbClr val="92D050"/>
                </a:solidFill>
                <a:latin typeface="AngsanaUPC"/>
                <a:cs typeface="AngsanaUPC"/>
              </a:rPr>
              <a:t>โวลต์ </a:t>
            </a:r>
            <a:r>
              <a:rPr lang="nb-NO" sz="2600" b="1" dirty="0" smtClean="0">
                <a:solidFill>
                  <a:srgbClr val="92D050"/>
                </a:solidFill>
                <a:latin typeface="AngsanaUPC"/>
                <a:cs typeface="AngsanaUPC"/>
              </a:rPr>
              <a:t>(volt </a:t>
            </a:r>
            <a:r>
              <a:rPr lang="nb-NO" sz="2600" b="1" dirty="0">
                <a:solidFill>
                  <a:srgbClr val="92D050"/>
                </a:solidFill>
                <a:latin typeface="AngsanaUPC"/>
                <a:cs typeface="AngsanaUPC"/>
              </a:rPr>
              <a:t>(V</a:t>
            </a:r>
            <a:r>
              <a:rPr lang="nb-NO" sz="2600" b="1" dirty="0" smtClean="0">
                <a:solidFill>
                  <a:srgbClr val="92D050"/>
                </a:solidFill>
                <a:latin typeface="AngsanaUPC"/>
                <a:cs typeface="AngsanaUPC"/>
              </a:rPr>
              <a:t>)</a:t>
            </a:r>
            <a:r>
              <a:rPr lang="th-TH" sz="2600" b="1" dirty="0" smtClean="0">
                <a:solidFill>
                  <a:srgbClr val="92D050"/>
                </a:solidFill>
                <a:latin typeface="AngsanaUPC"/>
                <a:cs typeface="AngsanaUPC"/>
              </a:rPr>
              <a:t> </a:t>
            </a:r>
          </a:p>
          <a:p>
            <a:r>
              <a:rPr lang="nb-NO" sz="2600" b="1" dirty="0" smtClean="0">
                <a:solidFill>
                  <a:srgbClr val="92D050"/>
                </a:solidFill>
                <a:latin typeface="AngsanaUPC"/>
                <a:cs typeface="AngsanaUPC"/>
              </a:rPr>
              <a:t> </a:t>
            </a:r>
            <a:r>
              <a:rPr lang="th-TH" sz="2600" b="1" dirty="0" smtClean="0">
                <a:latin typeface="AngsanaUPC"/>
                <a:cs typeface="AngsanaUPC"/>
              </a:rPr>
              <a:t>โวลต์มิเตอร์จะต้องใช้วัดกับแหล่งของแรงดันไฟฟ้า โดยต้องต่อในระบบวงจรขนาน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456" y="1943944"/>
            <a:ext cx="2047384" cy="1850835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390" y="4263785"/>
            <a:ext cx="728354" cy="538982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947" y="2106931"/>
            <a:ext cx="2330017" cy="1446194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9" y="165102"/>
            <a:ext cx="1326563" cy="11640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66260" y="3866871"/>
            <a:ext cx="39317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8"/>
            <a:r>
              <a:rPr lang="nb-NO" sz="2000" b="1" dirty="0">
                <a:solidFill>
                  <a:srgbClr val="E6C133"/>
                </a:solidFill>
                <a:latin typeface="AngsanaUPC"/>
                <a:cs typeface="AngsanaUPC"/>
              </a:rPr>
              <a:t>-</a:t>
            </a:r>
            <a:r>
              <a:rPr lang="th-TH" sz="2000" b="1" dirty="0" smtClean="0">
                <a:solidFill>
                  <a:schemeClr val="accent2"/>
                </a:solidFill>
                <a:latin typeface="AngsanaUPC"/>
                <a:cs typeface="AngsanaUPC"/>
              </a:rPr>
              <a:t>แอมป์มิเตอร์แสดงถึงกระแสไฟฟ้าไหลผ่านหลอดไฟ</a:t>
            </a:r>
          </a:p>
          <a:p>
            <a:pPr marL="0" lvl="8"/>
            <a:r>
              <a:rPr lang="nb-NO" sz="2000" b="1" dirty="0" smtClean="0">
                <a:solidFill>
                  <a:schemeClr val="accent2"/>
                </a:solidFill>
                <a:latin typeface="AngsanaUPC"/>
                <a:cs typeface="AngsanaUPC"/>
              </a:rPr>
              <a:t>-</a:t>
            </a:r>
            <a:r>
              <a:rPr lang="th-TH" sz="2000" b="1" dirty="0" smtClean="0">
                <a:solidFill>
                  <a:schemeClr val="accent2"/>
                </a:solidFill>
                <a:latin typeface="AngsanaUPC"/>
                <a:cs typeface="AngsanaUPC"/>
              </a:rPr>
              <a:t>โวลต์มิเตอร์แสดงถึงแรงดันไฟฟ้าในหลอดไฟ</a:t>
            </a:r>
            <a:endParaRPr lang="nb-NO" sz="2000" b="1" dirty="0">
              <a:solidFill>
                <a:schemeClr val="accent2"/>
              </a:solidFill>
              <a:latin typeface="AngsanaUPC"/>
              <a:cs typeface="AngsanaUPC"/>
            </a:endParaRPr>
          </a:p>
        </p:txBody>
      </p:sp>
    </p:spTree>
    <p:extLst>
      <p:ext uri="{BB962C8B-B14F-4D97-AF65-F5344CB8AC3E}">
        <p14:creationId xmlns:p14="http://schemas.microsoft.com/office/powerpoint/2010/main" val="867170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1071283"/>
          </a:xfrm>
        </p:spPr>
        <p:txBody>
          <a:bodyPr/>
          <a:lstStyle/>
          <a:p>
            <a:r>
              <a:rPr lang="th-TH" b="1" dirty="0" smtClean="0">
                <a:solidFill>
                  <a:srgbClr val="92D050"/>
                </a:solidFill>
                <a:latin typeface="AngsanaUPC"/>
                <a:cs typeface="AngsanaUPC"/>
              </a:rPr>
              <a:t>วงจรลัด(</a:t>
            </a:r>
            <a:r>
              <a:rPr lang="nb-NO" b="1" dirty="0" smtClean="0">
                <a:solidFill>
                  <a:srgbClr val="92D050"/>
                </a:solidFill>
                <a:latin typeface="AngsanaUPC"/>
                <a:cs typeface="AngsanaUPC"/>
              </a:rPr>
              <a:t>Kortslutning</a:t>
            </a:r>
            <a:r>
              <a:rPr lang="th-TH" b="1" dirty="0" smtClean="0">
                <a:solidFill>
                  <a:srgbClr val="92D050"/>
                </a:solidFill>
                <a:latin typeface="AngsanaUPC"/>
                <a:cs typeface="AngsanaUPC"/>
              </a:rPr>
              <a:t>)</a:t>
            </a:r>
            <a:endParaRPr lang="nb-NO" b="1" dirty="0">
              <a:solidFill>
                <a:srgbClr val="92D050"/>
              </a:solidFill>
              <a:latin typeface="AngsanaUPC"/>
              <a:cs typeface="AngsanaUPC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22626" y="1555793"/>
            <a:ext cx="7153817" cy="4907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 smtClean="0">
                <a:latin typeface="AngsanaUPC"/>
                <a:cs typeface="AngsanaUPC"/>
              </a:rPr>
              <a:t>วงจรลัด คือ สภาวการณ์</a:t>
            </a:r>
            <a:r>
              <a:rPr lang="th-TH" sz="2800" b="1" dirty="0">
                <a:latin typeface="AngsanaUPC"/>
                <a:cs typeface="AngsanaUPC"/>
              </a:rPr>
              <a:t>ที่เกิดมีการลัดวงจรทางเดินของกระแส</a:t>
            </a:r>
            <a:r>
              <a:rPr lang="th-TH" sz="2800" b="1" dirty="0" smtClean="0">
                <a:latin typeface="AngsanaUPC"/>
                <a:cs typeface="AngsanaUPC"/>
              </a:rPr>
              <a:t>ไฟฟ้า ซึ่งกระแสไฟฟ้าไม่เดินไปตามทิศทางตามระบบของวงจร </a:t>
            </a:r>
            <a:endParaRPr lang="nb-NO" sz="2800" b="1" dirty="0">
              <a:latin typeface="AngsanaUPC"/>
              <a:cs typeface="AngsanaUPC"/>
            </a:endParaRPr>
          </a:p>
          <a:p>
            <a:pPr marL="0" indent="0">
              <a:buNone/>
            </a:pPr>
            <a:r>
              <a:rPr lang="th-TH" sz="2800" b="1" dirty="0" smtClean="0">
                <a:latin typeface="AngsanaUPC"/>
                <a:cs typeface="AngsanaUPC"/>
              </a:rPr>
              <a:t>การลัดวงจร ทำให้กระแสไฟฟ้าเพิ่มมากขึ้น เนื่องจากความต้านทานน้อย การเกิดไฟฟ้าลัดวงจรเป็นสาเหตุหนึ่งของการเกิดเพลิงไหม้ที่อยู่อาศัย ซึ่งมีผลต่อชีวิตความเป็นอยู่</a:t>
            </a:r>
          </a:p>
          <a:p>
            <a:pPr marL="0" indent="0">
              <a:buNone/>
            </a:pPr>
            <a:endParaRPr lang="nb-NO" sz="2800" b="1" dirty="0">
              <a:latin typeface="AngsanaUPC"/>
              <a:cs typeface="AngsanaUPC"/>
            </a:endParaRPr>
          </a:p>
          <a:p>
            <a:pPr marL="0" indent="0">
              <a:buNone/>
            </a:pPr>
            <a:r>
              <a:rPr lang="th-TH" sz="2800" b="1" dirty="0" smtClean="0">
                <a:latin typeface="AngsanaUPC"/>
                <a:cs typeface="AngsanaUPC"/>
              </a:rPr>
              <a:t>ฟิวส์(</a:t>
            </a:r>
            <a:r>
              <a:rPr lang="nb-NO" sz="2800" b="1" dirty="0" smtClean="0">
                <a:latin typeface="AngsanaUPC"/>
                <a:cs typeface="AngsanaUPC"/>
              </a:rPr>
              <a:t>Sikring</a:t>
            </a:r>
            <a:r>
              <a:rPr lang="th-TH" sz="2800" b="1" dirty="0">
                <a:latin typeface="AngsanaUPC"/>
                <a:cs typeface="AngsanaUPC"/>
              </a:rPr>
              <a:t>) เป็นจุดที่</a:t>
            </a:r>
            <a:r>
              <a:rPr lang="th-TH" sz="2800" b="1" dirty="0" smtClean="0">
                <a:latin typeface="AngsanaUPC"/>
                <a:cs typeface="AngsanaUPC"/>
              </a:rPr>
              <a:t>อ่อนแอที่สุดในระบบวงจร</a:t>
            </a:r>
          </a:p>
          <a:p>
            <a:pPr marL="0" indent="0">
              <a:buNone/>
            </a:pPr>
            <a:r>
              <a:rPr lang="th-TH" sz="2800" b="1" dirty="0" smtClean="0">
                <a:latin typeface="AngsanaUPC"/>
                <a:cs typeface="AngsanaUPC"/>
              </a:rPr>
              <a:t>ที่จะตัดไฟเมื่อมีกระแสไฟมากเกินไป และเมื่อมีกระแสไฟฟ้าลัดวงจร</a:t>
            </a:r>
          </a:p>
          <a:p>
            <a:pPr marL="0" indent="0">
              <a:buNone/>
            </a:pPr>
            <a:endParaRPr lang="nb-NO" sz="2800" b="1" dirty="0">
              <a:latin typeface="AngsanaUPC"/>
              <a:cs typeface="AngsanaUPC"/>
            </a:endParaRPr>
          </a:p>
          <a:p>
            <a:endParaRPr lang="nb-NO" sz="2800" b="1" dirty="0">
              <a:latin typeface="AngsanaUPC"/>
              <a:cs typeface="AngsanaUPC"/>
            </a:endParaRPr>
          </a:p>
        </p:txBody>
      </p:sp>
      <p:pic>
        <p:nvPicPr>
          <p:cNvPr id="5" name="Picture 7" descr="http://www.kako.hr/slike/clanak/osigur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918" y="4062558"/>
            <a:ext cx="140605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111" y="338513"/>
            <a:ext cx="2537812" cy="1966805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505" y="3140739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83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92D050"/>
                </a:solidFill>
                <a:latin typeface="AngsanaUPC"/>
                <a:cs typeface="AngsanaUPC"/>
              </a:rPr>
              <a:t>ความต้านทานไฟฟ้า(</a:t>
            </a:r>
            <a:r>
              <a:rPr lang="nb-NO" b="1" dirty="0" smtClean="0">
                <a:solidFill>
                  <a:srgbClr val="92D050"/>
                </a:solidFill>
                <a:latin typeface="AngsanaUPC"/>
                <a:cs typeface="AngsanaUPC"/>
              </a:rPr>
              <a:t>Elektrisk motstand</a:t>
            </a:r>
            <a:r>
              <a:rPr lang="th-TH" b="1" dirty="0" smtClean="0">
                <a:solidFill>
                  <a:srgbClr val="92D050"/>
                </a:solidFill>
                <a:latin typeface="AngsanaUPC"/>
                <a:cs typeface="AngsanaUPC"/>
              </a:rPr>
              <a:t>)</a:t>
            </a:r>
            <a:r>
              <a:rPr lang="nb-NO" b="1" dirty="0" smtClean="0">
                <a:solidFill>
                  <a:srgbClr val="92D050"/>
                </a:solidFill>
                <a:latin typeface="AngsanaUPC"/>
                <a:cs typeface="AngsanaUPC"/>
              </a:rPr>
              <a:t> </a:t>
            </a:r>
            <a:endParaRPr lang="nb-NO" b="1" dirty="0">
              <a:solidFill>
                <a:srgbClr val="92D050"/>
              </a:solidFill>
              <a:latin typeface="AngsanaUPC"/>
              <a:cs typeface="AngsanaUPC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50534" y="1248584"/>
            <a:ext cx="8337021" cy="5298972"/>
          </a:xfrm>
        </p:spPr>
        <p:txBody>
          <a:bodyPr>
            <a:noAutofit/>
          </a:bodyPr>
          <a:lstStyle/>
          <a:p>
            <a:r>
              <a:rPr lang="th-TH" sz="2400" b="1" dirty="0" smtClean="0">
                <a:latin typeface="AngsanaUPC"/>
                <a:cs typeface="AngsanaUPC"/>
              </a:rPr>
              <a:t>ความต้านทานไฟฟ้าเรียกอีกอย่างว่า </a:t>
            </a:r>
            <a:r>
              <a:rPr lang="nb-NO" sz="2400" b="1" dirty="0" smtClean="0">
                <a:solidFill>
                  <a:srgbClr val="92D050"/>
                </a:solidFill>
                <a:latin typeface="AngsanaUPC"/>
                <a:cs typeface="AngsanaUPC"/>
              </a:rPr>
              <a:t>resistans</a:t>
            </a:r>
            <a:r>
              <a:rPr lang="th-TH" sz="2400" b="1" dirty="0">
                <a:latin typeface="AngsanaUPC"/>
                <a:cs typeface="AngsanaUPC"/>
              </a:rPr>
              <a:t> </a:t>
            </a:r>
            <a:r>
              <a:rPr lang="th-TH" sz="2400" b="1" dirty="0" smtClean="0">
                <a:latin typeface="AngsanaUPC"/>
                <a:cs typeface="AngsanaUPC"/>
              </a:rPr>
              <a:t>ซึ่งจะสร้างความต้านทานต่อการไหลของกระแสไฟฟ้า ตัวอย่างเช่น ความต้านทานกระแสไฟฟ้าที่้ไหลผ่านหลอดไฟสองหลอดจะมีมากกว่าในหลอดไฟหลอดเดียว</a:t>
            </a:r>
            <a:endParaRPr lang="nb-NO" sz="2400" b="1" dirty="0">
              <a:latin typeface="AngsanaUPC"/>
              <a:cs typeface="AngsanaUPC"/>
            </a:endParaRPr>
          </a:p>
          <a:p>
            <a:r>
              <a:rPr lang="th-TH" sz="2400" b="1" dirty="0" smtClean="0">
                <a:latin typeface="AngsanaUPC"/>
                <a:cs typeface="AngsanaUPC"/>
              </a:rPr>
              <a:t>ถ้าแรงต้านทานมีมาก แน่นอนว่ากระแสไฟฟ้าจะไหลผ่านได้น้อย</a:t>
            </a:r>
            <a:endParaRPr lang="nb-NO" sz="2400" b="1" dirty="0">
              <a:latin typeface="AngsanaUPC"/>
              <a:cs typeface="AngsanaUPC"/>
            </a:endParaRPr>
          </a:p>
          <a:p>
            <a:r>
              <a:rPr lang="th-TH" sz="2400" b="1" dirty="0" smtClean="0">
                <a:latin typeface="AngsanaUPC"/>
                <a:cs typeface="AngsanaUPC"/>
              </a:rPr>
              <a:t>สายไฟที่ยาวกว่าจะมีความต้านทานมากกว่าสายไฟสั้น เมื่อสายไฟทั้งคู่มีความหนาเท่ากัน</a:t>
            </a:r>
            <a:r>
              <a:rPr lang="nb-NO" sz="2400" b="1" dirty="0" smtClean="0">
                <a:latin typeface="AngsanaUPC"/>
                <a:cs typeface="AngsanaUPC"/>
              </a:rPr>
              <a:t> </a:t>
            </a:r>
            <a:r>
              <a:rPr lang="th-TH" sz="2400" b="1" dirty="0" smtClean="0">
                <a:latin typeface="AngsanaUPC"/>
                <a:cs typeface="AngsanaUPC"/>
              </a:rPr>
              <a:t>อิเล็คตรอนผลักดันอะตอมหลายครั้ง (</a:t>
            </a:r>
            <a:r>
              <a:rPr lang="nb-NO" sz="2400" b="1" dirty="0" smtClean="0">
                <a:solidFill>
                  <a:srgbClr val="E6C133"/>
                </a:solidFill>
                <a:latin typeface="AngsanaUPC"/>
                <a:cs typeface="AngsanaUPC"/>
              </a:rPr>
              <a:t>Elektroner </a:t>
            </a:r>
            <a:r>
              <a:rPr lang="nb-NO" sz="2400" b="1" dirty="0">
                <a:solidFill>
                  <a:srgbClr val="E6C133"/>
                </a:solidFill>
                <a:latin typeface="AngsanaUPC"/>
                <a:cs typeface="AngsanaUPC"/>
              </a:rPr>
              <a:t>støter på atomer flere </a:t>
            </a:r>
            <a:r>
              <a:rPr lang="nb-NO" sz="2400" b="1" dirty="0" smtClean="0">
                <a:solidFill>
                  <a:srgbClr val="E6C133"/>
                </a:solidFill>
                <a:latin typeface="AngsanaUPC"/>
                <a:cs typeface="AngsanaUPC"/>
              </a:rPr>
              <a:t>ganger</a:t>
            </a:r>
            <a:r>
              <a:rPr lang="th-TH" sz="2400" b="1" dirty="0" smtClean="0">
                <a:solidFill>
                  <a:srgbClr val="E6C133"/>
                </a:solidFill>
                <a:latin typeface="AngsanaUPC"/>
                <a:cs typeface="AngsanaUPC"/>
              </a:rPr>
              <a:t>)</a:t>
            </a:r>
            <a:r>
              <a:rPr lang="nb-NO" sz="2400" b="1" dirty="0" smtClean="0">
                <a:solidFill>
                  <a:srgbClr val="E6C133"/>
                </a:solidFill>
                <a:latin typeface="AngsanaUPC"/>
                <a:cs typeface="AngsanaUPC"/>
              </a:rPr>
              <a:t> </a:t>
            </a:r>
            <a:endParaRPr lang="nb-NO" sz="2400" b="1" dirty="0">
              <a:latin typeface="AngsanaUPC"/>
              <a:cs typeface="AngsanaUPC"/>
            </a:endParaRPr>
          </a:p>
          <a:p>
            <a:r>
              <a:rPr lang="th-TH" sz="2400" b="1" dirty="0" smtClean="0">
                <a:latin typeface="AngsanaUPC"/>
                <a:cs typeface="AngsanaUPC"/>
              </a:rPr>
              <a:t>สายไฟบางจะมีความต้านทานมากกว่าสายไฟหนา เมื่อสายไฟทั้งคู่มีความยาวเท่ากัน</a:t>
            </a:r>
          </a:p>
          <a:p>
            <a:endParaRPr lang="th-TH" sz="2400" b="1" dirty="0">
              <a:latin typeface="AngsanaUPC"/>
              <a:cs typeface="AngsanaUPC"/>
            </a:endParaRPr>
          </a:p>
          <a:p>
            <a:r>
              <a:rPr lang="th-TH" sz="2400" b="1" dirty="0">
                <a:latin typeface="AngsanaUPC"/>
                <a:cs typeface="AngsanaUPC"/>
              </a:rPr>
              <a:t>หน่วยวัดความต้านทานของกระแสไฟฟ้า คือ โอห์ม(</a:t>
            </a:r>
            <a:r>
              <a:rPr lang="nb-NO" sz="2400" b="1" dirty="0">
                <a:latin typeface="AngsanaUPC"/>
                <a:cs typeface="AngsanaUPC"/>
              </a:rPr>
              <a:t>ohm</a:t>
            </a:r>
            <a:r>
              <a:rPr lang="th-TH" sz="2400" b="1" dirty="0">
                <a:latin typeface="AngsanaUPC"/>
                <a:cs typeface="AngsanaUPC"/>
              </a:rPr>
              <a:t>)</a:t>
            </a:r>
            <a:r>
              <a:rPr lang="nb-NO" sz="2400" b="1" dirty="0">
                <a:latin typeface="AngsanaUPC"/>
                <a:cs typeface="AngsanaUPC"/>
              </a:rPr>
              <a:t> - Ω (</a:t>
            </a:r>
            <a:r>
              <a:rPr lang="th-TH" sz="2400" b="1" dirty="0">
                <a:latin typeface="AngsanaUPC"/>
                <a:cs typeface="AngsanaUPC"/>
              </a:rPr>
              <a:t>มาจากภาษากรีก </a:t>
            </a:r>
            <a:r>
              <a:rPr lang="nb-NO" sz="2400" b="1" dirty="0">
                <a:latin typeface="AngsanaUPC"/>
                <a:cs typeface="AngsanaUPC"/>
              </a:rPr>
              <a:t>-omega)  </a:t>
            </a:r>
            <a:r>
              <a:rPr lang="th-TH" sz="2400" b="1" dirty="0" smtClean="0">
                <a:latin typeface="AngsanaUPC"/>
                <a:cs typeface="AngsanaUPC"/>
              </a:rPr>
              <a:t>และความต้านทานไฟฟ้าใช้สัญลักษณ์ </a:t>
            </a:r>
            <a:r>
              <a:rPr lang="nb-NO" sz="2400" b="1" dirty="0" smtClean="0">
                <a:latin typeface="AngsanaUPC"/>
                <a:cs typeface="AngsanaUPC"/>
              </a:rPr>
              <a:t>R </a:t>
            </a:r>
            <a:r>
              <a:rPr lang="nb-NO" sz="2400" b="1" dirty="0">
                <a:latin typeface="AngsanaUPC"/>
                <a:cs typeface="AngsanaUPC"/>
              </a:rPr>
              <a:t>(R </a:t>
            </a:r>
            <a:r>
              <a:rPr lang="th-TH" sz="2400" b="1" dirty="0" smtClean="0">
                <a:latin typeface="AngsanaUPC"/>
                <a:cs typeface="AngsanaUPC"/>
              </a:rPr>
              <a:t>แทน</a:t>
            </a:r>
            <a:r>
              <a:rPr lang="nb-NO" sz="2400" b="1" dirty="0" smtClean="0">
                <a:latin typeface="AngsanaUPC"/>
                <a:cs typeface="AngsanaUPC"/>
              </a:rPr>
              <a:t> </a:t>
            </a:r>
            <a:r>
              <a:rPr lang="nb-NO" sz="2400" b="1" dirty="0">
                <a:latin typeface="AngsanaUPC"/>
                <a:cs typeface="AngsanaUPC"/>
              </a:rPr>
              <a:t>resistans)</a:t>
            </a:r>
            <a:r>
              <a:rPr lang="nb-NO" sz="2400" b="1" dirty="0" smtClean="0">
                <a:latin typeface="AngsanaUPC"/>
                <a:cs typeface="AngsanaUPC"/>
              </a:rPr>
              <a:t>.</a:t>
            </a:r>
          </a:p>
          <a:p>
            <a:r>
              <a:rPr lang="th-TH" sz="2400" b="1" dirty="0" smtClean="0">
                <a:latin typeface="AngsanaUPC"/>
                <a:cs typeface="AngsanaUPC"/>
              </a:rPr>
              <a:t>โอห์มมิเตอร์เป็นอุปกรณ์ใช้วัด ความต้านทานไฟฟ้า</a:t>
            </a:r>
            <a:endParaRPr lang="nb-NO" sz="2400" b="1" dirty="0">
              <a:latin typeface="AngsanaUPC"/>
              <a:cs typeface="AngsanaUPC"/>
            </a:endParaRPr>
          </a:p>
          <a:p>
            <a:endParaRPr lang="nb-NO" sz="2400" b="1" dirty="0">
              <a:latin typeface="AngsanaUPC"/>
              <a:cs typeface="AngsanaUPC"/>
            </a:endParaRPr>
          </a:p>
        </p:txBody>
      </p:sp>
      <p:pic>
        <p:nvPicPr>
          <p:cNvPr id="4" name="Picture 5" descr="http://upload.wikimedia.org/wikipedia/commons/thumb/d/d0/Fuse.svg/2000px-Fus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075" y="1221401"/>
            <a:ext cx="186361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452" y="3327201"/>
            <a:ext cx="2190418" cy="2286000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9213607" y="2235996"/>
            <a:ext cx="2343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E6C133"/>
                </a:solidFill>
                <a:latin typeface="AngsanaUPC"/>
                <a:cs typeface="AngsanaUPC"/>
              </a:rPr>
              <a:t>สัญลักษณ์ของความต้านทานไฟฟ้าในแผนผังการเดินไฟ </a:t>
            </a:r>
            <a:endParaRPr lang="nb-NO" b="1" dirty="0">
              <a:solidFill>
                <a:srgbClr val="E6C133"/>
              </a:solidFill>
              <a:latin typeface="AngsanaUPC"/>
              <a:cs typeface="AngsanaUPC"/>
            </a:endParaRPr>
          </a:p>
        </p:txBody>
      </p:sp>
    </p:spTree>
    <p:extLst>
      <p:ext uri="{BB962C8B-B14F-4D97-AF65-F5344CB8AC3E}">
        <p14:creationId xmlns:p14="http://schemas.microsoft.com/office/powerpoint/2010/main" val="3186858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92D050"/>
                </a:solidFill>
                <a:latin typeface="AngsanaUPC"/>
                <a:cs typeface="AngsanaUPC"/>
              </a:rPr>
              <a:t>กฎของโอห์ม(</a:t>
            </a:r>
            <a:r>
              <a:rPr lang="nb-NO" b="1" dirty="0" smtClean="0">
                <a:solidFill>
                  <a:srgbClr val="92D050"/>
                </a:solidFill>
                <a:latin typeface="AngsanaUPC"/>
                <a:cs typeface="AngsanaUPC"/>
              </a:rPr>
              <a:t>Ohms lov</a:t>
            </a:r>
            <a:r>
              <a:rPr lang="th-TH" b="1" dirty="0" smtClean="0">
                <a:solidFill>
                  <a:srgbClr val="92D050"/>
                </a:solidFill>
                <a:latin typeface="AngsanaUPC"/>
                <a:cs typeface="AngsanaUPC"/>
              </a:rPr>
              <a:t>)</a:t>
            </a:r>
            <a:r>
              <a:rPr lang="nb-NO" b="1" dirty="0">
                <a:solidFill>
                  <a:srgbClr val="92D050"/>
                </a:solidFill>
                <a:latin typeface="AngsanaUPC"/>
                <a:cs typeface="AngsanaUPC"/>
              </a:rPr>
              <a:t/>
            </a:r>
            <a:br>
              <a:rPr lang="nb-NO" b="1" dirty="0">
                <a:solidFill>
                  <a:srgbClr val="92D050"/>
                </a:solidFill>
                <a:latin typeface="AngsanaUPC"/>
                <a:cs typeface="AngsanaUPC"/>
              </a:rPr>
            </a:br>
            <a:endParaRPr lang="nb-NO" b="1" dirty="0">
              <a:solidFill>
                <a:srgbClr val="92D050"/>
              </a:solidFill>
              <a:latin typeface="AngsanaUPC"/>
              <a:cs typeface="AngsanaUPC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25003" y="1519707"/>
            <a:ext cx="10753859" cy="4984124"/>
          </a:xfrm>
        </p:spPr>
        <p:txBody>
          <a:bodyPr>
            <a:noAutofit/>
          </a:bodyPr>
          <a:lstStyle/>
          <a:p>
            <a:r>
              <a:rPr lang="th-TH" sz="2400" b="1" dirty="0" smtClean="0">
                <a:solidFill>
                  <a:srgbClr val="92D050"/>
                </a:solidFill>
                <a:latin typeface="AngsanaUPC"/>
                <a:cs typeface="AngsanaUPC"/>
              </a:rPr>
              <a:t>กฎของโอห์ม ว่าด้วยความสัมพันธ์ระหว่าง กระแสไฟฟ้า(</a:t>
            </a:r>
            <a:r>
              <a:rPr lang="nb-NO" sz="2400" b="1" dirty="0" smtClean="0">
                <a:solidFill>
                  <a:srgbClr val="92D050"/>
                </a:solidFill>
                <a:latin typeface="AngsanaUPC"/>
                <a:cs typeface="AngsanaUPC"/>
              </a:rPr>
              <a:t>I</a:t>
            </a:r>
            <a:r>
              <a:rPr lang="nb-NO" sz="2400" b="1" dirty="0">
                <a:solidFill>
                  <a:srgbClr val="92D050"/>
                </a:solidFill>
                <a:latin typeface="AngsanaUPC"/>
                <a:cs typeface="AngsanaUPC"/>
              </a:rPr>
              <a:t>), </a:t>
            </a:r>
            <a:r>
              <a:rPr lang="th-TH" sz="2400" b="1" dirty="0" smtClean="0">
                <a:solidFill>
                  <a:srgbClr val="92D050"/>
                </a:solidFill>
                <a:latin typeface="AngsanaUPC"/>
                <a:cs typeface="AngsanaUPC"/>
              </a:rPr>
              <a:t>แรงดันไฟฟ้า</a:t>
            </a:r>
            <a:r>
              <a:rPr lang="nb-NO" sz="2400" b="1" dirty="0" smtClean="0">
                <a:solidFill>
                  <a:srgbClr val="92D050"/>
                </a:solidFill>
                <a:latin typeface="AngsanaUPC"/>
                <a:cs typeface="AngsanaUPC"/>
              </a:rPr>
              <a:t>(</a:t>
            </a:r>
            <a:r>
              <a:rPr lang="nb-NO" sz="2400" b="1" dirty="0">
                <a:solidFill>
                  <a:srgbClr val="92D050"/>
                </a:solidFill>
                <a:latin typeface="AngsanaUPC"/>
                <a:cs typeface="AngsanaUPC"/>
              </a:rPr>
              <a:t>U) </a:t>
            </a:r>
            <a:r>
              <a:rPr lang="th-TH" sz="2400" b="1" dirty="0" smtClean="0">
                <a:solidFill>
                  <a:srgbClr val="92D050"/>
                </a:solidFill>
                <a:latin typeface="AngsanaUPC"/>
                <a:cs typeface="AngsanaUPC"/>
              </a:rPr>
              <a:t>และความต้านทาน</a:t>
            </a:r>
            <a:r>
              <a:rPr lang="nb-NO" sz="2400" b="1" dirty="0" smtClean="0">
                <a:solidFill>
                  <a:srgbClr val="92D050"/>
                </a:solidFill>
                <a:latin typeface="AngsanaUPC"/>
                <a:cs typeface="AngsanaUPC"/>
              </a:rPr>
              <a:t>(R)</a:t>
            </a:r>
            <a:endParaRPr lang="nb-NO" sz="2400" b="1" dirty="0">
              <a:latin typeface="AngsanaUPC"/>
              <a:cs typeface="AngsanaUPC"/>
            </a:endParaRPr>
          </a:p>
          <a:p>
            <a:endParaRPr lang="nb-NO" sz="2400" b="1" dirty="0" smtClean="0">
              <a:latin typeface="AngsanaUPC"/>
              <a:cs typeface="AngsanaUPC"/>
            </a:endParaRPr>
          </a:p>
          <a:p>
            <a:endParaRPr lang="nb-NO" sz="2400" b="1" dirty="0">
              <a:latin typeface="AngsanaUPC"/>
              <a:cs typeface="AngsanaUPC"/>
            </a:endParaRPr>
          </a:p>
          <a:p>
            <a:endParaRPr lang="nb-NO" sz="2400" b="1" dirty="0" smtClean="0">
              <a:latin typeface="AngsanaUPC"/>
              <a:cs typeface="AngsanaUPC"/>
            </a:endParaRPr>
          </a:p>
          <a:p>
            <a:pPr marL="0" indent="0">
              <a:buNone/>
            </a:pPr>
            <a:endParaRPr lang="nb-NO" sz="2400" b="1" dirty="0" smtClean="0">
              <a:latin typeface="AngsanaUPC"/>
              <a:cs typeface="AngsanaUPC"/>
            </a:endParaRPr>
          </a:p>
          <a:p>
            <a:r>
              <a:rPr lang="th-TH" sz="2400" b="1" dirty="0" smtClean="0">
                <a:latin typeface="AngsanaUPC"/>
                <a:cs typeface="AngsanaUPC"/>
              </a:rPr>
              <a:t>ถ้ามีแรงดันไฟฟ้ามาก แน่นอนว่าจะมีกระแสไฟฟ้ามาก</a:t>
            </a:r>
            <a:endParaRPr lang="nb-NO" sz="2400" b="1" dirty="0">
              <a:latin typeface="AngsanaUPC"/>
              <a:cs typeface="AngsanaUPC"/>
            </a:endParaRPr>
          </a:p>
          <a:p>
            <a:r>
              <a:rPr lang="th-TH" sz="2400" b="1" dirty="0" smtClean="0">
                <a:latin typeface="AngsanaUPC"/>
                <a:cs typeface="AngsanaUPC"/>
              </a:rPr>
              <a:t>ถ้ามีความต้านทานมาก</a:t>
            </a:r>
            <a:r>
              <a:rPr lang="nb-NO" sz="2400" b="1" dirty="0" smtClean="0">
                <a:latin typeface="AngsanaUPC"/>
                <a:cs typeface="AngsanaUPC"/>
              </a:rPr>
              <a:t> </a:t>
            </a:r>
            <a:r>
              <a:rPr lang="th-TH" sz="2400" b="1" dirty="0" smtClean="0">
                <a:latin typeface="AngsanaUPC"/>
                <a:cs typeface="AngsanaUPC"/>
              </a:rPr>
              <a:t> แน่นอนว่าจะมีกระแสไฟฟ้าน้อย</a:t>
            </a:r>
            <a:endParaRPr lang="nb-NO" sz="2400" b="1" dirty="0" smtClean="0">
              <a:latin typeface="AngsanaUPC"/>
              <a:cs typeface="AngsanaUPC"/>
            </a:endParaRPr>
          </a:p>
          <a:p>
            <a:endParaRPr lang="nb-NO" sz="2400" b="1" dirty="0">
              <a:latin typeface="AngsanaUPC"/>
              <a:cs typeface="AngsanaUPC"/>
            </a:endParaRPr>
          </a:p>
          <a:p>
            <a:r>
              <a:rPr lang="th-TH" sz="2400" b="1" dirty="0" smtClean="0">
                <a:latin typeface="AngsanaUPC"/>
                <a:cs typeface="AngsanaUPC"/>
              </a:rPr>
              <a:t>ถ้าแรงดันไฟฟ้าเท่ากับ </a:t>
            </a:r>
            <a:r>
              <a:rPr lang="nb-NO" sz="2400" b="1" dirty="0" smtClean="0">
                <a:latin typeface="AngsanaUPC"/>
                <a:cs typeface="AngsanaUPC"/>
              </a:rPr>
              <a:t>10</a:t>
            </a:r>
            <a:r>
              <a:rPr lang="th-TH" sz="2400" b="1" dirty="0" smtClean="0">
                <a:latin typeface="AngsanaUPC"/>
                <a:cs typeface="AngsanaUPC"/>
              </a:rPr>
              <a:t> โวลต์</a:t>
            </a:r>
            <a:r>
              <a:rPr lang="nb-NO" sz="2400" b="1" dirty="0">
                <a:latin typeface="AngsanaUPC"/>
                <a:cs typeface="AngsanaUPC"/>
              </a:rPr>
              <a:t> </a:t>
            </a:r>
            <a:r>
              <a:rPr lang="th-TH" sz="2400" b="1" dirty="0" smtClean="0">
                <a:latin typeface="AngsanaUPC"/>
                <a:cs typeface="AngsanaUPC"/>
              </a:rPr>
              <a:t>และความต้านทานคือ</a:t>
            </a:r>
            <a:r>
              <a:rPr lang="nb-NO" sz="2400" b="1" dirty="0" smtClean="0">
                <a:latin typeface="AngsanaUPC"/>
                <a:cs typeface="AngsanaUPC"/>
              </a:rPr>
              <a:t> 2 </a:t>
            </a:r>
            <a:r>
              <a:rPr lang="th-TH" sz="2400" b="1" dirty="0" smtClean="0">
                <a:latin typeface="AngsanaUPC"/>
                <a:cs typeface="AngsanaUPC"/>
              </a:rPr>
              <a:t>โอห์ม จะมีกระแสไฟฟ้า(</a:t>
            </a:r>
            <a:r>
              <a:rPr lang="nb-NO" sz="2400" b="1" dirty="0" smtClean="0">
                <a:latin typeface="AngsanaUPC"/>
                <a:cs typeface="AngsanaUPC"/>
              </a:rPr>
              <a:t>I</a:t>
            </a:r>
            <a:r>
              <a:rPr lang="th-TH" sz="2400" b="1" dirty="0" smtClean="0">
                <a:latin typeface="AngsanaUPC"/>
                <a:cs typeface="AngsanaUPC"/>
              </a:rPr>
              <a:t>) เท่ากับ</a:t>
            </a:r>
            <a:r>
              <a:rPr lang="nb-NO" sz="2400" b="1" dirty="0" smtClean="0">
                <a:latin typeface="AngsanaUPC"/>
                <a:cs typeface="AngsanaUPC"/>
              </a:rPr>
              <a:t> 5 </a:t>
            </a:r>
            <a:r>
              <a:rPr lang="th-TH" sz="2400" b="1" dirty="0" smtClean="0">
                <a:latin typeface="AngsanaUPC"/>
                <a:cs typeface="AngsanaUPC"/>
              </a:rPr>
              <a:t>แอมแปร์</a:t>
            </a:r>
            <a:endParaRPr lang="nb-NO" sz="2400" b="1" dirty="0">
              <a:latin typeface="AngsanaUPC"/>
              <a:cs typeface="AngsanaUPC"/>
            </a:endParaRPr>
          </a:p>
          <a:p>
            <a:r>
              <a:rPr lang="th-TH" sz="2400" b="1" dirty="0">
                <a:latin typeface="AngsanaUPC"/>
                <a:cs typeface="AngsanaUPC"/>
              </a:rPr>
              <a:t>ถ้าแรงดันไฟฟ้า</a:t>
            </a:r>
            <a:r>
              <a:rPr lang="th-TH" sz="2400" b="1" dirty="0" smtClean="0">
                <a:latin typeface="AngsanaUPC"/>
                <a:cs typeface="AngsanaUPC"/>
              </a:rPr>
              <a:t>เท่ากับ </a:t>
            </a:r>
            <a:r>
              <a:rPr lang="nb-NO" sz="2400" b="1" dirty="0" smtClean="0">
                <a:latin typeface="AngsanaUPC"/>
                <a:cs typeface="AngsanaUPC"/>
              </a:rPr>
              <a:t>20</a:t>
            </a:r>
            <a:r>
              <a:rPr lang="th-TH" sz="2400" b="1" dirty="0" smtClean="0">
                <a:latin typeface="AngsanaUPC"/>
                <a:cs typeface="AngsanaUPC"/>
              </a:rPr>
              <a:t> โวลต์</a:t>
            </a:r>
            <a:r>
              <a:rPr lang="nb-NO" sz="2400" b="1" dirty="0" smtClean="0">
                <a:latin typeface="AngsanaUPC"/>
                <a:cs typeface="AngsanaUPC"/>
              </a:rPr>
              <a:t>  </a:t>
            </a:r>
            <a:r>
              <a:rPr lang="th-TH" sz="2400" b="1" dirty="0">
                <a:latin typeface="AngsanaUPC"/>
                <a:cs typeface="AngsanaUPC"/>
              </a:rPr>
              <a:t>และความต้านทานคือ</a:t>
            </a:r>
            <a:r>
              <a:rPr lang="nb-NO" sz="2400" b="1" dirty="0">
                <a:latin typeface="AngsanaUPC"/>
                <a:cs typeface="AngsanaUPC"/>
              </a:rPr>
              <a:t> </a:t>
            </a:r>
            <a:r>
              <a:rPr lang="nb-NO" sz="2400" b="1" dirty="0" smtClean="0">
                <a:latin typeface="AngsanaUPC"/>
                <a:cs typeface="AngsanaUPC"/>
              </a:rPr>
              <a:t>2 </a:t>
            </a:r>
            <a:r>
              <a:rPr lang="th-TH" sz="2400" b="1" dirty="0">
                <a:latin typeface="AngsanaUPC"/>
                <a:cs typeface="AngsanaUPC"/>
              </a:rPr>
              <a:t>โอห์ม จะมีกระแส</a:t>
            </a:r>
            <a:r>
              <a:rPr lang="th-TH" sz="2400" b="1" dirty="0" smtClean="0">
                <a:latin typeface="AngsanaUPC"/>
                <a:cs typeface="AngsanaUPC"/>
              </a:rPr>
              <a:t>ไฟฟ้า</a:t>
            </a:r>
            <a:r>
              <a:rPr lang="nb-NO" sz="2400" b="1" dirty="0" smtClean="0">
                <a:latin typeface="AngsanaUPC"/>
                <a:cs typeface="AngsanaUPC"/>
              </a:rPr>
              <a:t>(I)</a:t>
            </a:r>
            <a:r>
              <a:rPr lang="th-TH" sz="2400" b="1" dirty="0" smtClean="0">
                <a:latin typeface="AngsanaUPC"/>
                <a:cs typeface="AngsanaUPC"/>
              </a:rPr>
              <a:t> </a:t>
            </a:r>
            <a:r>
              <a:rPr lang="th-TH" sz="2400" b="1" dirty="0">
                <a:latin typeface="AngsanaUPC"/>
                <a:cs typeface="AngsanaUPC"/>
              </a:rPr>
              <a:t>เท่ากับ</a:t>
            </a:r>
            <a:r>
              <a:rPr lang="nb-NO" sz="2400" b="1" dirty="0">
                <a:latin typeface="AngsanaUPC"/>
                <a:cs typeface="AngsanaUPC"/>
              </a:rPr>
              <a:t> </a:t>
            </a:r>
            <a:r>
              <a:rPr lang="nb-NO" sz="2400" b="1" dirty="0" smtClean="0">
                <a:latin typeface="AngsanaUPC"/>
                <a:cs typeface="AngsanaUPC"/>
              </a:rPr>
              <a:t>10</a:t>
            </a:r>
            <a:r>
              <a:rPr lang="th-TH" sz="2400" b="1" dirty="0" smtClean="0">
                <a:latin typeface="AngsanaUPC"/>
                <a:cs typeface="AngsanaUPC"/>
              </a:rPr>
              <a:t> </a:t>
            </a:r>
            <a:r>
              <a:rPr lang="th-TH" sz="2400" b="1" dirty="0">
                <a:latin typeface="AngsanaUPC"/>
                <a:cs typeface="AngsanaUPC"/>
              </a:rPr>
              <a:t>แอมแปร์</a:t>
            </a:r>
            <a:endParaRPr lang="nb-NO" sz="2400" b="1" dirty="0">
              <a:latin typeface="AngsanaUPC"/>
              <a:cs typeface="AngsanaUPC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423" y="1941566"/>
            <a:ext cx="2739799" cy="2048679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/>
          <a:srcRect l="7107" t="18442" r="57061" b="35561"/>
          <a:stretch/>
        </p:blipFill>
        <p:spPr>
          <a:xfrm>
            <a:off x="5879213" y="1951469"/>
            <a:ext cx="3666149" cy="264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40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92D050"/>
                </a:solidFill>
                <a:latin typeface="AngsanaUPC"/>
                <a:cs typeface="AngsanaUPC"/>
              </a:rPr>
              <a:t>พวกเขามีชื่อว่าอะไร</a:t>
            </a:r>
            <a:r>
              <a:rPr lang="nb-NO" b="1" dirty="0" smtClean="0">
                <a:solidFill>
                  <a:srgbClr val="92D050"/>
                </a:solidFill>
                <a:latin typeface="AngsanaUPC"/>
                <a:cs typeface="AngsanaUPC"/>
              </a:rPr>
              <a:t>?</a:t>
            </a:r>
            <a:endParaRPr lang="nb-NO" b="1" dirty="0">
              <a:solidFill>
                <a:srgbClr val="92D050"/>
              </a:solidFill>
              <a:latin typeface="AngsanaUPC"/>
              <a:cs typeface="AngsanaUPC"/>
            </a:endParaRP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449" y="1487088"/>
            <a:ext cx="4742151" cy="4761312"/>
          </a:xfrm>
        </p:spPr>
      </p:pic>
      <p:sp>
        <p:nvSpPr>
          <p:cNvPr id="5" name="Pil venstre 4"/>
          <p:cNvSpPr/>
          <p:nvPr/>
        </p:nvSpPr>
        <p:spPr>
          <a:xfrm>
            <a:off x="7070501" y="1927907"/>
            <a:ext cx="3348507" cy="1236372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il venstre 7"/>
          <p:cNvSpPr/>
          <p:nvPr/>
        </p:nvSpPr>
        <p:spPr>
          <a:xfrm rot="10800000">
            <a:off x="255431" y="4321231"/>
            <a:ext cx="3348507" cy="1236372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il venstre 8"/>
          <p:cNvSpPr/>
          <p:nvPr/>
        </p:nvSpPr>
        <p:spPr>
          <a:xfrm>
            <a:off x="7877578" y="4470042"/>
            <a:ext cx="3348507" cy="1236372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3459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03312" y="2052918"/>
            <a:ext cx="9043458" cy="4526439"/>
          </a:xfrm>
        </p:spPr>
        <p:txBody>
          <a:bodyPr>
            <a:normAutofit/>
          </a:bodyPr>
          <a:lstStyle/>
          <a:p>
            <a:r>
              <a:rPr lang="nb-NO" b="1" dirty="0"/>
              <a:t>Kilder </a:t>
            </a:r>
            <a:endParaRPr lang="nb-NO" dirty="0"/>
          </a:p>
          <a:p>
            <a:pPr lvl="0"/>
            <a:r>
              <a:rPr lang="nb-NO" dirty="0"/>
              <a:t>http://evina.no/kurs/elektrisitet/ </a:t>
            </a:r>
          </a:p>
          <a:p>
            <a:pPr lvl="0"/>
            <a:r>
              <a:rPr lang="nb-NO" dirty="0"/>
              <a:t>Teknologi og design, Elegant elektronikk, Teknologi i skolen og RENATE </a:t>
            </a:r>
          </a:p>
          <a:p>
            <a:pPr lvl="0"/>
            <a:r>
              <a:rPr lang="nb-NO" dirty="0"/>
              <a:t>Bolig-ABC </a:t>
            </a:r>
          </a:p>
          <a:p>
            <a:pPr lvl="0"/>
            <a:r>
              <a:rPr lang="nb-NO" dirty="0"/>
              <a:t>www.boligabc.no </a:t>
            </a:r>
          </a:p>
          <a:p>
            <a:pPr lvl="0"/>
            <a:r>
              <a:rPr lang="nb-NO" dirty="0"/>
              <a:t>http://boligabc.no/hefter/innhold/?heftenr=1&amp;sidetall=123# </a:t>
            </a:r>
          </a:p>
          <a:p>
            <a:pPr lvl="0"/>
            <a:r>
              <a:rPr lang="nb-NO" dirty="0"/>
              <a:t>http://www.naturfag.no/_ungdom/forsok/vis.html?tid=20545 </a:t>
            </a:r>
          </a:p>
          <a:p>
            <a:pPr lvl="0"/>
            <a:r>
              <a:rPr lang="nb-NO" dirty="0"/>
              <a:t>http://www.naturfag.no/forsok/vis.html?tid=655683 </a:t>
            </a:r>
          </a:p>
          <a:p>
            <a:pPr lvl="0"/>
            <a:r>
              <a:rPr lang="nb-NO" dirty="0">
                <a:hlinkClick r:id="rId2"/>
              </a:rPr>
              <a:t>http://</a:t>
            </a:r>
            <a:r>
              <a:rPr lang="nb-NO" dirty="0" smtClean="0">
                <a:hlinkClick r:id="rId2"/>
              </a:rPr>
              <a:t>ndla.no/nb/node/59474?fag=43</a:t>
            </a:r>
            <a:endParaRPr lang="th-TH" dirty="0" smtClean="0"/>
          </a:p>
          <a:p>
            <a:pPr lvl="0"/>
            <a:r>
              <a:rPr lang="en-US" dirty="0" smtClean="0">
                <a:hlinkClick r:id="rId3"/>
              </a:rPr>
              <a:t>http://morsmal.no/lt/naturfag-grunnskole-litauisk</a:t>
            </a:r>
            <a:endParaRPr lang="nb-NO" dirty="0" smtClean="0"/>
          </a:p>
          <a:p>
            <a:pPr lvl="0"/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3621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92D050"/>
                </a:solidFill>
                <a:latin typeface="AngsanaUPC"/>
                <a:cs typeface="AngsanaUPC"/>
              </a:rPr>
              <a:t>ไฟฟ้าคืออะไร</a:t>
            </a:r>
            <a:r>
              <a:rPr lang="nb-NO" b="1" dirty="0" smtClean="0">
                <a:solidFill>
                  <a:srgbClr val="92D050"/>
                </a:solidFill>
              </a:rPr>
              <a:t>?</a:t>
            </a:r>
            <a:endParaRPr lang="nb-NO" b="1" dirty="0">
              <a:solidFill>
                <a:srgbClr val="92D05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39169" y="1347396"/>
            <a:ext cx="9493128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b="1" dirty="0" smtClean="0">
                <a:solidFill>
                  <a:srgbClr val="000000"/>
                </a:solidFill>
                <a:latin typeface="AngsanaUPC"/>
                <a:cs typeface="AngsanaUPC"/>
              </a:rPr>
              <a:t>ไม่ใช่เรื่องง่ายเท่าไหร่ที่จะอธิบายว่าไฟฟ้าคือะไร</a:t>
            </a:r>
            <a:r>
              <a:rPr lang="nb-NO" sz="2400" b="1" dirty="0" smtClean="0">
                <a:solidFill>
                  <a:srgbClr val="000000"/>
                </a:solidFill>
                <a:latin typeface="AngsanaUPC"/>
                <a:cs typeface="AngsanaUPC"/>
              </a:rPr>
              <a:t> </a:t>
            </a:r>
          </a:p>
          <a:p>
            <a:r>
              <a:rPr lang="th-TH" sz="2400" b="1" dirty="0" smtClean="0">
                <a:solidFill>
                  <a:srgbClr val="000000"/>
                </a:solidFill>
                <a:latin typeface="AngsanaUPC"/>
                <a:cs typeface="AngsanaUPC"/>
              </a:rPr>
              <a:t>เราไม่เห็นไฟฟ้าเพราะเป็นสิ่งที่มองไม่เห็น</a:t>
            </a:r>
            <a:endParaRPr lang="nb-NO" sz="2400" b="1" dirty="0" smtClean="0">
              <a:solidFill>
                <a:srgbClr val="000000"/>
              </a:solidFill>
              <a:latin typeface="AngsanaUPC"/>
              <a:cs typeface="AngsanaUPC"/>
            </a:endParaRPr>
          </a:p>
          <a:p>
            <a:r>
              <a:rPr lang="th-TH" sz="2400" b="1" dirty="0" smtClean="0">
                <a:solidFill>
                  <a:srgbClr val="000000"/>
                </a:solidFill>
                <a:latin typeface="AngsanaUPC"/>
                <a:cs typeface="AngsanaUPC"/>
              </a:rPr>
              <a:t>ไฟฟ้าไม่มีกลิ่น และไม่สามารถสำผัสได้ แต่เราสามารถถูกกระแสไฟฟ้าดูดหรือช็อตได้</a:t>
            </a:r>
          </a:p>
          <a:p>
            <a:endParaRPr lang="nb-NO" sz="2400" b="1" dirty="0">
              <a:solidFill>
                <a:srgbClr val="000000"/>
              </a:solidFill>
              <a:latin typeface="AngsanaUPC"/>
              <a:cs typeface="AngsanaUPC"/>
            </a:endParaRPr>
          </a:p>
          <a:p>
            <a:r>
              <a:rPr lang="th-TH" sz="2400" b="1" dirty="0" smtClean="0">
                <a:solidFill>
                  <a:srgbClr val="000000"/>
                </a:solidFill>
                <a:latin typeface="AngsanaUPC"/>
                <a:cs typeface="AngsanaUPC"/>
              </a:rPr>
              <a:t>ไฟฟ้าอยู่ในรูปแบบของพลังงาน เกิดจากการเคลื่อนที่อย่างอิสระของอิเล็คตรอนซึ่งเป็นอนุภาคหรืออะตอมที่มีประจุไฟฟ้าลบ</a:t>
            </a:r>
            <a:r>
              <a:rPr lang="nb-NO" sz="2400" b="1" dirty="0" smtClean="0">
                <a:solidFill>
                  <a:srgbClr val="000000"/>
                </a:solidFill>
                <a:latin typeface="AngsanaUPC"/>
                <a:cs typeface="AngsanaUPC"/>
              </a:rPr>
              <a:t> </a:t>
            </a:r>
            <a:r>
              <a:rPr lang="th-TH" sz="2400" b="1" dirty="0" smtClean="0">
                <a:solidFill>
                  <a:srgbClr val="000000"/>
                </a:solidFill>
                <a:latin typeface="AngsanaUPC"/>
                <a:cs typeface="AngsanaUPC"/>
              </a:rPr>
              <a:t>จากอะตอมหนึ่งไปยังอีกอะตอมหนึ่ง และกลายเป็นกระแสไฟฟ้า</a:t>
            </a:r>
            <a:endParaRPr lang="nb-NO" sz="2400" b="1" dirty="0" smtClean="0">
              <a:solidFill>
                <a:srgbClr val="000000"/>
              </a:solidFill>
              <a:latin typeface="AngsanaUPC"/>
              <a:cs typeface="AngsanaUPC"/>
            </a:endParaRPr>
          </a:p>
          <a:p>
            <a:r>
              <a:rPr lang="th-TH" sz="2400" b="1" dirty="0" smtClean="0">
                <a:solidFill>
                  <a:srgbClr val="000000"/>
                </a:solidFill>
                <a:latin typeface="AngsanaUPC"/>
                <a:cs typeface="AngsanaUPC"/>
              </a:rPr>
              <a:t>กระแสไฟฟ้าเป็นแหล่งพลังงานสำรอง ซึ่งได้มาจากพลังงานหลัก เช่น น้ำมัน</a:t>
            </a:r>
            <a:r>
              <a:rPr lang="nb-NO" sz="2400" b="1" dirty="0" smtClean="0">
                <a:solidFill>
                  <a:srgbClr val="000000"/>
                </a:solidFill>
                <a:latin typeface="AngsanaUPC"/>
                <a:cs typeface="AngsanaUPC"/>
              </a:rPr>
              <a:t>, </a:t>
            </a:r>
            <a:r>
              <a:rPr lang="th-TH" sz="2400" b="1" dirty="0" smtClean="0">
                <a:solidFill>
                  <a:srgbClr val="000000"/>
                </a:solidFill>
                <a:latin typeface="AngsanaUPC"/>
                <a:cs typeface="AngsanaUPC"/>
              </a:rPr>
              <a:t>ก๊าซ</a:t>
            </a:r>
            <a:r>
              <a:rPr lang="nb-NO" sz="2400" b="1" dirty="0" smtClean="0">
                <a:solidFill>
                  <a:srgbClr val="000000"/>
                </a:solidFill>
                <a:latin typeface="AngsanaUPC"/>
                <a:cs typeface="AngsanaUPC"/>
              </a:rPr>
              <a:t>,</a:t>
            </a:r>
            <a:r>
              <a:rPr lang="th-TH" sz="2400" b="1" dirty="0" smtClean="0">
                <a:solidFill>
                  <a:srgbClr val="000000"/>
                </a:solidFill>
                <a:latin typeface="AngsanaUPC"/>
                <a:cs typeface="AngsanaUPC"/>
              </a:rPr>
              <a:t> ถ่านหิน</a:t>
            </a:r>
            <a:r>
              <a:rPr lang="nb-NO" sz="2400" b="1" dirty="0" smtClean="0">
                <a:solidFill>
                  <a:srgbClr val="000000"/>
                </a:solidFill>
                <a:latin typeface="AngsanaUPC"/>
                <a:cs typeface="AngsanaUPC"/>
              </a:rPr>
              <a:t>, </a:t>
            </a:r>
            <a:r>
              <a:rPr lang="th-TH" sz="2400" b="1" dirty="0" smtClean="0">
                <a:solidFill>
                  <a:srgbClr val="000000"/>
                </a:solidFill>
                <a:latin typeface="AngsanaUPC"/>
                <a:cs typeface="AngsanaUPC"/>
              </a:rPr>
              <a:t>พลังงานนิวเคลียร์</a:t>
            </a:r>
            <a:r>
              <a:rPr lang="nb-NO" sz="2400" b="1" dirty="0" smtClean="0">
                <a:solidFill>
                  <a:srgbClr val="000000"/>
                </a:solidFill>
                <a:latin typeface="AngsanaUPC"/>
                <a:cs typeface="AngsanaUPC"/>
              </a:rPr>
              <a:t> </a:t>
            </a:r>
            <a:r>
              <a:rPr lang="th-TH" sz="2400" b="1" dirty="0" smtClean="0">
                <a:solidFill>
                  <a:srgbClr val="000000"/>
                </a:solidFill>
                <a:latin typeface="AngsanaUPC"/>
                <a:cs typeface="AngsanaUPC"/>
              </a:rPr>
              <a:t>และแหล่งพลังงานธรรมชาติอื่นๆ เช่น ดวงอาทิตย์ น้ำ ลม และพลังงานธรรมชาติอื่นๆ</a:t>
            </a:r>
            <a:endParaRPr lang="nb-NO" sz="2400" b="1" dirty="0">
              <a:solidFill>
                <a:srgbClr val="000000"/>
              </a:solidFill>
              <a:latin typeface="AngsanaUPC"/>
              <a:cs typeface="AngsanaUPC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084" y="487994"/>
            <a:ext cx="1869168" cy="1731196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8904702" y="1229704"/>
            <a:ext cx="2307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rgbClr val="92D050"/>
                </a:solidFill>
                <a:latin typeface="AngsanaUPC"/>
                <a:cs typeface="AngsanaUPC"/>
              </a:rPr>
              <a:t>ฟ้าแล็บ เป็นตัวอย่างหนึ่งที่บอกถึงที่มาของไฟฟ้าได้ดี</a:t>
            </a:r>
            <a:endParaRPr lang="nb-NO" sz="2000" b="1" dirty="0">
              <a:solidFill>
                <a:srgbClr val="92D050"/>
              </a:solidFill>
              <a:latin typeface="AngsanaUPC"/>
              <a:cs typeface="AngsanaUPC"/>
            </a:endParaRPr>
          </a:p>
        </p:txBody>
      </p:sp>
    </p:spTree>
    <p:extLst>
      <p:ext uri="{BB962C8B-B14F-4D97-AF65-F5344CB8AC3E}">
        <p14:creationId xmlns:p14="http://schemas.microsoft.com/office/powerpoint/2010/main" val="2524281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07016"/>
          </a:xfrm>
        </p:spPr>
        <p:txBody>
          <a:bodyPr/>
          <a:lstStyle/>
          <a:p>
            <a:r>
              <a:rPr lang="th-TH" b="1" dirty="0" smtClean="0">
                <a:solidFill>
                  <a:srgbClr val="92D050"/>
                </a:solidFill>
                <a:latin typeface="AngsanaUPC"/>
                <a:cs typeface="AngsanaUPC"/>
              </a:rPr>
              <a:t>พลังงานไฟฟ้า(</a:t>
            </a:r>
            <a:r>
              <a:rPr lang="nb-NO" b="1" dirty="0" smtClean="0">
                <a:solidFill>
                  <a:srgbClr val="92D050"/>
                </a:solidFill>
                <a:latin typeface="AngsanaUPC"/>
                <a:cs typeface="AngsanaUPC"/>
              </a:rPr>
              <a:t>Elektrisk energi</a:t>
            </a:r>
            <a:r>
              <a:rPr lang="th-TH" b="1" dirty="0" smtClean="0">
                <a:solidFill>
                  <a:srgbClr val="92D050"/>
                </a:solidFill>
                <a:latin typeface="AngsanaUPC"/>
                <a:cs typeface="AngsanaUPC"/>
              </a:rPr>
              <a:t>)</a:t>
            </a:r>
            <a:r>
              <a:rPr lang="nb-NO" b="1" dirty="0" smtClean="0">
                <a:solidFill>
                  <a:srgbClr val="92D050"/>
                </a:solidFill>
                <a:latin typeface="AngsanaUPC"/>
                <a:cs typeface="AngsanaUPC"/>
              </a:rPr>
              <a:t> </a:t>
            </a:r>
            <a:endParaRPr lang="nb-NO" b="1" dirty="0">
              <a:solidFill>
                <a:srgbClr val="92D050"/>
              </a:solidFill>
              <a:latin typeface="AngsanaUPC"/>
              <a:cs typeface="AngsanaUPC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46111" y="1473369"/>
            <a:ext cx="4460361" cy="49918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2400" b="1" dirty="0" smtClean="0">
                <a:latin typeface="AngsanaUPC"/>
                <a:cs typeface="AngsanaUPC"/>
              </a:rPr>
              <a:t>ทุกวันนี้เราใช้ไฟฟ้ากับแทบจะทุกอย่าง และก็ยากที่คิดว่าเราจะอยู่โดยไม่มีไฟฟ้าได้อย่างไร</a:t>
            </a:r>
            <a:endParaRPr lang="th-TH" sz="2400" b="1" dirty="0">
              <a:latin typeface="AngsanaUPC"/>
              <a:cs typeface="AngsanaUPC"/>
            </a:endParaRPr>
          </a:p>
          <a:p>
            <a:pPr marL="0" indent="0">
              <a:buNone/>
            </a:pPr>
            <a:endParaRPr lang="nb-NO" sz="2400" b="1" dirty="0">
              <a:latin typeface="AngsanaUPC"/>
              <a:cs typeface="AngsanaUPC"/>
            </a:endParaRPr>
          </a:p>
          <a:p>
            <a:pPr marL="0" indent="0">
              <a:buNone/>
            </a:pPr>
            <a:r>
              <a:rPr lang="th-TH" sz="2400" b="1" dirty="0" smtClean="0">
                <a:latin typeface="AngsanaUPC"/>
                <a:cs typeface="AngsanaUPC"/>
              </a:rPr>
              <a:t>เราใช้ไฟฟ้าเพื่อแสงสว่าง และความอบอุ่น ในบ้านและที่ทำงาน </a:t>
            </a:r>
          </a:p>
          <a:p>
            <a:pPr marL="0" indent="0">
              <a:buNone/>
            </a:pPr>
            <a:endParaRPr lang="th-TH" sz="2400" b="1" dirty="0">
              <a:latin typeface="AngsanaUPC"/>
              <a:cs typeface="AngsanaUPC"/>
            </a:endParaRPr>
          </a:p>
          <a:p>
            <a:pPr marL="0" indent="0">
              <a:buNone/>
            </a:pPr>
            <a:r>
              <a:rPr lang="th-TH" sz="2400" b="1" dirty="0" smtClean="0">
                <a:latin typeface="AngsanaUPC"/>
                <a:cs typeface="AngsanaUPC"/>
              </a:rPr>
              <a:t>ตัวอย่างที่เราเห็นในชีวิตประจำวัน เช่น ทีวี คอมพิวเตอร์ โทรศัพท์ และรถยนต์ </a:t>
            </a:r>
          </a:p>
          <a:p>
            <a:pPr marL="0" indent="0">
              <a:buNone/>
            </a:pPr>
            <a:endParaRPr lang="th-TH" sz="2400" b="1" dirty="0">
              <a:latin typeface="AngsanaUPC"/>
              <a:cs typeface="AngsanaUPC"/>
            </a:endParaRPr>
          </a:p>
          <a:p>
            <a:pPr marL="0" indent="0">
              <a:buNone/>
            </a:pPr>
            <a:r>
              <a:rPr lang="th-TH" sz="2400" b="1" dirty="0" smtClean="0">
                <a:latin typeface="AngsanaUPC"/>
                <a:cs typeface="AngsanaUPC"/>
              </a:rPr>
              <a:t>นักเรียนจะได้เรียนรู้ว่าไฟฟ้าคืออะไร และอะไรที่ทำให้อุปกรณ์ไฟฟ้าทำงานได้เมื่อเราเปิดสวิตซ์ไฟ เป็นต้น</a:t>
            </a:r>
            <a:endParaRPr lang="nb-NO" sz="2400" b="1" dirty="0">
              <a:latin typeface="AngsanaUPC"/>
              <a:cs typeface="AngsanaUPC"/>
            </a:endParaRPr>
          </a:p>
          <a:p>
            <a:pPr marL="0" indent="0">
              <a:buNone/>
            </a:pPr>
            <a:endParaRPr lang="nb-NO" b="1" dirty="0">
              <a:solidFill>
                <a:srgbClr val="000000"/>
              </a:solidFill>
            </a:endParaRPr>
          </a:p>
          <a:p>
            <a:endParaRPr lang="nb-NO" dirty="0">
              <a:solidFill>
                <a:srgbClr val="000000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2"/>
          <a:stretch/>
        </p:blipFill>
        <p:spPr>
          <a:xfrm>
            <a:off x="5452164" y="676612"/>
            <a:ext cx="5044767" cy="505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51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2443"/>
          </a:xfrm>
        </p:spPr>
        <p:txBody>
          <a:bodyPr/>
          <a:lstStyle/>
          <a:p>
            <a:r>
              <a:rPr lang="th-TH" sz="4800" b="1" dirty="0" smtClean="0">
                <a:solidFill>
                  <a:srgbClr val="92D050"/>
                </a:solidFill>
                <a:latin typeface="AngsanaUPC"/>
                <a:cs typeface="AngsanaUPC"/>
              </a:rPr>
              <a:t>กระแสไฟฟ้า (</a:t>
            </a:r>
            <a:r>
              <a:rPr lang="nb-NO" sz="4800" b="1" dirty="0" smtClean="0">
                <a:solidFill>
                  <a:srgbClr val="92D050"/>
                </a:solidFill>
                <a:latin typeface="AngsanaUPC"/>
                <a:cs typeface="AngsanaUPC"/>
              </a:rPr>
              <a:t>Elektrisk strøm-I</a:t>
            </a:r>
            <a:r>
              <a:rPr lang="th-TH" sz="4800" b="1" dirty="0" smtClean="0">
                <a:solidFill>
                  <a:srgbClr val="92D050"/>
                </a:solidFill>
                <a:latin typeface="AngsanaUPC"/>
                <a:cs typeface="AngsanaUPC"/>
              </a:rPr>
              <a:t>)</a:t>
            </a:r>
            <a:endParaRPr lang="nb-NO" sz="4800" b="1" dirty="0">
              <a:solidFill>
                <a:srgbClr val="92D050"/>
              </a:solidFill>
              <a:latin typeface="AngsanaUPC"/>
              <a:cs typeface="AngsanaUPC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39170" y="1420050"/>
            <a:ext cx="8094808" cy="4895364"/>
          </a:xfrm>
        </p:spPr>
        <p:txBody>
          <a:bodyPr>
            <a:normAutofit/>
          </a:bodyPr>
          <a:lstStyle/>
          <a:p>
            <a:r>
              <a:rPr lang="th-TH" sz="2400" b="1" dirty="0" smtClean="0">
                <a:latin typeface="AngsanaUPC"/>
                <a:cs typeface="AngsanaUPC"/>
              </a:rPr>
              <a:t>กระแส</a:t>
            </a:r>
            <a:r>
              <a:rPr lang="th-TH" sz="2400" b="1" dirty="0">
                <a:latin typeface="AngsanaUPC"/>
                <a:cs typeface="AngsanaUPC"/>
              </a:rPr>
              <a:t>ไฟฟ้า คือ อนุภาคไฟฟ้า(อิเล็คตรอน) ที่มีการเคลื่อนที่ไปในทิศทางเดียวกัน</a:t>
            </a:r>
            <a:endParaRPr lang="nb-NO" sz="2400" b="1" dirty="0">
              <a:latin typeface="AngsanaUPC"/>
              <a:cs typeface="AngsanaUPC"/>
            </a:endParaRPr>
          </a:p>
          <a:p>
            <a:endParaRPr lang="nb-NO" sz="2400" b="1" dirty="0" smtClean="0">
              <a:latin typeface="AngsanaUPC"/>
              <a:cs typeface="AngsanaUPC"/>
            </a:endParaRPr>
          </a:p>
          <a:p>
            <a:endParaRPr lang="nb-NO" sz="2400" b="1" dirty="0">
              <a:latin typeface="AngsanaUPC"/>
              <a:cs typeface="AngsanaUPC"/>
            </a:endParaRPr>
          </a:p>
          <a:p>
            <a:endParaRPr lang="nb-NO" sz="2400" b="1" dirty="0" smtClean="0">
              <a:latin typeface="AngsanaUPC"/>
              <a:cs typeface="AngsanaUPC"/>
            </a:endParaRPr>
          </a:p>
          <a:p>
            <a:endParaRPr lang="nb-NO" sz="2400" b="1" dirty="0">
              <a:latin typeface="AngsanaUPC"/>
              <a:cs typeface="AngsanaUPC"/>
            </a:endParaRPr>
          </a:p>
          <a:p>
            <a:pPr marL="0" indent="0">
              <a:buNone/>
            </a:pPr>
            <a:endParaRPr lang="nb-NO" sz="2400" b="1" dirty="0">
              <a:latin typeface="AngsanaUPC"/>
              <a:cs typeface="AngsanaUPC"/>
            </a:endParaRPr>
          </a:p>
          <a:p>
            <a:r>
              <a:rPr lang="th-TH" sz="2400" b="1" smtClean="0">
                <a:latin typeface="AngsanaUPC"/>
                <a:cs typeface="AngsanaUPC"/>
              </a:rPr>
              <a:t>ขั้วลบจะ</a:t>
            </a:r>
            <a:r>
              <a:rPr lang="th-TH" sz="2400" b="1" dirty="0" smtClean="0">
                <a:latin typeface="AngsanaUPC"/>
                <a:cs typeface="AngsanaUPC"/>
              </a:rPr>
              <a:t>ผลักอิเล็คตรอนซึ่งมีประจุไฟฟ้าลบออกไป และในขณะเดียวกันก็ขั้วบวกก็จะดึงเอา</a:t>
            </a:r>
            <a:r>
              <a:rPr lang="th-TH" sz="2400" b="1" smtClean="0">
                <a:latin typeface="AngsanaUPC"/>
                <a:cs typeface="AngsanaUPC"/>
              </a:rPr>
              <a:t>อิเล็คตรอนเข้า</a:t>
            </a:r>
            <a:r>
              <a:rPr lang="th-TH" sz="2400" b="1" dirty="0" smtClean="0">
                <a:latin typeface="AngsanaUPC"/>
                <a:cs typeface="AngsanaUPC"/>
              </a:rPr>
              <a:t>มา</a:t>
            </a:r>
            <a:endParaRPr lang="nb-NO" sz="2400" b="1" dirty="0">
              <a:latin typeface="AngsanaUPC"/>
              <a:cs typeface="AngsanaUPC"/>
            </a:endParaRPr>
          </a:p>
          <a:p>
            <a:r>
              <a:rPr lang="th-TH" sz="2400" b="1" dirty="0" smtClean="0">
                <a:solidFill>
                  <a:srgbClr val="92D050"/>
                </a:solidFill>
                <a:latin typeface="AngsanaUPC"/>
                <a:cs typeface="AngsanaUPC"/>
              </a:rPr>
              <a:t>ทิศทางของกระแสไฟฟ้า จะเดินทางจากขั้วบวกไปทางขั้วลบ แต่ในขณะเดียวกัน อิเล็คตรอนเดินทางจากขั้วลบไปทางขั้วบวก</a:t>
            </a:r>
            <a:endParaRPr lang="nb-NO" sz="2400" b="1" dirty="0" smtClean="0">
              <a:latin typeface="AngsanaUPC"/>
              <a:cs typeface="AngsanaUPC"/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8476068" y="2425439"/>
            <a:ext cx="2393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solidFill>
                  <a:srgbClr val="92D050"/>
                </a:solidFill>
                <a:latin typeface="AngsanaUPC"/>
                <a:cs typeface="AngsanaUPC"/>
              </a:rPr>
              <a:t>กระแสไฟฟ้าถูกส่งโดยอนุภาคที่มีประจุไฟฟ้า แน่นอนว่าถ้าปริมาณไฟฟ้ามาก แสดงว่ามีอนุภาคประจุไฟฟ้าจำนวนมากอยู่ เช่น ในสายไฟฟ้า</a:t>
            </a:r>
            <a:endParaRPr lang="nb-NO" sz="1600" b="1" dirty="0">
              <a:solidFill>
                <a:srgbClr val="92D050"/>
              </a:solidFill>
              <a:latin typeface="AngsanaUPC"/>
              <a:cs typeface="AngsanaUPC"/>
            </a:endParaRPr>
          </a:p>
        </p:txBody>
      </p:sp>
      <p:pic>
        <p:nvPicPr>
          <p:cNvPr id="5" name="Picture 4" descr="trømretn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08" y="2052830"/>
            <a:ext cx="7349508" cy="193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62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01413" y="891658"/>
            <a:ext cx="6038554" cy="5111698"/>
          </a:xfrm>
        </p:spPr>
        <p:txBody>
          <a:bodyPr/>
          <a:lstStyle/>
          <a:p>
            <a:pPr marL="0" indent="0"/>
            <a:r>
              <a:rPr lang="th-TH" sz="2400" b="1" dirty="0" smtClean="0">
                <a:solidFill>
                  <a:srgbClr val="92D050"/>
                </a:solidFill>
                <a:latin typeface="AngsanaUPC"/>
                <a:cs typeface="AngsanaUPC"/>
              </a:rPr>
              <a:t>ไฟฟ้ากระแสตรง(</a:t>
            </a:r>
            <a:r>
              <a:rPr lang="nb-NO" sz="2400" b="1" dirty="0" smtClean="0">
                <a:solidFill>
                  <a:srgbClr val="92D050"/>
                </a:solidFill>
                <a:latin typeface="AngsanaUPC"/>
                <a:cs typeface="AngsanaUPC"/>
              </a:rPr>
              <a:t>Likestrøm</a:t>
            </a:r>
            <a:r>
              <a:rPr lang="th-TH" sz="2400" b="1" dirty="0" smtClean="0">
                <a:solidFill>
                  <a:srgbClr val="92D050"/>
                </a:solidFill>
                <a:latin typeface="AngsanaUPC"/>
                <a:cs typeface="AngsanaUPC"/>
              </a:rPr>
              <a:t>)</a:t>
            </a:r>
            <a:br>
              <a:rPr lang="th-TH" sz="2400" b="1" dirty="0" smtClean="0">
                <a:solidFill>
                  <a:srgbClr val="92D050"/>
                </a:solidFill>
                <a:latin typeface="AngsanaUPC"/>
                <a:cs typeface="AngsanaUPC"/>
              </a:rPr>
            </a:br>
            <a:r>
              <a:rPr lang="th-TH" sz="2400" b="1" dirty="0" smtClean="0">
                <a:latin typeface="AngsanaUPC"/>
                <a:cs typeface="AngsanaUPC"/>
              </a:rPr>
              <a:t>ไฟฟ้าเดินทางไปในทิศทางเดียว เรียกว่า ไฟฟ้ากระแสตรง </a:t>
            </a:r>
            <a:br>
              <a:rPr lang="th-TH" sz="2400" b="1" dirty="0" smtClean="0">
                <a:latin typeface="AngsanaUPC"/>
                <a:cs typeface="AngsanaUPC"/>
              </a:rPr>
            </a:br>
            <a:r>
              <a:rPr lang="th-TH" sz="2400" b="1" dirty="0">
                <a:latin typeface="AngsanaUPC"/>
                <a:cs typeface="AngsanaUPC"/>
              </a:rPr>
              <a:t/>
            </a:r>
            <a:br>
              <a:rPr lang="th-TH" sz="2400" b="1" dirty="0">
                <a:latin typeface="AngsanaUPC"/>
                <a:cs typeface="AngsanaUPC"/>
              </a:rPr>
            </a:br>
            <a:r>
              <a:rPr lang="th-TH" sz="2400" b="1" dirty="0" smtClean="0">
                <a:latin typeface="AngsanaUPC"/>
                <a:cs typeface="AngsanaUPC"/>
              </a:rPr>
              <a:t>ไฟฟ้ากระแสตรงส่วนมาก จะเป็นวงจรไฟฟ้ากระแสอ่อน ซึ่งได้รับไฟฟ้าจากแบตเตอร์รี่ ซึ่งแบตเตอร์รี่นี้สามารถใช้ได้กับไฟฟ้ากระแสตรงเท่านั้น</a:t>
            </a:r>
            <a:br>
              <a:rPr lang="th-TH" sz="2400" b="1" dirty="0" smtClean="0">
                <a:latin typeface="AngsanaUPC"/>
                <a:cs typeface="AngsanaUPC"/>
              </a:rPr>
            </a:br>
            <a:r>
              <a:rPr lang="nb-NO" sz="2400" b="1" dirty="0">
                <a:latin typeface="AngsanaUPC"/>
                <a:cs typeface="AngsanaUPC"/>
              </a:rPr>
              <a:t/>
            </a:r>
            <a:br>
              <a:rPr lang="nb-NO" sz="2400" b="1" dirty="0">
                <a:latin typeface="AngsanaUPC"/>
                <a:cs typeface="AngsanaUPC"/>
              </a:rPr>
            </a:br>
            <a:r>
              <a:rPr lang="th-TH" sz="2400" b="1" dirty="0" smtClean="0">
                <a:solidFill>
                  <a:srgbClr val="AAFF48"/>
                </a:solidFill>
                <a:latin typeface="AngsanaUPC"/>
                <a:cs typeface="AngsanaUPC"/>
              </a:rPr>
              <a:t>ไฟฟ้ากระแสสลับ(</a:t>
            </a:r>
            <a:r>
              <a:rPr lang="nb-NO" sz="2400" b="1" dirty="0" smtClean="0">
                <a:solidFill>
                  <a:srgbClr val="AAFF48"/>
                </a:solidFill>
                <a:latin typeface="AngsanaUPC"/>
                <a:cs typeface="AngsanaUPC"/>
              </a:rPr>
              <a:t>Vekselstrøm</a:t>
            </a:r>
            <a:r>
              <a:rPr lang="th-TH" sz="2400" b="1" dirty="0" smtClean="0">
                <a:solidFill>
                  <a:srgbClr val="AAFF48"/>
                </a:solidFill>
                <a:latin typeface="AngsanaUPC"/>
                <a:cs typeface="AngsanaUPC"/>
              </a:rPr>
              <a:t>)</a:t>
            </a:r>
            <a:br>
              <a:rPr lang="th-TH" sz="2400" b="1" dirty="0" smtClean="0">
                <a:solidFill>
                  <a:srgbClr val="AAFF48"/>
                </a:solidFill>
                <a:latin typeface="AngsanaUPC"/>
                <a:cs typeface="AngsanaUPC"/>
              </a:rPr>
            </a:br>
            <a:r>
              <a:rPr lang="th-TH" sz="2400" b="1" dirty="0" smtClean="0">
                <a:latin typeface="AngsanaUPC"/>
                <a:cs typeface="AngsanaUPC"/>
              </a:rPr>
              <a:t>ไฟฟ้าเดินทางทั้งสองทิศทาง เราเรียกว่า ไฟฟ้ากระแสสลับ </a:t>
            </a:r>
            <a:br>
              <a:rPr lang="th-TH" sz="2400" b="1" dirty="0" smtClean="0">
                <a:latin typeface="AngsanaUPC"/>
                <a:cs typeface="AngsanaUPC"/>
              </a:rPr>
            </a:br>
            <a:r>
              <a:rPr lang="th-TH" sz="2400" b="1" dirty="0" smtClean="0">
                <a:latin typeface="AngsanaUPC"/>
                <a:cs typeface="AngsanaUPC"/>
              </a:rPr>
              <a:t>ไฟฟ้าที่เราใช้ตามที่อยู่อาศัย โรงงาน หรือสถานที่ต่างๆ คือ </a:t>
            </a:r>
            <a:r>
              <a:rPr lang="th-TH" sz="2400" b="1" dirty="0">
                <a:latin typeface="AngsanaUPC"/>
                <a:cs typeface="AngsanaUPC"/>
              </a:rPr>
              <a:t>ไฟฟ้ากระแส</a:t>
            </a:r>
            <a:r>
              <a:rPr lang="th-TH" sz="2400" b="1" dirty="0" smtClean="0">
                <a:latin typeface="AngsanaUPC"/>
                <a:cs typeface="AngsanaUPC"/>
              </a:rPr>
              <a:t>สลับ</a:t>
            </a:r>
            <a:endParaRPr lang="nb-NO" sz="2400" b="1" dirty="0">
              <a:latin typeface="AngsanaUPC"/>
              <a:cs typeface="AngsanaUPC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774287" y="3139528"/>
            <a:ext cx="3822153" cy="21967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h-TH" sz="3400" b="1" dirty="0" smtClean="0">
                <a:solidFill>
                  <a:srgbClr val="92D050"/>
                </a:solidFill>
                <a:latin typeface="AngsanaUPC"/>
                <a:cs typeface="AngsanaUPC"/>
              </a:rPr>
              <a:t>แบตเตอร์รี่</a:t>
            </a:r>
            <a:r>
              <a:rPr lang="nb-NO" sz="3400" b="1" dirty="0" smtClean="0">
                <a:solidFill>
                  <a:srgbClr val="92D050"/>
                </a:solidFill>
                <a:latin typeface="AngsanaUPC"/>
                <a:cs typeface="AngsanaUPC"/>
              </a:rPr>
              <a:t>– </a:t>
            </a:r>
            <a:r>
              <a:rPr lang="th-TH" sz="3400" b="1" dirty="0" smtClean="0">
                <a:solidFill>
                  <a:srgbClr val="92D050"/>
                </a:solidFill>
                <a:latin typeface="AngsanaUPC"/>
                <a:cs typeface="AngsanaUPC"/>
              </a:rPr>
              <a:t>แหล่งพลังงานขนาดจิ๋ว</a:t>
            </a:r>
            <a:endParaRPr lang="nb-NO" sz="3400" b="1" dirty="0">
              <a:solidFill>
                <a:srgbClr val="92D050"/>
              </a:solidFill>
              <a:latin typeface="AngsanaUPC"/>
              <a:cs typeface="AngsanaUPC"/>
            </a:endParaRPr>
          </a:p>
          <a:p>
            <a:r>
              <a:rPr lang="th-TH" sz="3400" b="1" dirty="0" smtClean="0">
                <a:latin typeface="AngsanaUPC"/>
                <a:cs typeface="AngsanaUPC"/>
              </a:rPr>
              <a:t>เพื่อให้นำพลังงานไฟฟ้ามาใช้ได้ เมื่อไม่มีปลั๊กไฟอยู่ใกล้ๆ เราสามารถใช้ แบตเตอร์รี่(หรือถ่านไฟฉาย) ในการผลิตพลังงานไฟฟ้าที่เราต้องการได้ เช่น นาฬิกา โทรศัพท์มือถือ รถยนต์ เป็นต้น</a:t>
            </a:r>
            <a:endParaRPr lang="nb-NO" sz="3400" b="1" dirty="0" smtClean="0">
              <a:latin typeface="AngsanaUPC"/>
              <a:cs typeface="AngsanaUPC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l="17896" t="45907" r="62901" b="22579"/>
          <a:stretch/>
        </p:blipFill>
        <p:spPr>
          <a:xfrm>
            <a:off x="7364404" y="744415"/>
            <a:ext cx="2498502" cy="230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13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92D050"/>
                </a:solidFill>
                <a:latin typeface="AngsanaUPC"/>
                <a:cs typeface="AngsanaUPC"/>
              </a:rPr>
              <a:t>วงจรไฟฟ้า(</a:t>
            </a:r>
            <a:r>
              <a:rPr lang="nb-NO" b="1" dirty="0" smtClean="0">
                <a:solidFill>
                  <a:srgbClr val="92D050"/>
                </a:solidFill>
                <a:latin typeface="AngsanaUPC"/>
                <a:cs typeface="AngsanaUPC"/>
              </a:rPr>
              <a:t>Elektrisk strømkrets</a:t>
            </a:r>
            <a:r>
              <a:rPr lang="th-TH" b="1" dirty="0" smtClean="0">
                <a:solidFill>
                  <a:srgbClr val="92D050"/>
                </a:solidFill>
                <a:latin typeface="AngsanaUPC"/>
                <a:cs typeface="AngsanaUPC"/>
              </a:rPr>
              <a:t>)</a:t>
            </a:r>
            <a:endParaRPr lang="nb-NO" b="1" dirty="0">
              <a:solidFill>
                <a:srgbClr val="92D050"/>
              </a:solidFill>
              <a:latin typeface="AngsanaUPC"/>
              <a:cs typeface="AngsanaUPC"/>
            </a:endParaRP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0877" t="38252" r="8932" b="31053"/>
          <a:stretch/>
        </p:blipFill>
        <p:spPr>
          <a:xfrm>
            <a:off x="7635829" y="2219842"/>
            <a:ext cx="3464418" cy="2961039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1661374" y="2305318"/>
            <a:ext cx="58102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AngsanaUPC"/>
                <a:cs typeface="AngsanaUPC"/>
              </a:rPr>
              <a:t>วงจรไฟฟ้า ประกอบด้วย </a:t>
            </a:r>
            <a:r>
              <a:rPr lang="nb-NO" sz="2400" b="1" dirty="0" smtClean="0">
                <a:latin typeface="AngsanaUPC"/>
                <a:cs typeface="AngsanaUPC"/>
              </a:rPr>
              <a:t>4 </a:t>
            </a:r>
            <a:r>
              <a:rPr lang="th-TH" sz="2400" b="1" dirty="0" smtClean="0">
                <a:latin typeface="AngsanaUPC"/>
                <a:cs typeface="AngsanaUPC"/>
              </a:rPr>
              <a:t>อย่าง</a:t>
            </a:r>
            <a:endParaRPr lang="nb-NO" sz="2400" b="1" dirty="0" smtClean="0">
              <a:latin typeface="AngsanaUPC"/>
              <a:cs typeface="AngsanaUPC"/>
            </a:endParaRPr>
          </a:p>
          <a:p>
            <a:endParaRPr lang="lt-LT" sz="2400" b="1" dirty="0" smtClean="0">
              <a:latin typeface="AngsanaUPC"/>
              <a:cs typeface="AngsanaUPC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 smtClean="0">
                <a:latin typeface="AngsanaUPC"/>
                <a:cs typeface="AngsanaUPC"/>
              </a:rPr>
              <a:t>แหล่งจ่ายไฟฟ้า</a:t>
            </a:r>
            <a:r>
              <a:rPr lang="nb-NO" sz="2400" b="1" dirty="0" smtClean="0">
                <a:latin typeface="AngsanaUPC"/>
                <a:cs typeface="AngsanaUPC"/>
              </a:rPr>
              <a:t>(</a:t>
            </a:r>
            <a:r>
              <a:rPr lang="th-TH" sz="2400" b="1" dirty="0" smtClean="0">
                <a:latin typeface="AngsanaUPC"/>
                <a:cs typeface="AngsanaUPC"/>
              </a:rPr>
              <a:t>แหล่งจ่ายแรงดันและกระแสไฟฟ้า)</a:t>
            </a:r>
            <a:r>
              <a:rPr lang="nb-NO" sz="2400" b="1" dirty="0" smtClean="0">
                <a:latin typeface="AngsanaUPC"/>
                <a:cs typeface="AngsanaUPC"/>
              </a:rPr>
              <a:t>-</a:t>
            </a:r>
            <a:r>
              <a:rPr lang="th-TH" sz="2400" b="1" dirty="0" smtClean="0">
                <a:latin typeface="AngsanaUPC"/>
                <a:cs typeface="AngsanaUPC"/>
              </a:rPr>
              <a:t>ถ่านไฟฉาย (</a:t>
            </a:r>
            <a:r>
              <a:rPr lang="lt-LT" sz="2400" b="1" dirty="0" smtClean="0">
                <a:latin typeface="AngsanaUPC"/>
                <a:cs typeface="AngsanaUPC"/>
              </a:rPr>
              <a:t>Spenningskilde</a:t>
            </a:r>
            <a:r>
              <a:rPr lang="nb-NO" sz="2400" b="1" dirty="0">
                <a:latin typeface="AngsanaUPC"/>
                <a:cs typeface="AngsanaUPC"/>
              </a:rPr>
              <a:t>-</a:t>
            </a:r>
            <a:r>
              <a:rPr lang="lt-LT" sz="2400" b="1" dirty="0" smtClean="0">
                <a:latin typeface="AngsanaUPC"/>
                <a:cs typeface="AngsanaUPC"/>
              </a:rPr>
              <a:t>batteri)</a:t>
            </a:r>
            <a:endParaRPr lang="nb-NO" sz="2400" b="1" dirty="0" smtClean="0">
              <a:latin typeface="AngsanaUPC"/>
              <a:cs typeface="AngsanaUPC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 smtClean="0">
                <a:latin typeface="AngsanaUPC"/>
                <a:cs typeface="AngsanaUPC"/>
              </a:rPr>
              <a:t>หลอดไฟ หรืออุปกรณ์ไฟฟ้า</a:t>
            </a:r>
            <a:endParaRPr lang="nb-NO" sz="2400" b="1" dirty="0" smtClean="0">
              <a:latin typeface="AngsanaUPC"/>
              <a:cs typeface="AngsanaUPC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 smtClean="0">
                <a:latin typeface="AngsanaUPC"/>
                <a:cs typeface="AngsanaUPC"/>
              </a:rPr>
              <a:t>สวิตซ์(</a:t>
            </a:r>
            <a:r>
              <a:rPr lang="nb-NO" sz="2400" b="1" dirty="0" smtClean="0">
                <a:latin typeface="AngsanaUPC"/>
                <a:cs typeface="AngsanaUPC"/>
              </a:rPr>
              <a:t>Bryter</a:t>
            </a:r>
            <a:r>
              <a:rPr lang="th-TH" sz="2400" b="1" dirty="0" smtClean="0">
                <a:latin typeface="AngsanaUPC"/>
                <a:cs typeface="AngsanaUPC"/>
              </a:rPr>
              <a:t>)</a:t>
            </a:r>
            <a:endParaRPr lang="nb-NO" sz="2400" b="1" dirty="0" smtClean="0">
              <a:latin typeface="AngsanaUPC"/>
              <a:cs typeface="AngsanaUPC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 smtClean="0">
                <a:latin typeface="AngsanaUPC"/>
                <a:cs typeface="AngsanaUPC"/>
              </a:rPr>
              <a:t>สายไฟต่อวงจร(</a:t>
            </a:r>
            <a:r>
              <a:rPr lang="nb-NO" sz="2400" b="1" dirty="0" smtClean="0">
                <a:latin typeface="AngsanaUPC"/>
                <a:cs typeface="AngsanaUPC"/>
              </a:rPr>
              <a:t>Ledning</a:t>
            </a:r>
            <a:r>
              <a:rPr lang="th-TH" sz="2400" b="1" dirty="0" smtClean="0">
                <a:latin typeface="AngsanaUPC"/>
                <a:cs typeface="AngsanaUPC"/>
              </a:rPr>
              <a:t>)</a:t>
            </a:r>
            <a:endParaRPr lang="nb-NO" sz="2400" b="1" dirty="0" smtClean="0">
              <a:latin typeface="AngsanaUPC"/>
              <a:cs typeface="AngsanaUPC"/>
            </a:endParaRPr>
          </a:p>
          <a:p>
            <a:endParaRPr lang="nb-NO" sz="2400" b="1" dirty="0">
              <a:latin typeface="AngsanaUPC"/>
              <a:cs typeface="AngsanaUPC"/>
            </a:endParaRPr>
          </a:p>
        </p:txBody>
      </p:sp>
    </p:spTree>
    <p:extLst>
      <p:ext uri="{BB962C8B-B14F-4D97-AF65-F5344CB8AC3E}">
        <p14:creationId xmlns:p14="http://schemas.microsoft.com/office/powerpoint/2010/main" val="2747764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001011" cy="1022466"/>
          </a:xfrm>
        </p:spPr>
        <p:txBody>
          <a:bodyPr/>
          <a:lstStyle/>
          <a:p>
            <a:r>
              <a:rPr lang="th-TH" altLang="nb-NO" b="1" dirty="0" smtClean="0">
                <a:solidFill>
                  <a:srgbClr val="92D050"/>
                </a:solidFill>
                <a:latin typeface="AngsanaUPC"/>
                <a:cs typeface="AngsanaUPC"/>
              </a:rPr>
              <a:t>ไฟฟ้าวงจรปิด(</a:t>
            </a:r>
            <a:r>
              <a:rPr lang="nb-NO" altLang="nb-NO" b="1" dirty="0" smtClean="0">
                <a:solidFill>
                  <a:srgbClr val="92D050"/>
                </a:solidFill>
                <a:latin typeface="AngsanaUPC"/>
                <a:cs typeface="AngsanaUPC"/>
              </a:rPr>
              <a:t>Sluttet strømkrets</a:t>
            </a:r>
            <a:r>
              <a:rPr lang="th-TH" altLang="nb-NO" b="1" dirty="0" smtClean="0">
                <a:solidFill>
                  <a:srgbClr val="92D050"/>
                </a:solidFill>
                <a:latin typeface="AngsanaUPC"/>
                <a:cs typeface="AngsanaUPC"/>
              </a:rPr>
              <a:t>)</a:t>
            </a:r>
            <a:endParaRPr lang="nb-NO" b="1" dirty="0">
              <a:solidFill>
                <a:srgbClr val="92D050"/>
              </a:solidFill>
              <a:latin typeface="AngsanaUPC"/>
              <a:cs typeface="AngsanaUPC"/>
            </a:endParaRP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46111" y="1565073"/>
            <a:ext cx="2776521" cy="3896728"/>
          </a:xfrm>
          <a:prstGeom prst="rect">
            <a:avLst/>
          </a:prstGeom>
        </p:spPr>
      </p:pic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3473947" y="1693350"/>
            <a:ext cx="6628202" cy="260660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altLang="nb-NO" sz="2400" b="1" dirty="0" smtClean="0">
                <a:latin typeface="AngsanaUPC"/>
                <a:cs typeface="AngsanaUPC"/>
              </a:rPr>
              <a:t>ทั้งหลอดไฟและถ่านไฟฉายจะมีจุดขั้วต่อ เพื่อให้หลอดไฟเกิดแสงสว่าง ต้องต่อสาย</a:t>
            </a:r>
            <a:r>
              <a:rPr lang="th-TH" altLang="nb-NO" sz="2400" b="1" dirty="0">
                <a:latin typeface="AngsanaUPC"/>
                <a:cs typeface="AngsanaUPC"/>
              </a:rPr>
              <a:t>เข้ากับทั้งขั้วบวกและ</a:t>
            </a:r>
            <a:r>
              <a:rPr lang="th-TH" altLang="nb-NO" sz="2400" b="1" dirty="0" smtClean="0">
                <a:latin typeface="AngsanaUPC"/>
                <a:cs typeface="AngsanaUPC"/>
              </a:rPr>
              <a:t>ขั้วลบของถ่ายไฟฉาย  และจุดขั้วต่อทั้งสองต้องต่อเข้ากับหลอดไฟด้วย</a:t>
            </a:r>
            <a:endParaRPr lang="nb-NO" altLang="nb-NO" sz="2400" b="1" dirty="0">
              <a:latin typeface="AngsanaUPC"/>
              <a:cs typeface="AngsanaUPC"/>
            </a:endParaRPr>
          </a:p>
          <a:p>
            <a:pPr>
              <a:defRPr/>
            </a:pPr>
            <a:r>
              <a:rPr lang="th-TH" altLang="nb-NO" sz="2400" b="1" dirty="0" smtClean="0">
                <a:latin typeface="AngsanaUPC"/>
                <a:cs typeface="AngsanaUPC"/>
              </a:rPr>
              <a:t>เพื่อให้หลอดไฟสว่าง วงจรไฟฟ้าต้องมีความสอดคล้อง และกระแสไฟฟ้าไหลผ่านได้ครบวงจร</a:t>
            </a:r>
            <a:endParaRPr lang="nb-NO" altLang="nb-NO" sz="2400" b="1" dirty="0" smtClean="0">
              <a:latin typeface="AngsanaUPC"/>
              <a:cs typeface="AngsanaUPC"/>
            </a:endParaRPr>
          </a:p>
          <a:p>
            <a:pPr>
              <a:defRPr/>
            </a:pPr>
            <a:r>
              <a:rPr lang="th-TH" altLang="nb-NO" sz="2400" b="1" dirty="0" smtClean="0">
                <a:latin typeface="AngsanaUPC"/>
                <a:cs typeface="AngsanaUPC"/>
              </a:rPr>
              <a:t>ลักษณะนี้เราเรียกว่า </a:t>
            </a:r>
            <a:r>
              <a:rPr lang="th-TH" altLang="nb-NO" sz="2400" b="1" dirty="0" smtClean="0">
                <a:solidFill>
                  <a:srgbClr val="92D050"/>
                </a:solidFill>
                <a:latin typeface="AngsanaUPC"/>
                <a:cs typeface="AngsanaUPC"/>
              </a:rPr>
              <a:t>ไฟฟ้าวงจรปิด</a:t>
            </a:r>
            <a:endParaRPr lang="nb-NO" altLang="nb-NO" i="1" dirty="0" smtClean="0"/>
          </a:p>
          <a:p>
            <a:pPr>
              <a:defRPr/>
            </a:pPr>
            <a:endParaRPr lang="nb-NO" altLang="nb-NO" i="1" dirty="0"/>
          </a:p>
          <a:p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6105392" y="4330219"/>
            <a:ext cx="4183162" cy="928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th-TH" altLang="nb-NO" sz="2000" b="1" dirty="0" smtClean="0">
                <a:latin typeface="AngsanaUPC"/>
                <a:cs typeface="AngsanaUPC"/>
              </a:rPr>
              <a:t>วงจรไฟฟ้าในโคมไฟจะปิดเอง แต่เรามองไม่เห็น</a:t>
            </a:r>
            <a:r>
              <a:rPr lang="nb-NO" altLang="nb-NO" sz="2000" b="1" dirty="0" smtClean="0">
                <a:latin typeface="AngsanaUPC"/>
                <a:cs typeface="AngsanaUPC"/>
              </a:rPr>
              <a:t> </a:t>
            </a:r>
            <a:r>
              <a:rPr lang="th-TH" altLang="nb-NO" sz="2000" b="1" dirty="0" smtClean="0">
                <a:latin typeface="AngsanaUPC"/>
                <a:cs typeface="AngsanaUPC"/>
              </a:rPr>
              <a:t>สายไฟภายในหลอดไฟมีตัวนำไฟฟ้าที่นำกระแสไฟฟ้าไปที่โคมไฟ และมีตัวนำไฟฟ้าที่นำกระแสไฟฟ้ากลับไปที่ปลั๊กไฟ</a:t>
            </a:r>
            <a:endParaRPr lang="nb-NO" altLang="nb-NO" sz="2000" b="1" dirty="0">
              <a:latin typeface="AngsanaUPC"/>
              <a:cs typeface="AngsanaUPC"/>
            </a:endParaRP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551350"/>
              </p:ext>
            </p:extLst>
          </p:nvPr>
        </p:nvGraphicFramePr>
        <p:xfrm>
          <a:off x="3904117" y="4202887"/>
          <a:ext cx="1811105" cy="1696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Punktgrafikkbilde" r:id="rId4" imgW="5695238" imgH="5323810" progId="Paint.Picture">
                  <p:embed/>
                </p:oleObj>
              </mc:Choice>
              <mc:Fallback>
                <p:oleObj name="Punktgrafikkbilde" r:id="rId4" imgW="5695238" imgH="53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4117" y="4202887"/>
                        <a:ext cx="1811105" cy="16961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8788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35887" y="617113"/>
            <a:ext cx="4396338" cy="576262"/>
          </a:xfrm>
        </p:spPr>
        <p:txBody>
          <a:bodyPr/>
          <a:lstStyle/>
          <a:p>
            <a:r>
              <a:rPr lang="th-TH" altLang="nb-NO" b="1" dirty="0" smtClean="0">
                <a:latin typeface="AngsanaUPC"/>
                <a:cs typeface="AngsanaUPC"/>
              </a:rPr>
              <a:t>วงจรไฟฟ้าแบบอนุกรม จากถ่านไฟฉาย</a:t>
            </a:r>
            <a:endParaRPr lang="nb-NO" b="1" dirty="0">
              <a:latin typeface="AngsanaUPC"/>
              <a:cs typeface="AngsanaUPC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129071" y="1458532"/>
            <a:ext cx="4061116" cy="24566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th-TH" altLang="nb-NO" sz="2400" b="1" dirty="0" smtClean="0">
                <a:latin typeface="AngsanaUPC"/>
                <a:cs typeface="AngsanaUPC"/>
              </a:rPr>
              <a:t>ไฟฉาย หรืออุปกรณ์ที่ใช้ถ่ายไฟฉาย จะเป็นการต่อวงจรแบบอนุกรม </a:t>
            </a:r>
            <a:r>
              <a:rPr lang="nb-NO" altLang="nb-NO" sz="2400" b="1" dirty="0" smtClean="0">
                <a:latin typeface="AngsanaUPC"/>
                <a:cs typeface="AngsanaUPC"/>
              </a:rPr>
              <a:t>(</a:t>
            </a:r>
            <a:r>
              <a:rPr lang="th-TH" altLang="nb-NO" sz="2400" b="1" dirty="0" smtClean="0">
                <a:latin typeface="AngsanaUPC"/>
                <a:cs typeface="AngsanaUPC"/>
              </a:rPr>
              <a:t>ต่อเรียงกัน</a:t>
            </a:r>
            <a:r>
              <a:rPr lang="nb-NO" altLang="nb-NO" sz="2400" b="1" dirty="0" smtClean="0">
                <a:latin typeface="AngsanaUPC"/>
                <a:cs typeface="AngsanaUPC"/>
              </a:rPr>
              <a:t>)</a:t>
            </a:r>
            <a:endParaRPr lang="nb-NO" altLang="nb-NO" sz="2400" b="1" dirty="0">
              <a:latin typeface="AngsanaUPC"/>
              <a:cs typeface="AngsanaUPC"/>
            </a:endParaRPr>
          </a:p>
          <a:p>
            <a:pPr>
              <a:lnSpc>
                <a:spcPct val="90000"/>
              </a:lnSpc>
              <a:defRPr/>
            </a:pPr>
            <a:r>
              <a:rPr lang="th-TH" altLang="nb-NO" sz="2400" b="1" dirty="0" smtClean="0">
                <a:latin typeface="AngsanaUPC"/>
                <a:cs typeface="AngsanaUPC"/>
              </a:rPr>
              <a:t>ขั้วบวกจะต่อเข้ากับขั้วลบของถ่ายไฟฉายอันถัดไป</a:t>
            </a:r>
            <a:endParaRPr lang="nb-NO" altLang="nb-NO" sz="2400" b="1" dirty="0">
              <a:latin typeface="AngsanaUPC"/>
              <a:cs typeface="AngsanaUPC"/>
            </a:endParaRPr>
          </a:p>
          <a:p>
            <a:pPr>
              <a:lnSpc>
                <a:spcPct val="90000"/>
              </a:lnSpc>
              <a:defRPr/>
            </a:pPr>
            <a:r>
              <a:rPr lang="th-TH" altLang="nb-NO" sz="2400" b="1" dirty="0" smtClean="0">
                <a:latin typeface="AngsanaUPC"/>
                <a:cs typeface="AngsanaUPC"/>
              </a:rPr>
              <a:t>การต่อไฟฟ้าวงจรแบอนุกรมนี้ เมื่อเราต้องการให้หลอดไฟสว่างมากขึ้น</a:t>
            </a:r>
            <a:endParaRPr lang="nb-NO" altLang="nb-NO" sz="2400" b="1" dirty="0" smtClean="0">
              <a:latin typeface="AngsanaUPC"/>
              <a:cs typeface="AngsanaUPC"/>
            </a:endParaRPr>
          </a:p>
          <a:p>
            <a:pPr>
              <a:lnSpc>
                <a:spcPct val="90000"/>
              </a:lnSpc>
              <a:defRPr/>
            </a:pPr>
            <a:endParaRPr lang="nb-NO" altLang="nb-NO" dirty="0" smtClean="0"/>
          </a:p>
          <a:p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654494" y="617113"/>
            <a:ext cx="4880424" cy="576262"/>
          </a:xfrm>
        </p:spPr>
        <p:txBody>
          <a:bodyPr/>
          <a:lstStyle/>
          <a:p>
            <a:r>
              <a:rPr lang="th-TH" altLang="nb-NO" b="1" dirty="0" smtClean="0">
                <a:latin typeface="AngsanaUPC"/>
                <a:cs typeface="AngsanaUPC"/>
              </a:rPr>
              <a:t>วงจรไฟฟ้าแบบขนาน จากถ่านไฟฉาย</a:t>
            </a:r>
            <a:endParaRPr lang="nb-NO" b="1" dirty="0">
              <a:latin typeface="AngsanaUPC"/>
              <a:cs typeface="AngsanaUPC"/>
            </a:endParaRP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989049" y="1458532"/>
            <a:ext cx="4185261" cy="201024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altLang="nb-NO" sz="2400" b="1" dirty="0" smtClean="0">
                <a:latin typeface="AngsanaUPC"/>
                <a:cs typeface="AngsanaUPC"/>
              </a:rPr>
              <a:t>การต่อวงจรไฟฟ้าแบบขนาน คือการต่อขั้วที่เหมือนกันเข้าด้วยกัน</a:t>
            </a:r>
            <a:endParaRPr lang="nb-NO" altLang="nb-NO" sz="2400" b="1" dirty="0">
              <a:latin typeface="AngsanaUPC"/>
              <a:cs typeface="AngsanaUPC"/>
            </a:endParaRPr>
          </a:p>
          <a:p>
            <a:pPr>
              <a:defRPr/>
            </a:pPr>
            <a:r>
              <a:rPr lang="th-TH" altLang="nb-NO" sz="2400" b="1" dirty="0" smtClean="0">
                <a:latin typeface="AngsanaUPC"/>
                <a:cs typeface="AngsanaUPC"/>
              </a:rPr>
              <a:t>หลอดไฟจะไม่สว่างมากเหมือนการต่อแบบอนุกรม แต่จะสว่างนานกว่า</a:t>
            </a:r>
            <a:endParaRPr lang="nb-NO" sz="2400" b="1" dirty="0">
              <a:latin typeface="AngsanaUPC"/>
              <a:cs typeface="AngsanaUPC"/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583459"/>
              </p:ext>
            </p:extLst>
          </p:nvPr>
        </p:nvGraphicFramePr>
        <p:xfrm>
          <a:off x="1318988" y="4079203"/>
          <a:ext cx="2886075" cy="2299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" name="Punktgrafikkbilde" r:id="rId3" imgW="2886478" imgH="2676899" progId="Paint.Picture">
                  <p:embed/>
                </p:oleObj>
              </mc:Choice>
              <mc:Fallback>
                <p:oleObj name="Punktgrafikkbilde" r:id="rId3" imgW="2886478" imgH="267689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8988" y="4079203"/>
                        <a:ext cx="2886075" cy="2299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478722"/>
              </p:ext>
            </p:extLst>
          </p:nvPr>
        </p:nvGraphicFramePr>
        <p:xfrm>
          <a:off x="6878579" y="3296713"/>
          <a:ext cx="2000250" cy="3120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" name="Punktgrafikkbilde" r:id="rId5" imgW="2000000" imgH="4123810" progId="Paint.Picture">
                  <p:embed/>
                </p:oleObj>
              </mc:Choice>
              <mc:Fallback>
                <p:oleObj name="Punktgrafikkbilde" r:id="rId5" imgW="2000000" imgH="41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8579" y="3296713"/>
                        <a:ext cx="2000250" cy="31205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kstSylinder 8"/>
          <p:cNvSpPr txBox="1"/>
          <p:nvPr/>
        </p:nvSpPr>
        <p:spPr>
          <a:xfrm>
            <a:off x="4401448" y="4698661"/>
            <a:ext cx="2489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rgbClr val="FFFF00"/>
                </a:solidFill>
                <a:latin typeface="AngsanaUPC"/>
                <a:cs typeface="AngsanaUPC"/>
              </a:rPr>
              <a:t>ส่วนมาก</a:t>
            </a:r>
            <a:r>
              <a:rPr lang="th-TH" sz="2000" b="1" dirty="0" smtClean="0">
                <a:solidFill>
                  <a:srgbClr val="FFFF00"/>
                </a:solidFill>
                <a:latin typeface="AngsanaUPC"/>
                <a:cs typeface="AngsanaUPC"/>
              </a:rPr>
              <a:t>ถ่านไฟฉาย</a:t>
            </a:r>
            <a:r>
              <a:rPr lang="nb-NO" sz="2000" b="1" dirty="0" smtClean="0">
                <a:solidFill>
                  <a:srgbClr val="FFFF00"/>
                </a:solidFill>
                <a:latin typeface="AngsanaUPC"/>
                <a:cs typeface="AngsanaUPC"/>
              </a:rPr>
              <a:t>/</a:t>
            </a:r>
            <a:r>
              <a:rPr lang="th-TH" sz="2000" b="1" dirty="0" smtClean="0">
                <a:solidFill>
                  <a:srgbClr val="FFFF00"/>
                </a:solidFill>
                <a:latin typeface="AngsanaUPC"/>
                <a:cs typeface="AngsanaUPC"/>
              </a:rPr>
              <a:t>แบตเตอร์รี่จะต่อวงจรแบบอนุกรม</a:t>
            </a:r>
            <a:endParaRPr lang="nb-NO" sz="2000" b="1" dirty="0">
              <a:solidFill>
                <a:srgbClr val="FFFF00"/>
              </a:solidFill>
              <a:latin typeface="AngsanaUPC"/>
              <a:cs typeface="AngsanaUPC"/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2039751" y="167579"/>
            <a:ext cx="709422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rgbClr val="FFFF00"/>
                </a:solidFill>
                <a:latin typeface="AngsanaUPC"/>
                <a:cs typeface="AngsanaUPC"/>
              </a:rPr>
              <a:t>เราสามารถต่อโหลด(อุปกรณ์ไฟฟ้า)เพื่อใช้งานเข้ากับวงจรไฟฟ้าได้แตกต่างกัน</a:t>
            </a:r>
            <a:endParaRPr lang="nb-NO" sz="2000" b="1" dirty="0">
              <a:solidFill>
                <a:srgbClr val="FFFF00"/>
              </a:solidFill>
              <a:latin typeface="AngsanaUPC"/>
              <a:cs typeface="AngsanaUPC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00118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2592" y="552718"/>
            <a:ext cx="4396338" cy="922466"/>
          </a:xfrm>
        </p:spPr>
        <p:txBody>
          <a:bodyPr/>
          <a:lstStyle/>
          <a:p>
            <a:r>
              <a:rPr lang="th-TH" altLang="nb-NO" b="1" dirty="0">
                <a:latin typeface="AngsanaUPC"/>
                <a:cs typeface="AngsanaUPC"/>
              </a:rPr>
              <a:t>วงจรไฟฟ้าแบบอนุกรม </a:t>
            </a:r>
            <a:r>
              <a:rPr lang="th-TH" altLang="nb-NO" b="1" dirty="0" smtClean="0">
                <a:latin typeface="AngsanaUPC"/>
                <a:cs typeface="AngsanaUPC"/>
              </a:rPr>
              <a:t>จากหลอดไฟ</a:t>
            </a:r>
            <a:endParaRPr lang="nb-NO" b="1" dirty="0">
              <a:latin typeface="AngsanaUPC"/>
              <a:cs typeface="AngsanaUPC"/>
            </a:endParaRPr>
          </a:p>
          <a:p>
            <a:r>
              <a:rPr lang="th-TH" b="1" dirty="0" smtClean="0">
                <a:latin typeface="AngsanaUPC"/>
                <a:cs typeface="AngsanaUPC"/>
              </a:rPr>
              <a:t>(</a:t>
            </a:r>
            <a:r>
              <a:rPr lang="nb-NO" b="1" dirty="0" smtClean="0">
                <a:latin typeface="AngsanaUPC"/>
                <a:cs typeface="AngsanaUPC"/>
              </a:rPr>
              <a:t>Seriekobling av lyspærer</a:t>
            </a:r>
            <a:r>
              <a:rPr lang="th-TH" b="1" dirty="0">
                <a:latin typeface="AngsanaUPC"/>
                <a:cs typeface="AngsanaUPC"/>
              </a:rPr>
              <a:t>)</a:t>
            </a:r>
            <a:endParaRPr lang="nb-NO" b="1" dirty="0">
              <a:latin typeface="AngsanaUPC"/>
              <a:cs typeface="AngsanaUPC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34096" y="1476709"/>
            <a:ext cx="4684834" cy="3741738"/>
          </a:xfrm>
        </p:spPr>
        <p:txBody>
          <a:bodyPr>
            <a:normAutofit/>
          </a:bodyPr>
          <a:lstStyle/>
          <a:p>
            <a:r>
              <a:rPr lang="th-TH" altLang="nb-NO" sz="2400" b="1" dirty="0" smtClean="0">
                <a:latin typeface="AngsanaUPC"/>
                <a:cs typeface="AngsanaUPC"/>
              </a:rPr>
              <a:t>เมื่อต่อหลอดไฟตามลำดับ(อนุกรม) ถ่านไฟฉายและหลอดไฟจะเชื่อมเข้าในวงจรเดียวกัน ถ้าเราถอดหลอดไฟดวงหนึ่งออก หลอดไฟดวงอื่่นๆก็จะดับด้วย พลังงานก็จะถูกตัดในวงจรทั้งหมด</a:t>
            </a:r>
            <a:endParaRPr lang="nb-NO" sz="2400" b="1" dirty="0">
              <a:latin typeface="AngsanaUPC"/>
              <a:cs typeface="AngsanaUPC"/>
            </a:endParaRP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418930" y="552717"/>
            <a:ext cx="4396339" cy="871155"/>
          </a:xfrm>
        </p:spPr>
        <p:txBody>
          <a:bodyPr/>
          <a:lstStyle/>
          <a:p>
            <a:r>
              <a:rPr lang="th-TH" altLang="nb-NO" b="1" dirty="0">
                <a:latin typeface="AngsanaUPC"/>
                <a:cs typeface="AngsanaUPC"/>
              </a:rPr>
              <a:t>วงจรไฟฟ้าแบบขนาน </a:t>
            </a:r>
            <a:r>
              <a:rPr lang="th-TH" altLang="nb-NO" b="1" dirty="0" smtClean="0">
                <a:latin typeface="AngsanaUPC"/>
                <a:cs typeface="AngsanaUPC"/>
              </a:rPr>
              <a:t>จากหลอดไฟ</a:t>
            </a:r>
            <a:endParaRPr lang="nb-NO" b="1" dirty="0">
              <a:latin typeface="AngsanaUPC"/>
              <a:cs typeface="AngsanaUPC"/>
            </a:endParaRPr>
          </a:p>
          <a:p>
            <a:r>
              <a:rPr lang="th-TH" b="1" dirty="0" smtClean="0">
                <a:latin typeface="AngsanaUPC"/>
                <a:cs typeface="AngsanaUPC"/>
              </a:rPr>
              <a:t>(</a:t>
            </a:r>
            <a:r>
              <a:rPr lang="nb-NO" b="1" dirty="0" smtClean="0">
                <a:latin typeface="AngsanaUPC"/>
                <a:cs typeface="AngsanaUPC"/>
              </a:rPr>
              <a:t>Parallellkobling av lyspærer</a:t>
            </a:r>
            <a:r>
              <a:rPr lang="th-TH" b="1" dirty="0" smtClean="0">
                <a:latin typeface="AngsanaUPC"/>
                <a:cs typeface="AngsanaUPC"/>
              </a:rPr>
              <a:t>)</a:t>
            </a:r>
            <a:endParaRPr lang="nb-NO" b="1" dirty="0">
              <a:latin typeface="AngsanaUPC"/>
              <a:cs typeface="AngsanaUPC"/>
            </a:endParaRP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705710" y="1476709"/>
            <a:ext cx="5416704" cy="21535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th-TH" altLang="nb-NO" sz="2400" b="1" dirty="0" smtClean="0">
                <a:latin typeface="AngsanaUPC"/>
                <a:cs typeface="AngsanaUPC"/>
              </a:rPr>
              <a:t>หลอดไฟที่ต่อด้วยวงจรแบบขนาด จะมีความสว่างเท่ากัน</a:t>
            </a:r>
            <a:endParaRPr lang="nb-NO" altLang="nb-NO" sz="2400" b="1" dirty="0">
              <a:solidFill>
                <a:srgbClr val="92D050"/>
              </a:solidFill>
              <a:latin typeface="AngsanaUPC"/>
              <a:cs typeface="AngsanaUPC"/>
            </a:endParaRPr>
          </a:p>
          <a:p>
            <a:pPr>
              <a:lnSpc>
                <a:spcPct val="90000"/>
              </a:lnSpc>
              <a:defRPr/>
            </a:pPr>
            <a:r>
              <a:rPr lang="th-TH" altLang="nb-NO" sz="2400" b="1" dirty="0" smtClean="0">
                <a:latin typeface="AngsanaUPC"/>
                <a:cs typeface="AngsanaUPC"/>
              </a:rPr>
              <a:t>แน่นอนว่า ถ้าเราต่อหลอดไฟแบบวงจรขนานจำนวนมากเท่าไร พลังงานจากถ่ายไฟฉายยิ่งถูกนำมาใช้เร็วขึ้นเช่นกัน</a:t>
            </a:r>
            <a:endParaRPr lang="nb-NO" altLang="nb-NO" sz="2400" b="1" dirty="0">
              <a:latin typeface="AngsanaUPC"/>
              <a:cs typeface="AngsanaUPC"/>
            </a:endParaRPr>
          </a:p>
          <a:p>
            <a:pPr>
              <a:lnSpc>
                <a:spcPct val="90000"/>
              </a:lnSpc>
              <a:defRPr/>
            </a:pPr>
            <a:r>
              <a:rPr lang="th-TH" altLang="nb-NO" sz="2400" b="1" dirty="0" smtClean="0">
                <a:latin typeface="AngsanaUPC"/>
                <a:cs typeface="AngsanaUPC"/>
              </a:rPr>
              <a:t>เราสามารถถอดหลอดไฟหลอดใดหลอดหนึ่งออก โดยที่หลอดไฟดวงอื่นๆยังคงทำงานอยู่ตามปกติ คือไม่ดับ</a:t>
            </a:r>
            <a:endParaRPr lang="nb-NO" altLang="nb-NO" sz="2400" b="1" dirty="0">
              <a:latin typeface="AngsanaUPC"/>
              <a:cs typeface="AngsanaUPC"/>
            </a:endParaRPr>
          </a:p>
          <a:p>
            <a:endParaRPr lang="nb-NO" sz="2400" b="1" dirty="0">
              <a:latin typeface="AngsanaUPC"/>
              <a:cs typeface="AngsanaUPC"/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861830"/>
              </p:ext>
            </p:extLst>
          </p:nvPr>
        </p:nvGraphicFramePr>
        <p:xfrm>
          <a:off x="2393987" y="3591751"/>
          <a:ext cx="1927099" cy="2507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" name="Punktgrafikkbilde" r:id="rId3" imgW="1886213" imgH="2847619" progId="Paint.Picture">
                  <p:embed/>
                </p:oleObj>
              </mc:Choice>
              <mc:Fallback>
                <p:oleObj name="Punktgrafikkbilde" r:id="rId3" imgW="1886213" imgH="284761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3987" y="3591751"/>
                        <a:ext cx="1927099" cy="25074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114481"/>
              </p:ext>
            </p:extLst>
          </p:nvPr>
        </p:nvGraphicFramePr>
        <p:xfrm>
          <a:off x="7125476" y="3691779"/>
          <a:ext cx="1598999" cy="248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2" name="Punktgrafikkbilde" r:id="rId5" imgW="2104762" imgH="4229690" progId="Paint.Picture">
                  <p:embed/>
                </p:oleObj>
              </mc:Choice>
              <mc:Fallback>
                <p:oleObj name="Punktgrafikkbilde" r:id="rId5" imgW="2104762" imgH="422969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5476" y="3691779"/>
                        <a:ext cx="1598999" cy="2481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kstSylinder 8"/>
          <p:cNvSpPr txBox="1"/>
          <p:nvPr/>
        </p:nvSpPr>
        <p:spPr>
          <a:xfrm>
            <a:off x="5040279" y="4546848"/>
            <a:ext cx="1683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FF00"/>
                </a:solidFill>
                <a:latin typeface="AngsanaUPC"/>
                <a:cs typeface="AngsanaUPC"/>
              </a:rPr>
              <a:t>โดยส่วนมากหลอดไฟจะต่อแบบวงจรขนาน</a:t>
            </a:r>
            <a:endParaRPr lang="nb-NO" b="1" dirty="0">
              <a:solidFill>
                <a:srgbClr val="FFFF00"/>
              </a:solidFill>
              <a:latin typeface="AngsanaUPC"/>
              <a:cs typeface="AngsanaUPC"/>
            </a:endParaRPr>
          </a:p>
        </p:txBody>
      </p:sp>
    </p:spTree>
    <p:extLst>
      <p:ext uri="{BB962C8B-B14F-4D97-AF65-F5344CB8AC3E}">
        <p14:creationId xmlns:p14="http://schemas.microsoft.com/office/powerpoint/2010/main" val="271872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5465</TotalTime>
  <Words>1534</Words>
  <Application>Microsoft Macintosh PowerPoint</Application>
  <PresentationFormat>Custom</PresentationFormat>
  <Paragraphs>119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Ion</vt:lpstr>
      <vt:lpstr>Punktgrafikkbilde</vt:lpstr>
      <vt:lpstr>ไฟฟ้า</vt:lpstr>
      <vt:lpstr>ไฟฟ้าคืออะไร?</vt:lpstr>
      <vt:lpstr>พลังงานไฟฟ้า(Elektrisk energi) </vt:lpstr>
      <vt:lpstr>กระแสไฟฟ้า (Elektrisk strøm-I)</vt:lpstr>
      <vt:lpstr>ไฟฟ้ากระแสตรง(Likestrøm) ไฟฟ้าเดินทางไปในทิศทางเดียว เรียกว่า ไฟฟ้ากระแสตรง   ไฟฟ้ากระแสตรงส่วนมาก จะเป็นวงจรไฟฟ้ากระแสอ่อน ซึ่งได้รับไฟฟ้าจากแบตเตอร์รี่ ซึ่งแบตเตอร์รี่นี้สามารถใช้ได้กับไฟฟ้ากระแสตรงเท่านั้น  ไฟฟ้ากระแสสลับ(Vekselstrøm) ไฟฟ้าเดินทางทั้งสองทิศทาง เราเรียกว่า ไฟฟ้ากระแสสลับ  ไฟฟ้าที่เราใช้ตามที่อยู่อาศัย โรงงาน หรือสถานที่ต่างๆ คือ ไฟฟ้ากระแสสลับ</vt:lpstr>
      <vt:lpstr>วงจรไฟฟ้า(Elektrisk strømkrets)</vt:lpstr>
      <vt:lpstr>ไฟฟ้าวงจรปิด(Sluttet strømkrets)</vt:lpstr>
      <vt:lpstr>PowerPoint Presentation</vt:lpstr>
      <vt:lpstr>PowerPoint Presentation</vt:lpstr>
      <vt:lpstr>สัญลักษณ์ในระบบวงจรไฟฟ้า </vt:lpstr>
      <vt:lpstr>แอมป์มิเตอร์/แอมแปร์(Amperemeter/Ampere) </vt:lpstr>
      <vt:lpstr>แรงดันไฟฟ้า(Elektrisk spenning)  </vt:lpstr>
      <vt:lpstr>วงจรลัด(Kortslutning)</vt:lpstr>
      <vt:lpstr>ความต้านทานไฟฟ้า(Elektrisk motstand) </vt:lpstr>
      <vt:lpstr>กฎของโอห์ม(Ohms lov) </vt:lpstr>
      <vt:lpstr>พวกเขามีชื่อว่าอะไร?</vt:lpstr>
      <vt:lpstr>PowerPoint Presentation</vt:lpstr>
    </vt:vector>
  </TitlesOfParts>
  <Company>Sandnes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Elektrisitet</dc:title>
  <dc:creator>Bruziene, Renalda</dc:creator>
  <cp:lastModifiedBy>Monthipa Silo Gauslaa</cp:lastModifiedBy>
  <cp:revision>107</cp:revision>
  <dcterms:created xsi:type="dcterms:W3CDTF">2016-02-08T13:59:53Z</dcterms:created>
  <dcterms:modified xsi:type="dcterms:W3CDTF">2017-01-30T17:44:11Z</dcterms:modified>
</cp:coreProperties>
</file>