
<file path=[Content_Types].xml><?xml version="1.0" encoding="utf-8"?>
<Types xmlns="http://schemas.openxmlformats.org/package/2006/content-types">
  <Default Extension="png" ContentType="image/png"/>
  <Default Extension="tmp"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257" r:id="rId2"/>
    <p:sldId id="256" r:id="rId3"/>
    <p:sldId id="258" r:id="rId4"/>
    <p:sldId id="259" r:id="rId5"/>
    <p:sldId id="274" r:id="rId6"/>
    <p:sldId id="261" r:id="rId7"/>
    <p:sldId id="264" r:id="rId8"/>
    <p:sldId id="265" r:id="rId9"/>
    <p:sldId id="266" r:id="rId10"/>
    <p:sldId id="267" r:id="rId11"/>
    <p:sldId id="268" r:id="rId12"/>
    <p:sldId id="270" r:id="rId13"/>
    <p:sldId id="269" r:id="rId14"/>
    <p:sldId id="271" r:id="rId15"/>
    <p:sldId id="277" r:id="rId16"/>
    <p:sldId id="273" r:id="rId17"/>
    <p:sldId id="275" r:id="rId18"/>
  </p:sldIdLst>
  <p:sldSz cx="12192000" cy="6858000"/>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391A05"/>
    <a:srgbClr val="823C0C"/>
    <a:srgbClr val="1C0D02"/>
    <a:srgbClr val="070401"/>
    <a:srgbClr val="0F0701"/>
    <a:srgbClr val="CCFF99"/>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61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48F9B5-F26C-4565-8D34-912F31AF5A13}"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nb-NO"/>
        </a:p>
      </dgm:t>
    </dgm:pt>
    <dgm:pt modelId="{B58940DE-1F3C-4D05-A95C-2F79EBFB8854}">
      <dgm:prSet phldrT="[Tekst]"/>
      <dgm:spPr>
        <a:solidFill>
          <a:schemeClr val="accent2">
            <a:lumMod val="75000"/>
          </a:schemeClr>
        </a:solidFill>
      </dgm:spPr>
      <dgm:t>
        <a:bodyPr/>
        <a:lstStyle/>
        <a:p>
          <a:pPr algn="ctr"/>
          <a:r>
            <a:rPr lang="lt-LT" dirty="0"/>
            <a:t>Pasaulietinis humanizmas</a:t>
          </a:r>
          <a:endParaRPr lang="nb-NO" dirty="0"/>
        </a:p>
      </dgm:t>
    </dgm:pt>
    <dgm:pt modelId="{320F107C-B1BF-458A-869E-F1371911114E}" type="parTrans" cxnId="{BF05E711-1E28-4B08-A8AE-2E8B73E5A275}">
      <dgm:prSet/>
      <dgm:spPr/>
      <dgm:t>
        <a:bodyPr/>
        <a:lstStyle/>
        <a:p>
          <a:endParaRPr lang="nb-NO"/>
        </a:p>
      </dgm:t>
    </dgm:pt>
    <dgm:pt modelId="{12C97DD8-FDAD-4CD1-B490-6C69D5A87C63}" type="sibTrans" cxnId="{BF05E711-1E28-4B08-A8AE-2E8B73E5A275}">
      <dgm:prSet/>
      <dgm:spPr/>
      <dgm:t>
        <a:bodyPr/>
        <a:lstStyle/>
        <a:p>
          <a:endParaRPr lang="nb-NO"/>
        </a:p>
      </dgm:t>
    </dgm:pt>
    <dgm:pt modelId="{FEA342BA-8BC0-4ACE-9666-4C32B05FC14F}">
      <dgm:prSet phldrT="[Tekst]"/>
      <dgm:spPr>
        <a:solidFill>
          <a:schemeClr val="accent2">
            <a:lumMod val="75000"/>
          </a:schemeClr>
        </a:solidFill>
      </dgm:spPr>
      <dgm:t>
        <a:bodyPr/>
        <a:lstStyle/>
        <a:p>
          <a:pPr algn="l"/>
          <a:r>
            <a:rPr lang="en-US" dirty="0"/>
            <a:t>1.</a:t>
          </a:r>
          <a:endParaRPr lang="nb-NO" dirty="0"/>
        </a:p>
      </dgm:t>
    </dgm:pt>
    <dgm:pt modelId="{76F73594-8FB7-4CFC-A8C2-270A802168FE}" type="parTrans" cxnId="{4A4B2AFB-47DF-4664-AB58-DCA4AF8CE0F0}">
      <dgm:prSet/>
      <dgm:spPr/>
      <dgm:t>
        <a:bodyPr/>
        <a:lstStyle/>
        <a:p>
          <a:endParaRPr lang="nb-NO"/>
        </a:p>
      </dgm:t>
    </dgm:pt>
    <dgm:pt modelId="{DAAE2217-2820-4F09-9E06-E22CE1FBEC27}" type="sibTrans" cxnId="{4A4B2AFB-47DF-4664-AB58-DCA4AF8CE0F0}">
      <dgm:prSet/>
      <dgm:spPr/>
      <dgm:t>
        <a:bodyPr/>
        <a:lstStyle/>
        <a:p>
          <a:endParaRPr lang="nb-NO"/>
        </a:p>
      </dgm:t>
    </dgm:pt>
    <dgm:pt modelId="{EAF3A4A4-E7AA-47E6-8368-3DB55684BA48}">
      <dgm:prSet phldrT="[Tekst]"/>
      <dgm:spPr>
        <a:solidFill>
          <a:schemeClr val="accent2">
            <a:lumMod val="75000"/>
          </a:schemeClr>
        </a:solidFill>
      </dgm:spPr>
      <dgm:t>
        <a:bodyPr/>
        <a:lstStyle/>
        <a:p>
          <a:pPr algn="l">
            <a:buFont typeface="+mj-lt"/>
            <a:buAutoNum type="arabicPeriod"/>
          </a:pPr>
          <a:r>
            <a:rPr lang="en-US" dirty="0"/>
            <a:t>2.</a:t>
          </a:r>
          <a:endParaRPr lang="nb-NO" dirty="0"/>
        </a:p>
      </dgm:t>
    </dgm:pt>
    <dgm:pt modelId="{B31207C2-C706-4F41-8C08-BCED06215A80}" type="parTrans" cxnId="{86286E26-6230-484A-919C-5659B1689997}">
      <dgm:prSet/>
      <dgm:spPr/>
      <dgm:t>
        <a:bodyPr/>
        <a:lstStyle/>
        <a:p>
          <a:endParaRPr lang="nb-NO"/>
        </a:p>
      </dgm:t>
    </dgm:pt>
    <dgm:pt modelId="{9E84671A-D240-4261-81F6-E32D2F9214B6}" type="sibTrans" cxnId="{86286E26-6230-484A-919C-5659B1689997}">
      <dgm:prSet/>
      <dgm:spPr/>
      <dgm:t>
        <a:bodyPr/>
        <a:lstStyle/>
        <a:p>
          <a:endParaRPr lang="nb-NO"/>
        </a:p>
      </dgm:t>
    </dgm:pt>
    <dgm:pt modelId="{C7F5CA7B-F67E-4E9A-8A9C-049AB50B5F50}">
      <dgm:prSet phldrT="[Tekst]"/>
      <dgm:spPr>
        <a:solidFill>
          <a:schemeClr val="accent2">
            <a:lumMod val="75000"/>
          </a:schemeClr>
        </a:solidFill>
      </dgm:spPr>
      <dgm:t>
        <a:bodyPr/>
        <a:lstStyle/>
        <a:p>
          <a:pPr algn="l">
            <a:buFont typeface="+mj-lt"/>
            <a:buAutoNum type="arabicPeriod"/>
          </a:pPr>
          <a:r>
            <a:rPr lang="en-US" dirty="0"/>
            <a:t>3.</a:t>
          </a:r>
          <a:endParaRPr lang="nb-NO" dirty="0"/>
        </a:p>
      </dgm:t>
    </dgm:pt>
    <dgm:pt modelId="{FFDB3CF2-BB54-40F4-BDDF-4A310543C6E3}" type="sibTrans" cxnId="{FEC51193-2F02-4D2D-915B-41C38F60E3EF}">
      <dgm:prSet/>
      <dgm:spPr/>
      <dgm:t>
        <a:bodyPr/>
        <a:lstStyle/>
        <a:p>
          <a:endParaRPr lang="nb-NO"/>
        </a:p>
      </dgm:t>
    </dgm:pt>
    <dgm:pt modelId="{62DD6386-9800-469E-A527-361AD95F51E1}" type="parTrans" cxnId="{FEC51193-2F02-4D2D-915B-41C38F60E3EF}">
      <dgm:prSet/>
      <dgm:spPr/>
      <dgm:t>
        <a:bodyPr/>
        <a:lstStyle/>
        <a:p>
          <a:endParaRPr lang="nb-NO"/>
        </a:p>
      </dgm:t>
    </dgm:pt>
    <dgm:pt modelId="{38226047-6CC9-443F-85A6-E5164227F5FA}">
      <dgm:prSet phldrT="[Tekst]"/>
      <dgm:spPr>
        <a:solidFill>
          <a:schemeClr val="accent2">
            <a:lumMod val="75000"/>
          </a:schemeClr>
        </a:solidFill>
      </dgm:spPr>
      <dgm:t>
        <a:bodyPr/>
        <a:lstStyle/>
        <a:p>
          <a:pPr algn="l">
            <a:buFont typeface="+mj-lt"/>
            <a:buAutoNum type="arabicPeriod"/>
          </a:pPr>
          <a:r>
            <a:rPr lang="en-US" dirty="0"/>
            <a:t>4.</a:t>
          </a:r>
          <a:endParaRPr lang="nb-NO" dirty="0"/>
        </a:p>
      </dgm:t>
    </dgm:pt>
    <dgm:pt modelId="{357FB51A-45ED-48BC-BAFF-3B18BB41CEA3}" type="sibTrans" cxnId="{B0AB8FC7-AEE9-43C1-9770-AE32A36C6C51}">
      <dgm:prSet/>
      <dgm:spPr/>
      <dgm:t>
        <a:bodyPr/>
        <a:lstStyle/>
        <a:p>
          <a:endParaRPr lang="nb-NO"/>
        </a:p>
      </dgm:t>
    </dgm:pt>
    <dgm:pt modelId="{737D02F7-27F0-4B96-83B0-BF57F39031AE}" type="parTrans" cxnId="{B0AB8FC7-AEE9-43C1-9770-AE32A36C6C51}">
      <dgm:prSet/>
      <dgm:spPr/>
      <dgm:t>
        <a:bodyPr/>
        <a:lstStyle/>
        <a:p>
          <a:endParaRPr lang="nb-NO"/>
        </a:p>
      </dgm:t>
    </dgm:pt>
    <dgm:pt modelId="{A6A550BF-61CB-4E6C-8718-60371B8567DD}">
      <dgm:prSet phldrT="[Tekst]"/>
      <dgm:spPr>
        <a:solidFill>
          <a:schemeClr val="accent2">
            <a:lumMod val="75000"/>
          </a:schemeClr>
        </a:solidFill>
      </dgm:spPr>
      <dgm:t>
        <a:bodyPr/>
        <a:lstStyle/>
        <a:p>
          <a:pPr algn="l">
            <a:buFont typeface="+mj-lt"/>
            <a:buAutoNum type="arabicPeriod"/>
          </a:pPr>
          <a:r>
            <a:rPr lang="en-US" dirty="0"/>
            <a:t>5.</a:t>
          </a:r>
          <a:endParaRPr lang="nb-NO" dirty="0"/>
        </a:p>
      </dgm:t>
    </dgm:pt>
    <dgm:pt modelId="{F1E86906-0667-41A5-A28F-91DF79330059}" type="sibTrans" cxnId="{B99F9CC5-B9EC-419B-A524-B9804E6D3AF4}">
      <dgm:prSet/>
      <dgm:spPr/>
      <dgm:t>
        <a:bodyPr/>
        <a:lstStyle/>
        <a:p>
          <a:endParaRPr lang="nb-NO"/>
        </a:p>
      </dgm:t>
    </dgm:pt>
    <dgm:pt modelId="{A9A2104B-67DD-4112-8004-844E6334901B}" type="parTrans" cxnId="{B99F9CC5-B9EC-419B-A524-B9804E6D3AF4}">
      <dgm:prSet/>
      <dgm:spPr/>
      <dgm:t>
        <a:bodyPr/>
        <a:lstStyle/>
        <a:p>
          <a:endParaRPr lang="nb-NO"/>
        </a:p>
      </dgm:t>
    </dgm:pt>
    <dgm:pt modelId="{4C5F9DE3-1B76-42D3-9134-22747AAE7633}" type="pres">
      <dgm:prSet presAssocID="{BA48F9B5-F26C-4565-8D34-912F31AF5A13}" presName="layout" presStyleCnt="0">
        <dgm:presLayoutVars>
          <dgm:chMax/>
          <dgm:chPref/>
          <dgm:dir/>
          <dgm:animOne val="branch"/>
          <dgm:animLvl val="lvl"/>
          <dgm:resizeHandles/>
        </dgm:presLayoutVars>
      </dgm:prSet>
      <dgm:spPr/>
    </dgm:pt>
    <dgm:pt modelId="{23070FDC-8849-4185-866C-8843839B3EAC}" type="pres">
      <dgm:prSet presAssocID="{B58940DE-1F3C-4D05-A95C-2F79EBFB8854}" presName="root" presStyleCnt="0">
        <dgm:presLayoutVars>
          <dgm:chMax/>
          <dgm:chPref val="4"/>
        </dgm:presLayoutVars>
      </dgm:prSet>
      <dgm:spPr/>
    </dgm:pt>
    <dgm:pt modelId="{ABF6C2D9-A3B4-4086-9117-82A5BD56A981}" type="pres">
      <dgm:prSet presAssocID="{B58940DE-1F3C-4D05-A95C-2F79EBFB8854}" presName="rootComposite" presStyleCnt="0">
        <dgm:presLayoutVars/>
      </dgm:prSet>
      <dgm:spPr/>
    </dgm:pt>
    <dgm:pt modelId="{4EFE92DB-0D0C-42DA-9F01-12F8D7CC1C9F}" type="pres">
      <dgm:prSet presAssocID="{B58940DE-1F3C-4D05-A95C-2F79EBFB8854}" presName="rootText" presStyleLbl="node0" presStyleIdx="0" presStyleCnt="1" custScaleX="146146">
        <dgm:presLayoutVars>
          <dgm:chMax/>
          <dgm:chPref val="4"/>
        </dgm:presLayoutVars>
      </dgm:prSet>
      <dgm:spPr/>
    </dgm:pt>
    <dgm:pt modelId="{13B28FB6-1A13-459B-97A6-4927B40C7203}" type="pres">
      <dgm:prSet presAssocID="{B58940DE-1F3C-4D05-A95C-2F79EBFB8854}" presName="childShape" presStyleCnt="0">
        <dgm:presLayoutVars>
          <dgm:chMax val="0"/>
          <dgm:chPref val="0"/>
        </dgm:presLayoutVars>
      </dgm:prSet>
      <dgm:spPr/>
    </dgm:pt>
    <dgm:pt modelId="{69CEA8F2-0D52-4CD4-BAE7-F6D5BBDA7D05}" type="pres">
      <dgm:prSet presAssocID="{FEA342BA-8BC0-4ACE-9666-4C32B05FC14F}" presName="childComposite" presStyleCnt="0">
        <dgm:presLayoutVars>
          <dgm:chMax val="0"/>
          <dgm:chPref val="0"/>
        </dgm:presLayoutVars>
      </dgm:prSet>
      <dgm:spPr/>
    </dgm:pt>
    <dgm:pt modelId="{8F984F30-FF7E-4228-977A-B5296B4FED78}" type="pres">
      <dgm:prSet presAssocID="{FEA342BA-8BC0-4ACE-9666-4C32B05FC14F}" presName="Image" presStyleLbl="node1" presStyleIdx="0" presStyleCnt="5"/>
      <dgm:spPr/>
    </dgm:pt>
    <dgm:pt modelId="{351D11CA-BF09-4ECF-A62F-B3673B205BE9}" type="pres">
      <dgm:prSet presAssocID="{FEA342BA-8BC0-4ACE-9666-4C32B05FC14F}" presName="childText" presStyleLbl="lnNode1" presStyleIdx="0" presStyleCnt="5" custScaleX="177506" custLinFactNeighborX="959" custLinFactNeighborY="-8818">
        <dgm:presLayoutVars>
          <dgm:chMax val="0"/>
          <dgm:chPref val="0"/>
          <dgm:bulletEnabled val="1"/>
        </dgm:presLayoutVars>
      </dgm:prSet>
      <dgm:spPr/>
    </dgm:pt>
    <dgm:pt modelId="{3D64240E-8E96-4FF3-8498-4F9A2D37479C}" type="pres">
      <dgm:prSet presAssocID="{EAF3A4A4-E7AA-47E6-8368-3DB55684BA48}" presName="childComposite" presStyleCnt="0">
        <dgm:presLayoutVars>
          <dgm:chMax val="0"/>
          <dgm:chPref val="0"/>
        </dgm:presLayoutVars>
      </dgm:prSet>
      <dgm:spPr/>
    </dgm:pt>
    <dgm:pt modelId="{26B1FBF0-4FA2-4E26-86A2-735F8AF909D0}" type="pres">
      <dgm:prSet presAssocID="{EAF3A4A4-E7AA-47E6-8368-3DB55684BA48}" presName="Image" presStyleLbl="node1" presStyleIdx="1" presStyleCnt="5"/>
      <dgm:spPr/>
    </dgm:pt>
    <dgm:pt modelId="{3CB2B8B5-61E6-47D1-A3BF-97F3EFC2AC3E}" type="pres">
      <dgm:prSet presAssocID="{EAF3A4A4-E7AA-47E6-8368-3DB55684BA48}" presName="childText" presStyleLbl="lnNode1" presStyleIdx="1" presStyleCnt="5" custScaleX="177506" custLinFactNeighborX="719" custLinFactNeighborY="-8818">
        <dgm:presLayoutVars>
          <dgm:chMax val="0"/>
          <dgm:chPref val="0"/>
          <dgm:bulletEnabled val="1"/>
        </dgm:presLayoutVars>
      </dgm:prSet>
      <dgm:spPr/>
    </dgm:pt>
    <dgm:pt modelId="{30AB4B2F-7C5E-40A6-BC8C-613BC0C616DC}" type="pres">
      <dgm:prSet presAssocID="{C7F5CA7B-F67E-4E9A-8A9C-049AB50B5F50}" presName="childComposite" presStyleCnt="0">
        <dgm:presLayoutVars>
          <dgm:chMax val="0"/>
          <dgm:chPref val="0"/>
        </dgm:presLayoutVars>
      </dgm:prSet>
      <dgm:spPr/>
    </dgm:pt>
    <dgm:pt modelId="{2E2F850F-45CA-4447-A503-ACFB6333F315}" type="pres">
      <dgm:prSet presAssocID="{C7F5CA7B-F67E-4E9A-8A9C-049AB50B5F50}" presName="Image" presStyleLbl="node1" presStyleIdx="2" presStyleCnt="5"/>
      <dgm:spPr/>
    </dgm:pt>
    <dgm:pt modelId="{598A767D-37CF-4178-9BE8-CFE1FB83C9C2}" type="pres">
      <dgm:prSet presAssocID="{C7F5CA7B-F67E-4E9A-8A9C-049AB50B5F50}" presName="childText" presStyleLbl="lnNode1" presStyleIdx="2" presStyleCnt="5" custScaleX="177506" custLinFactNeighborX="1250" custLinFactNeighborY="-14086">
        <dgm:presLayoutVars>
          <dgm:chMax val="0"/>
          <dgm:chPref val="0"/>
          <dgm:bulletEnabled val="1"/>
        </dgm:presLayoutVars>
      </dgm:prSet>
      <dgm:spPr/>
    </dgm:pt>
    <dgm:pt modelId="{CAB1C81F-FC66-4D1A-BBA1-A5A0F4A10F35}" type="pres">
      <dgm:prSet presAssocID="{38226047-6CC9-443F-85A6-E5164227F5FA}" presName="childComposite" presStyleCnt="0">
        <dgm:presLayoutVars>
          <dgm:chMax val="0"/>
          <dgm:chPref val="0"/>
        </dgm:presLayoutVars>
      </dgm:prSet>
      <dgm:spPr/>
    </dgm:pt>
    <dgm:pt modelId="{78868797-6ED8-4FEC-B9AA-FC32953B3566}" type="pres">
      <dgm:prSet presAssocID="{38226047-6CC9-443F-85A6-E5164227F5FA}" presName="Image" presStyleLbl="node1" presStyleIdx="3" presStyleCnt="5"/>
      <dgm:spPr/>
    </dgm:pt>
    <dgm:pt modelId="{278B050F-FA95-4823-BF32-8D8109D5F8CE}" type="pres">
      <dgm:prSet presAssocID="{38226047-6CC9-443F-85A6-E5164227F5FA}" presName="childText" presStyleLbl="lnNode1" presStyleIdx="3" presStyleCnt="5" custScaleX="177795" custLinFactNeighborX="958" custLinFactNeighborY="-14110">
        <dgm:presLayoutVars>
          <dgm:chMax val="0"/>
          <dgm:chPref val="0"/>
          <dgm:bulletEnabled val="1"/>
        </dgm:presLayoutVars>
      </dgm:prSet>
      <dgm:spPr/>
    </dgm:pt>
    <dgm:pt modelId="{42EE98BE-96DC-413F-A444-95DDA1629007}" type="pres">
      <dgm:prSet presAssocID="{A6A550BF-61CB-4E6C-8718-60371B8567DD}" presName="childComposite" presStyleCnt="0">
        <dgm:presLayoutVars>
          <dgm:chMax val="0"/>
          <dgm:chPref val="0"/>
        </dgm:presLayoutVars>
      </dgm:prSet>
      <dgm:spPr/>
    </dgm:pt>
    <dgm:pt modelId="{16669C42-D99C-4925-B031-563CCA79ED56}" type="pres">
      <dgm:prSet presAssocID="{A6A550BF-61CB-4E6C-8718-60371B8567DD}" presName="Image" presStyleLbl="node1" presStyleIdx="4" presStyleCnt="5"/>
      <dgm:spPr/>
    </dgm:pt>
    <dgm:pt modelId="{2DD1387C-A2B4-477E-A873-E543B9B94652}" type="pres">
      <dgm:prSet presAssocID="{A6A550BF-61CB-4E6C-8718-60371B8567DD}" presName="childText" presStyleLbl="lnNode1" presStyleIdx="4" presStyleCnt="5" custScaleX="177506" custLinFactNeighborX="239" custLinFactNeighborY="-12337">
        <dgm:presLayoutVars>
          <dgm:chMax val="0"/>
          <dgm:chPref val="0"/>
          <dgm:bulletEnabled val="1"/>
        </dgm:presLayoutVars>
      </dgm:prSet>
      <dgm:spPr/>
    </dgm:pt>
  </dgm:ptLst>
  <dgm:cxnLst>
    <dgm:cxn modelId="{C2DC6308-9C24-441C-8840-0E7DBBAB06F7}" type="presOf" srcId="{A6A550BF-61CB-4E6C-8718-60371B8567DD}" destId="{2DD1387C-A2B4-477E-A873-E543B9B94652}" srcOrd="0" destOrd="0" presId="urn:microsoft.com/office/officeart/2008/layout/PictureAccentList"/>
    <dgm:cxn modelId="{7C7E560D-B797-4B10-AF75-3AF0E9045206}" type="presOf" srcId="{38226047-6CC9-443F-85A6-E5164227F5FA}" destId="{278B050F-FA95-4823-BF32-8D8109D5F8CE}" srcOrd="0" destOrd="0" presId="urn:microsoft.com/office/officeart/2008/layout/PictureAccentList"/>
    <dgm:cxn modelId="{BF05E711-1E28-4B08-A8AE-2E8B73E5A275}" srcId="{BA48F9B5-F26C-4565-8D34-912F31AF5A13}" destId="{B58940DE-1F3C-4D05-A95C-2F79EBFB8854}" srcOrd="0" destOrd="0" parTransId="{320F107C-B1BF-458A-869E-F1371911114E}" sibTransId="{12C97DD8-FDAD-4CD1-B490-6C69D5A87C63}"/>
    <dgm:cxn modelId="{86B19D23-9F64-4692-B9B6-27C789D6676A}" type="presOf" srcId="{B58940DE-1F3C-4D05-A95C-2F79EBFB8854}" destId="{4EFE92DB-0D0C-42DA-9F01-12F8D7CC1C9F}" srcOrd="0" destOrd="0" presId="urn:microsoft.com/office/officeart/2008/layout/PictureAccentList"/>
    <dgm:cxn modelId="{86286E26-6230-484A-919C-5659B1689997}" srcId="{B58940DE-1F3C-4D05-A95C-2F79EBFB8854}" destId="{EAF3A4A4-E7AA-47E6-8368-3DB55684BA48}" srcOrd="1" destOrd="0" parTransId="{B31207C2-C706-4F41-8C08-BCED06215A80}" sibTransId="{9E84671A-D240-4261-81F6-E32D2F9214B6}"/>
    <dgm:cxn modelId="{6C7E7931-B2E0-4EF5-98B2-C054ACCD5A8B}" type="presOf" srcId="{EAF3A4A4-E7AA-47E6-8368-3DB55684BA48}" destId="{3CB2B8B5-61E6-47D1-A3BF-97F3EFC2AC3E}" srcOrd="0" destOrd="0" presId="urn:microsoft.com/office/officeart/2008/layout/PictureAccentList"/>
    <dgm:cxn modelId="{D19F3A3F-AF66-4322-9543-1B83D4DFD8EF}" type="presOf" srcId="{C7F5CA7B-F67E-4E9A-8A9C-049AB50B5F50}" destId="{598A767D-37CF-4178-9BE8-CFE1FB83C9C2}" srcOrd="0" destOrd="0" presId="urn:microsoft.com/office/officeart/2008/layout/PictureAccentList"/>
    <dgm:cxn modelId="{E6A10C41-D087-4A50-A3EC-1B915412A1CC}" type="presOf" srcId="{FEA342BA-8BC0-4ACE-9666-4C32B05FC14F}" destId="{351D11CA-BF09-4ECF-A62F-B3673B205BE9}" srcOrd="0" destOrd="0" presId="urn:microsoft.com/office/officeart/2008/layout/PictureAccentList"/>
    <dgm:cxn modelId="{FEC51193-2F02-4D2D-915B-41C38F60E3EF}" srcId="{B58940DE-1F3C-4D05-A95C-2F79EBFB8854}" destId="{C7F5CA7B-F67E-4E9A-8A9C-049AB50B5F50}" srcOrd="2" destOrd="0" parTransId="{62DD6386-9800-469E-A527-361AD95F51E1}" sibTransId="{FFDB3CF2-BB54-40F4-BDDF-4A310543C6E3}"/>
    <dgm:cxn modelId="{4B34429B-C96D-43D6-BEC5-8A6FD98D9DDE}" type="presOf" srcId="{BA48F9B5-F26C-4565-8D34-912F31AF5A13}" destId="{4C5F9DE3-1B76-42D3-9134-22747AAE7633}" srcOrd="0" destOrd="0" presId="urn:microsoft.com/office/officeart/2008/layout/PictureAccentList"/>
    <dgm:cxn modelId="{B99F9CC5-B9EC-419B-A524-B9804E6D3AF4}" srcId="{B58940DE-1F3C-4D05-A95C-2F79EBFB8854}" destId="{A6A550BF-61CB-4E6C-8718-60371B8567DD}" srcOrd="4" destOrd="0" parTransId="{A9A2104B-67DD-4112-8004-844E6334901B}" sibTransId="{F1E86906-0667-41A5-A28F-91DF79330059}"/>
    <dgm:cxn modelId="{B0AB8FC7-AEE9-43C1-9770-AE32A36C6C51}" srcId="{B58940DE-1F3C-4D05-A95C-2F79EBFB8854}" destId="{38226047-6CC9-443F-85A6-E5164227F5FA}" srcOrd="3" destOrd="0" parTransId="{737D02F7-27F0-4B96-83B0-BF57F39031AE}" sibTransId="{357FB51A-45ED-48BC-BAFF-3B18BB41CEA3}"/>
    <dgm:cxn modelId="{4A4B2AFB-47DF-4664-AB58-DCA4AF8CE0F0}" srcId="{B58940DE-1F3C-4D05-A95C-2F79EBFB8854}" destId="{FEA342BA-8BC0-4ACE-9666-4C32B05FC14F}" srcOrd="0" destOrd="0" parTransId="{76F73594-8FB7-4CFC-A8C2-270A802168FE}" sibTransId="{DAAE2217-2820-4F09-9E06-E22CE1FBEC27}"/>
    <dgm:cxn modelId="{ADD55E1D-2AB4-4B90-A216-45B134C37550}" type="presParOf" srcId="{4C5F9DE3-1B76-42D3-9134-22747AAE7633}" destId="{23070FDC-8849-4185-866C-8843839B3EAC}" srcOrd="0" destOrd="0" presId="urn:microsoft.com/office/officeart/2008/layout/PictureAccentList"/>
    <dgm:cxn modelId="{3A1CC87D-6EAA-40E2-9C6A-CA6E6E2B0926}" type="presParOf" srcId="{23070FDC-8849-4185-866C-8843839B3EAC}" destId="{ABF6C2D9-A3B4-4086-9117-82A5BD56A981}" srcOrd="0" destOrd="0" presId="urn:microsoft.com/office/officeart/2008/layout/PictureAccentList"/>
    <dgm:cxn modelId="{3B0EDE43-351D-4C29-9241-C11560AD6708}" type="presParOf" srcId="{ABF6C2D9-A3B4-4086-9117-82A5BD56A981}" destId="{4EFE92DB-0D0C-42DA-9F01-12F8D7CC1C9F}" srcOrd="0" destOrd="0" presId="urn:microsoft.com/office/officeart/2008/layout/PictureAccentList"/>
    <dgm:cxn modelId="{13BAA701-707D-4FCB-9053-61ACEB8BA183}" type="presParOf" srcId="{23070FDC-8849-4185-866C-8843839B3EAC}" destId="{13B28FB6-1A13-459B-97A6-4927B40C7203}" srcOrd="1" destOrd="0" presId="urn:microsoft.com/office/officeart/2008/layout/PictureAccentList"/>
    <dgm:cxn modelId="{8645A14D-CFD8-4B37-BD2F-EEA410052726}" type="presParOf" srcId="{13B28FB6-1A13-459B-97A6-4927B40C7203}" destId="{69CEA8F2-0D52-4CD4-BAE7-F6D5BBDA7D05}" srcOrd="0" destOrd="0" presId="urn:microsoft.com/office/officeart/2008/layout/PictureAccentList"/>
    <dgm:cxn modelId="{723986B8-F25B-43BC-86A2-E0279E26F7B9}" type="presParOf" srcId="{69CEA8F2-0D52-4CD4-BAE7-F6D5BBDA7D05}" destId="{8F984F30-FF7E-4228-977A-B5296B4FED78}" srcOrd="0" destOrd="0" presId="urn:microsoft.com/office/officeart/2008/layout/PictureAccentList"/>
    <dgm:cxn modelId="{56D85565-C403-4BE2-AE5D-3B99A00BF95B}" type="presParOf" srcId="{69CEA8F2-0D52-4CD4-BAE7-F6D5BBDA7D05}" destId="{351D11CA-BF09-4ECF-A62F-B3673B205BE9}" srcOrd="1" destOrd="0" presId="urn:microsoft.com/office/officeart/2008/layout/PictureAccentList"/>
    <dgm:cxn modelId="{12623679-15D6-4670-AC4A-048DBC069FA3}" type="presParOf" srcId="{13B28FB6-1A13-459B-97A6-4927B40C7203}" destId="{3D64240E-8E96-4FF3-8498-4F9A2D37479C}" srcOrd="1" destOrd="0" presId="urn:microsoft.com/office/officeart/2008/layout/PictureAccentList"/>
    <dgm:cxn modelId="{375614F6-2377-4843-A0AB-893B32D51E4D}" type="presParOf" srcId="{3D64240E-8E96-4FF3-8498-4F9A2D37479C}" destId="{26B1FBF0-4FA2-4E26-86A2-735F8AF909D0}" srcOrd="0" destOrd="0" presId="urn:microsoft.com/office/officeart/2008/layout/PictureAccentList"/>
    <dgm:cxn modelId="{761BF4C4-3537-42BC-8E5A-1806EDE3628D}" type="presParOf" srcId="{3D64240E-8E96-4FF3-8498-4F9A2D37479C}" destId="{3CB2B8B5-61E6-47D1-A3BF-97F3EFC2AC3E}" srcOrd="1" destOrd="0" presId="urn:microsoft.com/office/officeart/2008/layout/PictureAccentList"/>
    <dgm:cxn modelId="{563A1285-FDB9-4D61-9E50-259FF18463A8}" type="presParOf" srcId="{13B28FB6-1A13-459B-97A6-4927B40C7203}" destId="{30AB4B2F-7C5E-40A6-BC8C-613BC0C616DC}" srcOrd="2" destOrd="0" presId="urn:microsoft.com/office/officeart/2008/layout/PictureAccentList"/>
    <dgm:cxn modelId="{48F77CE8-C3C1-4FD5-92A2-5BF8226956FE}" type="presParOf" srcId="{30AB4B2F-7C5E-40A6-BC8C-613BC0C616DC}" destId="{2E2F850F-45CA-4447-A503-ACFB6333F315}" srcOrd="0" destOrd="0" presId="urn:microsoft.com/office/officeart/2008/layout/PictureAccentList"/>
    <dgm:cxn modelId="{8E97A827-4CD8-4F9F-9CEB-EF72EF1466CC}" type="presParOf" srcId="{30AB4B2F-7C5E-40A6-BC8C-613BC0C616DC}" destId="{598A767D-37CF-4178-9BE8-CFE1FB83C9C2}" srcOrd="1" destOrd="0" presId="urn:microsoft.com/office/officeart/2008/layout/PictureAccentList"/>
    <dgm:cxn modelId="{56179C09-C47E-41FB-B602-3C612C1F63A3}" type="presParOf" srcId="{13B28FB6-1A13-459B-97A6-4927B40C7203}" destId="{CAB1C81F-FC66-4D1A-BBA1-A5A0F4A10F35}" srcOrd="3" destOrd="0" presId="urn:microsoft.com/office/officeart/2008/layout/PictureAccentList"/>
    <dgm:cxn modelId="{DF6D59A1-3D10-46C8-A5F3-3837B507F1A4}" type="presParOf" srcId="{CAB1C81F-FC66-4D1A-BBA1-A5A0F4A10F35}" destId="{78868797-6ED8-4FEC-B9AA-FC32953B3566}" srcOrd="0" destOrd="0" presId="urn:microsoft.com/office/officeart/2008/layout/PictureAccentList"/>
    <dgm:cxn modelId="{5D1F4496-350A-4231-AD5B-A7E0AC80E79F}" type="presParOf" srcId="{CAB1C81F-FC66-4D1A-BBA1-A5A0F4A10F35}" destId="{278B050F-FA95-4823-BF32-8D8109D5F8CE}" srcOrd="1" destOrd="0" presId="urn:microsoft.com/office/officeart/2008/layout/PictureAccentList"/>
    <dgm:cxn modelId="{613AF9A1-A3D5-4886-AF06-EC78FA2519F8}" type="presParOf" srcId="{13B28FB6-1A13-459B-97A6-4927B40C7203}" destId="{42EE98BE-96DC-413F-A444-95DDA1629007}" srcOrd="4" destOrd="0" presId="urn:microsoft.com/office/officeart/2008/layout/PictureAccentList"/>
    <dgm:cxn modelId="{57F62805-4EDC-4FA8-911D-E0C5309C082C}" type="presParOf" srcId="{42EE98BE-96DC-413F-A444-95DDA1629007}" destId="{16669C42-D99C-4925-B031-563CCA79ED56}" srcOrd="0" destOrd="0" presId="urn:microsoft.com/office/officeart/2008/layout/PictureAccentList"/>
    <dgm:cxn modelId="{07C3C7B9-7FC3-478C-8C27-D608BA7FC163}" type="presParOf" srcId="{42EE98BE-96DC-413F-A444-95DDA1629007}" destId="{2DD1387C-A2B4-477E-A873-E543B9B94652}" srcOrd="1" destOrd="0" presId="urn:microsoft.com/office/officeart/2008/layout/PictureAccent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E92DB-0D0C-42DA-9F01-12F8D7CC1C9F}">
      <dsp:nvSpPr>
        <dsp:cNvPr id="0" name=""/>
        <dsp:cNvSpPr/>
      </dsp:nvSpPr>
      <dsp:spPr>
        <a:xfrm>
          <a:off x="702059" y="65"/>
          <a:ext cx="10079856" cy="810097"/>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58420" rIns="87630" bIns="58420" numCol="1" spcCol="1270" anchor="ctr" anchorCtr="0">
          <a:noAutofit/>
        </a:bodyPr>
        <a:lstStyle/>
        <a:p>
          <a:pPr marL="0" lvl="0" indent="0" algn="ctr" defTabSz="2044700">
            <a:lnSpc>
              <a:spcPct val="90000"/>
            </a:lnSpc>
            <a:spcBef>
              <a:spcPct val="0"/>
            </a:spcBef>
            <a:spcAft>
              <a:spcPct val="35000"/>
            </a:spcAft>
            <a:buNone/>
          </a:pPr>
          <a:r>
            <a:rPr lang="lt-LT" sz="4600" kern="1200" dirty="0"/>
            <a:t>Pasaulietinis humanizmas</a:t>
          </a:r>
          <a:endParaRPr lang="nb-NO" sz="4600" kern="1200" dirty="0"/>
        </a:p>
      </dsp:txBody>
      <dsp:txXfrm>
        <a:off x="725786" y="23792"/>
        <a:ext cx="10032402" cy="762643"/>
      </dsp:txXfrm>
    </dsp:sp>
    <dsp:sp modelId="{8F984F30-FF7E-4228-977A-B5296B4FED78}">
      <dsp:nvSpPr>
        <dsp:cNvPr id="0" name=""/>
        <dsp:cNvSpPr/>
      </dsp:nvSpPr>
      <dsp:spPr>
        <a:xfrm>
          <a:off x="1872804" y="955981"/>
          <a:ext cx="810097" cy="810097"/>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1D11CA-BF09-4ECF-A62F-B3673B205BE9}">
      <dsp:nvSpPr>
        <dsp:cNvPr id="0" name=""/>
        <dsp:cNvSpPr/>
      </dsp:nvSpPr>
      <dsp:spPr>
        <a:xfrm>
          <a:off x="449351" y="884546"/>
          <a:ext cx="10718541" cy="810097"/>
        </a:xfrm>
        <a:prstGeom prst="roundRect">
          <a:avLst>
            <a:gd name="adj" fmla="val 16670"/>
          </a:avLst>
        </a:prstGeom>
        <a:solidFill>
          <a:schemeClr val="accent2">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None/>
          </a:pPr>
          <a:r>
            <a:rPr lang="en-US" sz="2500" kern="1200" dirty="0"/>
            <a:t>1.</a:t>
          </a:r>
          <a:endParaRPr lang="nb-NO" sz="2500" kern="1200" dirty="0"/>
        </a:p>
      </dsp:txBody>
      <dsp:txXfrm>
        <a:off x="488904" y="924099"/>
        <a:ext cx="10639435" cy="730991"/>
      </dsp:txXfrm>
    </dsp:sp>
    <dsp:sp modelId="{26B1FBF0-4FA2-4E26-86A2-735F8AF909D0}">
      <dsp:nvSpPr>
        <dsp:cNvPr id="0" name=""/>
        <dsp:cNvSpPr/>
      </dsp:nvSpPr>
      <dsp:spPr>
        <a:xfrm>
          <a:off x="1872804" y="1863290"/>
          <a:ext cx="810097" cy="810097"/>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B2B8B5-61E6-47D1-A3BF-97F3EFC2AC3E}">
      <dsp:nvSpPr>
        <dsp:cNvPr id="0" name=""/>
        <dsp:cNvSpPr/>
      </dsp:nvSpPr>
      <dsp:spPr>
        <a:xfrm>
          <a:off x="434858" y="1791856"/>
          <a:ext cx="10718541" cy="810097"/>
        </a:xfrm>
        <a:prstGeom prst="roundRect">
          <a:avLst>
            <a:gd name="adj" fmla="val 16670"/>
          </a:avLst>
        </a:prstGeom>
        <a:solidFill>
          <a:schemeClr val="accent2">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Font typeface="+mj-lt"/>
            <a:buNone/>
          </a:pPr>
          <a:r>
            <a:rPr lang="en-US" sz="2500" kern="1200" dirty="0"/>
            <a:t>2.</a:t>
          </a:r>
          <a:endParaRPr lang="nb-NO" sz="2500" kern="1200" dirty="0"/>
        </a:p>
      </dsp:txBody>
      <dsp:txXfrm>
        <a:off x="474411" y="1831409"/>
        <a:ext cx="10639435" cy="730991"/>
      </dsp:txXfrm>
    </dsp:sp>
    <dsp:sp modelId="{2E2F850F-45CA-4447-A503-ACFB6333F315}">
      <dsp:nvSpPr>
        <dsp:cNvPr id="0" name=""/>
        <dsp:cNvSpPr/>
      </dsp:nvSpPr>
      <dsp:spPr>
        <a:xfrm>
          <a:off x="1872804" y="2770600"/>
          <a:ext cx="810097" cy="810097"/>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8A767D-37CF-4178-9BE8-CFE1FB83C9C2}">
      <dsp:nvSpPr>
        <dsp:cNvPr id="0" name=""/>
        <dsp:cNvSpPr/>
      </dsp:nvSpPr>
      <dsp:spPr>
        <a:xfrm>
          <a:off x="466922" y="2656489"/>
          <a:ext cx="10718541" cy="810097"/>
        </a:xfrm>
        <a:prstGeom prst="roundRect">
          <a:avLst>
            <a:gd name="adj" fmla="val 16670"/>
          </a:avLst>
        </a:prstGeom>
        <a:solidFill>
          <a:schemeClr val="accent2">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Font typeface="+mj-lt"/>
            <a:buNone/>
          </a:pPr>
          <a:r>
            <a:rPr lang="en-US" sz="2500" kern="1200" dirty="0"/>
            <a:t>3.</a:t>
          </a:r>
          <a:endParaRPr lang="nb-NO" sz="2500" kern="1200" dirty="0"/>
        </a:p>
      </dsp:txBody>
      <dsp:txXfrm>
        <a:off x="506475" y="2696042"/>
        <a:ext cx="10639435" cy="730991"/>
      </dsp:txXfrm>
    </dsp:sp>
    <dsp:sp modelId="{78868797-6ED8-4FEC-B9AA-FC32953B3566}">
      <dsp:nvSpPr>
        <dsp:cNvPr id="0" name=""/>
        <dsp:cNvSpPr/>
      </dsp:nvSpPr>
      <dsp:spPr>
        <a:xfrm>
          <a:off x="1864078" y="3677909"/>
          <a:ext cx="810097" cy="810097"/>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8B050F-FA95-4823-BF32-8D8109D5F8CE}">
      <dsp:nvSpPr>
        <dsp:cNvPr id="0" name=""/>
        <dsp:cNvSpPr/>
      </dsp:nvSpPr>
      <dsp:spPr>
        <a:xfrm>
          <a:off x="431839" y="3563605"/>
          <a:ext cx="10735992" cy="810097"/>
        </a:xfrm>
        <a:prstGeom prst="roundRect">
          <a:avLst>
            <a:gd name="adj" fmla="val 16670"/>
          </a:avLst>
        </a:prstGeom>
        <a:solidFill>
          <a:schemeClr val="accent2">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Font typeface="+mj-lt"/>
            <a:buNone/>
          </a:pPr>
          <a:r>
            <a:rPr lang="en-US" sz="2500" kern="1200" dirty="0"/>
            <a:t>4.</a:t>
          </a:r>
          <a:endParaRPr lang="nb-NO" sz="2500" kern="1200" dirty="0"/>
        </a:p>
      </dsp:txBody>
      <dsp:txXfrm>
        <a:off x="471392" y="3603158"/>
        <a:ext cx="10656886" cy="730991"/>
      </dsp:txXfrm>
    </dsp:sp>
    <dsp:sp modelId="{16669C42-D99C-4925-B031-563CCA79ED56}">
      <dsp:nvSpPr>
        <dsp:cNvPr id="0" name=""/>
        <dsp:cNvSpPr/>
      </dsp:nvSpPr>
      <dsp:spPr>
        <a:xfrm>
          <a:off x="1872804" y="4585219"/>
          <a:ext cx="810097" cy="810097"/>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D1387C-A2B4-477E-A873-E543B9B94652}">
      <dsp:nvSpPr>
        <dsp:cNvPr id="0" name=""/>
        <dsp:cNvSpPr/>
      </dsp:nvSpPr>
      <dsp:spPr>
        <a:xfrm>
          <a:off x="405874" y="4485277"/>
          <a:ext cx="10718541" cy="810097"/>
        </a:xfrm>
        <a:prstGeom prst="roundRect">
          <a:avLst>
            <a:gd name="adj" fmla="val 16670"/>
          </a:avLst>
        </a:prstGeom>
        <a:solidFill>
          <a:schemeClr val="accent2">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Font typeface="+mj-lt"/>
            <a:buNone/>
          </a:pPr>
          <a:r>
            <a:rPr lang="en-US" sz="2500" kern="1200" dirty="0"/>
            <a:t>5.</a:t>
          </a:r>
          <a:endParaRPr lang="nb-NO" sz="2500" kern="1200" dirty="0"/>
        </a:p>
      </dsp:txBody>
      <dsp:txXfrm>
        <a:off x="445427" y="4524830"/>
        <a:ext cx="10639435" cy="730991"/>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9DF5B642-62D1-4E93-BF39-4AE18F2B6D65}" type="datetimeFigureOut">
              <a:rPr lang="nb-NO" smtClean="0"/>
              <a:t>13.09.2017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2145459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9DF5B642-62D1-4E93-BF39-4AE18F2B6D65}" type="datetimeFigureOut">
              <a:rPr lang="nb-NO" smtClean="0"/>
              <a:t>13.09.2017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2781260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9DF5B642-62D1-4E93-BF39-4AE18F2B6D65}" type="datetimeFigureOut">
              <a:rPr lang="nb-NO" smtClean="0"/>
              <a:t>13.09.2017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2133200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9DF5B642-62D1-4E93-BF39-4AE18F2B6D65}" type="datetimeFigureOut">
              <a:rPr lang="nb-NO" smtClean="0"/>
              <a:t>13.09.2017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1438496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nb-NO"/>
              <a:t>Klikk for å redigere tittelstil</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9DF5B642-62D1-4E93-BF39-4AE18F2B6D65}" type="datetimeFigureOut">
              <a:rPr lang="nb-NO" smtClean="0"/>
              <a:t>13.09.2017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3122129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9DF5B642-62D1-4E93-BF39-4AE18F2B6D65}" type="datetimeFigureOut">
              <a:rPr lang="nb-NO" smtClean="0"/>
              <a:t>13.09.2017</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968647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845127" y="2507550"/>
            <a:ext cx="5156200" cy="3680525"/>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172200" y="2507550"/>
            <a:ext cx="5181601" cy="3680525"/>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9DF5B642-62D1-4E93-BF39-4AE18F2B6D65}" type="datetimeFigureOut">
              <a:rPr lang="nb-NO" smtClean="0"/>
              <a:t>13.09.2017</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A54C7478-B707-49B1-AFD2-26E722345D1B}" type="slidenum">
              <a:rPr lang="nb-NO" smtClean="0"/>
              <a:t>‹#›</a:t>
            </a:fld>
            <a:endParaRPr lang="nb-NO"/>
          </a:p>
        </p:txBody>
      </p:sp>
      <p:sp>
        <p:nvSpPr>
          <p:cNvPr id="10" name="Title 9"/>
          <p:cNvSpPr>
            <a:spLocks noGrp="1"/>
          </p:cNvSpPr>
          <p:nvPr>
            <p:ph type="title"/>
          </p:nvPr>
        </p:nvSpPr>
        <p:spPr/>
        <p:txBody>
          <a:bodyPr/>
          <a:lstStyle/>
          <a:p>
            <a:r>
              <a:rPr lang="nb-NO"/>
              <a:t>Klikk for å redigere tittelstil</a:t>
            </a:r>
            <a:endParaRPr lang="en-US" dirty="0"/>
          </a:p>
        </p:txBody>
      </p:sp>
    </p:spTree>
    <p:extLst>
      <p:ext uri="{BB962C8B-B14F-4D97-AF65-F5344CB8AC3E}">
        <p14:creationId xmlns:p14="http://schemas.microsoft.com/office/powerpoint/2010/main" val="15527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DF5B642-62D1-4E93-BF39-4AE18F2B6D65}" type="datetimeFigureOut">
              <a:rPr lang="nb-NO" smtClean="0"/>
              <a:t>13.09.2017</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A54C7478-B707-49B1-AFD2-26E722345D1B}" type="slidenum">
              <a:rPr lang="nb-NO" smtClean="0"/>
              <a:t>‹#›</a:t>
            </a:fld>
            <a:endParaRPr lang="nb-NO"/>
          </a:p>
        </p:txBody>
      </p:sp>
      <p:sp>
        <p:nvSpPr>
          <p:cNvPr id="6" name="Title 5"/>
          <p:cNvSpPr>
            <a:spLocks noGrp="1"/>
          </p:cNvSpPr>
          <p:nvPr>
            <p:ph type="title"/>
          </p:nvPr>
        </p:nvSpPr>
        <p:spPr/>
        <p:txBody>
          <a:bodyPr/>
          <a:lstStyle/>
          <a:p>
            <a:r>
              <a:rPr lang="nb-NO"/>
              <a:t>Klikk for å redigere tittelstil</a:t>
            </a:r>
            <a:endParaRPr lang="en-US"/>
          </a:p>
        </p:txBody>
      </p:sp>
    </p:spTree>
    <p:extLst>
      <p:ext uri="{BB962C8B-B14F-4D97-AF65-F5344CB8AC3E}">
        <p14:creationId xmlns:p14="http://schemas.microsoft.com/office/powerpoint/2010/main" val="1614016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F5B642-62D1-4E93-BF39-4AE18F2B6D65}" type="datetimeFigureOut">
              <a:rPr lang="nb-NO" smtClean="0"/>
              <a:t>13.09.2017</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876672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nb-NO"/>
              <a:t>Klikk for å redigere tittelstil</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9DF5B642-62D1-4E93-BF39-4AE18F2B6D65}" type="datetimeFigureOut">
              <a:rPr lang="nb-NO" smtClean="0"/>
              <a:t>13.09.2017</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2570904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nb-NO"/>
              <a:t>Klikk for å redigere tittelstil</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9DF5B642-62D1-4E93-BF39-4AE18F2B6D65}" type="datetimeFigureOut">
              <a:rPr lang="nb-NO" smtClean="0"/>
              <a:t>13.09.2017</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127316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9DF5B642-62D1-4E93-BF39-4AE18F2B6D65}" type="datetimeFigureOut">
              <a:rPr lang="nb-NO" smtClean="0"/>
              <a:t>13.09.2017</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nb-NO"/>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54C7478-B707-49B1-AFD2-26E722345D1B}" type="slidenum">
              <a:rPr lang="nb-NO" smtClean="0"/>
              <a:t>‹#›</a:t>
            </a:fld>
            <a:endParaRPr lang="nb-NO"/>
          </a:p>
        </p:txBody>
      </p:sp>
    </p:spTree>
    <p:extLst>
      <p:ext uri="{BB962C8B-B14F-4D97-AF65-F5344CB8AC3E}">
        <p14:creationId xmlns:p14="http://schemas.microsoft.com/office/powerpoint/2010/main" val="111265838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9.gif"/><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21.jpg"/><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24.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hyperlink" Target="https://youtu.be/RwUGSYDKUx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6.tmp"/></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3.jp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09574" y="788988"/>
            <a:ext cx="11287125" cy="1516062"/>
          </a:xfrm>
          <a:solidFill>
            <a:schemeClr val="accent4">
              <a:lumMod val="75000"/>
              <a:alpha val="84000"/>
            </a:schemeClr>
          </a:solidFill>
          <a:ln>
            <a:solidFill>
              <a:schemeClr val="tx1"/>
            </a:solidFill>
          </a:ln>
        </p:spPr>
        <p:txBody>
          <a:bodyPr anchor="ctr">
            <a:noAutofit/>
          </a:bodyPr>
          <a:lstStyle/>
          <a:p>
            <a:r>
              <a:rPr lang="lt-LT" b="1" dirty="0">
                <a:ln>
                  <a:solidFill>
                    <a:schemeClr val="tx1"/>
                  </a:solidFill>
                </a:ln>
                <a:solidFill>
                  <a:schemeClr val="bg1"/>
                </a:solidFill>
                <a:latin typeface="Lucida Calligraphy" panose="03010101010101010101" pitchFamily="66" charset="0"/>
              </a:rPr>
              <a:t>Pasaulietinis humanizmas</a:t>
            </a:r>
          </a:p>
        </p:txBody>
      </p:sp>
      <p:pic>
        <p:nvPicPr>
          <p:cNvPr id="3" name="Bilde 2"/>
          <p:cNvPicPr>
            <a:picLocks noChangeAspect="1"/>
          </p:cNvPicPr>
          <p:nvPr/>
        </p:nvPicPr>
        <p:blipFill>
          <a:blip r:embed="rId3">
            <a:extLst>
              <a:ext uri="{BEBA8EAE-BF5A-486C-A8C5-ECC9F3942E4B}">
                <a14:imgProps xmlns:a14="http://schemas.microsoft.com/office/drawing/2010/main">
                  <a14:imgLayer r:embed="rId4">
                    <a14:imgEffect>
                      <a14:artisticChalkSketch/>
                    </a14:imgEffect>
                  </a14:imgLayer>
                </a14:imgProps>
              </a:ext>
            </a:extLst>
          </a:blip>
          <a:stretch>
            <a:fillRect/>
          </a:stretch>
        </p:blipFill>
        <p:spPr>
          <a:xfrm>
            <a:off x="5188428" y="2143125"/>
            <a:ext cx="1729415" cy="4506455"/>
          </a:xfrm>
          <a:prstGeom prst="rect">
            <a:avLst/>
          </a:prstGeom>
        </p:spPr>
      </p:pic>
    </p:spTree>
    <p:extLst>
      <p:ext uri="{BB962C8B-B14F-4D97-AF65-F5344CB8AC3E}">
        <p14:creationId xmlns:p14="http://schemas.microsoft.com/office/powerpoint/2010/main" val="3499172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Rektangel 11"/>
          <p:cNvSpPr/>
          <p:nvPr/>
        </p:nvSpPr>
        <p:spPr>
          <a:xfrm>
            <a:off x="314325" y="614695"/>
            <a:ext cx="11681616" cy="7078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266700"/>
            <a:r>
              <a:rPr lang="lt-LT" sz="4000" b="1" dirty="0">
                <a:solidFill>
                  <a:schemeClr val="bg1"/>
                </a:solidFill>
              </a:rPr>
              <a:t>Norvegijos humanistų asociacija </a:t>
            </a:r>
            <a:r>
              <a:rPr lang="lt-LT" dirty="0"/>
              <a:t> </a:t>
            </a:r>
            <a:r>
              <a:rPr lang="nb-NO" sz="4000" b="1" dirty="0">
                <a:solidFill>
                  <a:schemeClr val="bg1"/>
                </a:solidFill>
              </a:rPr>
              <a:t>(HEF)</a:t>
            </a:r>
            <a:endParaRPr lang="nb-NO" sz="2800" b="1" dirty="0">
              <a:solidFill>
                <a:schemeClr val="bg1"/>
              </a:solidFill>
            </a:endParaRPr>
          </a:p>
        </p:txBody>
      </p:sp>
      <p:sp>
        <p:nvSpPr>
          <p:cNvPr id="5" name="Rektangel 4"/>
          <p:cNvSpPr/>
          <p:nvPr/>
        </p:nvSpPr>
        <p:spPr>
          <a:xfrm>
            <a:off x="314325" y="1541537"/>
            <a:ext cx="11681616" cy="4708981"/>
          </a:xfrm>
          <a:prstGeom prst="rect">
            <a:avLst/>
          </a:prstGeom>
          <a:solidFill>
            <a:schemeClr val="dk1">
              <a:alpha val="8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dirty="0">
              <a:solidFill>
                <a:schemeClr val="bg1"/>
              </a:solidFill>
            </a:endParaRPr>
          </a:p>
          <a:p>
            <a:pPr marL="266700"/>
            <a:r>
              <a:rPr lang="nb-NO" sz="2400" b="1" dirty="0">
                <a:solidFill>
                  <a:schemeClr val="bg1"/>
                </a:solidFill>
              </a:rPr>
              <a:t>1956</a:t>
            </a:r>
            <a:r>
              <a:rPr lang="lt-LT" sz="2400" b="1" dirty="0">
                <a:solidFill>
                  <a:schemeClr val="bg1"/>
                </a:solidFill>
              </a:rPr>
              <a:t> m.</a:t>
            </a:r>
            <a:r>
              <a:rPr lang="nb-NO" sz="2400" b="1" dirty="0">
                <a:solidFill>
                  <a:schemeClr val="bg1"/>
                </a:solidFill>
              </a:rPr>
              <a:t> </a:t>
            </a:r>
            <a:r>
              <a:rPr lang="nb-NO" sz="2400" b="1" dirty="0" err="1">
                <a:solidFill>
                  <a:schemeClr val="bg1"/>
                </a:solidFill>
              </a:rPr>
              <a:t>Osl</a:t>
            </a:r>
            <a:r>
              <a:rPr lang="lt-LT" sz="2400" b="1" dirty="0">
                <a:solidFill>
                  <a:schemeClr val="bg1"/>
                </a:solidFill>
              </a:rPr>
              <a:t>e </a:t>
            </a:r>
            <a:r>
              <a:rPr lang="nb-NO" sz="2400" b="1" dirty="0">
                <a:solidFill>
                  <a:schemeClr val="bg1"/>
                </a:solidFill>
              </a:rPr>
              <a:t>Kristian</a:t>
            </a:r>
            <a:r>
              <a:rPr lang="lt-LT" sz="2400" b="1" dirty="0">
                <a:solidFill>
                  <a:schemeClr val="bg1"/>
                </a:solidFill>
              </a:rPr>
              <a:t>o</a:t>
            </a:r>
            <a:r>
              <a:rPr lang="nb-NO" sz="2400" b="1" dirty="0">
                <a:solidFill>
                  <a:schemeClr val="bg1"/>
                </a:solidFill>
              </a:rPr>
              <a:t> Horn</a:t>
            </a:r>
            <a:r>
              <a:rPr lang="lt-LT" sz="2400" b="1" dirty="0">
                <a:solidFill>
                  <a:schemeClr val="bg1"/>
                </a:solidFill>
              </a:rPr>
              <a:t>o iniciatyva</a:t>
            </a:r>
            <a:r>
              <a:rPr lang="nb-NO" sz="2400" b="1" dirty="0">
                <a:solidFill>
                  <a:schemeClr val="bg1"/>
                </a:solidFill>
              </a:rPr>
              <a:t> </a:t>
            </a:r>
            <a:r>
              <a:rPr lang="lt-LT" sz="2400" b="1" dirty="0">
                <a:solidFill>
                  <a:schemeClr val="bg1"/>
                </a:solidFill>
              </a:rPr>
              <a:t>buvo įkurta Norvegijos humanistų asociacija. </a:t>
            </a:r>
            <a:r>
              <a:rPr lang="nb-NO" sz="2400" b="1" dirty="0">
                <a:solidFill>
                  <a:schemeClr val="bg1"/>
                </a:solidFill>
              </a:rPr>
              <a:t> </a:t>
            </a:r>
          </a:p>
          <a:p>
            <a:pPr marL="266700"/>
            <a:r>
              <a:rPr lang="lt-LT" sz="2400" b="1" dirty="0">
                <a:solidFill>
                  <a:schemeClr val="bg1"/>
                </a:solidFill>
              </a:rPr>
              <a:t>Organizacijoje yra apie </a:t>
            </a:r>
            <a:r>
              <a:rPr lang="nb-NO" sz="2400" b="1" dirty="0">
                <a:solidFill>
                  <a:schemeClr val="bg1"/>
                </a:solidFill>
              </a:rPr>
              <a:t>85 000 </a:t>
            </a:r>
            <a:r>
              <a:rPr lang="lt-LT" sz="2400" b="1" dirty="0">
                <a:solidFill>
                  <a:schemeClr val="bg1"/>
                </a:solidFill>
              </a:rPr>
              <a:t>narių</a:t>
            </a:r>
            <a:r>
              <a:rPr lang="nb-NO" sz="2400" b="1" dirty="0">
                <a:solidFill>
                  <a:schemeClr val="bg1"/>
                </a:solidFill>
              </a:rPr>
              <a:t>.</a:t>
            </a:r>
          </a:p>
          <a:p>
            <a:pPr marL="266700"/>
            <a:endParaRPr lang="nb-NO" b="1" dirty="0">
              <a:solidFill>
                <a:schemeClr val="bg1"/>
              </a:solidFill>
            </a:endParaRPr>
          </a:p>
          <a:p>
            <a:pPr marL="266700"/>
            <a:r>
              <a:rPr lang="lt-LT" sz="2400" b="1" dirty="0">
                <a:solidFill>
                  <a:schemeClr val="bg1"/>
                </a:solidFill>
              </a:rPr>
              <a:t>Asociacijos tikslas vertinti žmogų, teigiama, kad visi žmonės yra gimę laisvi, visi yra vertingi, gali galvoti ir priimti protingus sprendimus. </a:t>
            </a:r>
            <a:endParaRPr lang="nb-NO" b="1" dirty="0">
              <a:solidFill>
                <a:schemeClr val="bg1"/>
              </a:solidFill>
            </a:endParaRPr>
          </a:p>
          <a:p>
            <a:pPr marL="266700"/>
            <a:endParaRPr lang="lt-LT" sz="2400" b="1" dirty="0">
              <a:solidFill>
                <a:schemeClr val="bg1"/>
              </a:solidFill>
            </a:endParaRPr>
          </a:p>
          <a:p>
            <a:pPr marL="266700"/>
            <a:r>
              <a:rPr lang="lt-LT" sz="2400" b="1" dirty="0">
                <a:solidFill>
                  <a:schemeClr val="bg1"/>
                </a:solidFill>
              </a:rPr>
              <a:t>Norvegijos humanistų asociacija remiasi tarptautine žmogaus teisių deklaracija.</a:t>
            </a:r>
            <a:endParaRPr lang="nb-NO" sz="1600" b="1" dirty="0">
              <a:solidFill>
                <a:schemeClr val="bg1"/>
              </a:solidFill>
            </a:endParaRPr>
          </a:p>
          <a:p>
            <a:pPr marL="266700"/>
            <a:endParaRPr lang="lt-LT" sz="2400" b="1" dirty="0">
              <a:solidFill>
                <a:schemeClr val="bg1"/>
              </a:solidFill>
            </a:endParaRPr>
          </a:p>
          <a:p>
            <a:pPr marL="266700"/>
            <a:r>
              <a:rPr lang="lt-LT" sz="2400" b="1" dirty="0">
                <a:solidFill>
                  <a:schemeClr val="bg1"/>
                </a:solidFill>
              </a:rPr>
              <a:t>Asociacija kovoja už tai, kad</a:t>
            </a:r>
            <a:endParaRPr lang="nb-NO" sz="2400" b="1" dirty="0">
              <a:solidFill>
                <a:schemeClr val="bg1"/>
              </a:solidFill>
            </a:endParaRPr>
          </a:p>
          <a:p>
            <a:pPr marL="266700"/>
            <a:r>
              <a:rPr lang="nb-NO" sz="2400" b="1" dirty="0">
                <a:solidFill>
                  <a:schemeClr val="bg1"/>
                </a:solidFill>
              </a:rPr>
              <a:t>- </a:t>
            </a:r>
            <a:r>
              <a:rPr lang="lt-LT" sz="2400" b="1" dirty="0">
                <a:solidFill>
                  <a:schemeClr val="bg1"/>
                </a:solidFill>
              </a:rPr>
              <a:t>Visi galėtų laisvai rinktis bet kurią pasaulėžiūrą</a:t>
            </a:r>
            <a:endParaRPr lang="nb-NO" sz="2400" b="1" dirty="0">
              <a:solidFill>
                <a:schemeClr val="bg1"/>
              </a:solidFill>
            </a:endParaRPr>
          </a:p>
          <a:p>
            <a:pPr marL="266700"/>
            <a:r>
              <a:rPr lang="nb-NO" sz="2400" b="1" dirty="0">
                <a:solidFill>
                  <a:schemeClr val="bg1"/>
                </a:solidFill>
              </a:rPr>
              <a:t>-</a:t>
            </a:r>
            <a:r>
              <a:rPr lang="lt-LT" sz="2400" b="1" dirty="0">
                <a:solidFill>
                  <a:schemeClr val="bg1"/>
                </a:solidFill>
              </a:rPr>
              <a:t> Su netikinčiais žmonėmis būtų elgiamasi vienodai kaip su tikinčiaisiais</a:t>
            </a:r>
            <a:endParaRPr lang="nb-NO" sz="2400" b="1" dirty="0">
              <a:solidFill>
                <a:schemeClr val="bg1"/>
              </a:solidFill>
            </a:endParaRPr>
          </a:p>
          <a:p>
            <a:pPr marL="266700"/>
            <a:r>
              <a:rPr lang="nb-NO" sz="2400" b="1" dirty="0">
                <a:solidFill>
                  <a:schemeClr val="bg1"/>
                </a:solidFill>
              </a:rPr>
              <a:t>- Homo</a:t>
            </a:r>
            <a:r>
              <a:rPr lang="lt-LT" sz="2400" b="1" dirty="0">
                <a:solidFill>
                  <a:schemeClr val="bg1"/>
                </a:solidFill>
              </a:rPr>
              <a:t>seksualai ir heteroseksualai turėtų tas pačias teise</a:t>
            </a:r>
            <a:r>
              <a:rPr lang="nb-NO" sz="2400" b="1" dirty="0">
                <a:solidFill>
                  <a:schemeClr val="bg1"/>
                </a:solidFill>
              </a:rPr>
              <a:t>s</a:t>
            </a:r>
            <a:r>
              <a:rPr lang="lt-LT" sz="2400" b="1" dirty="0">
                <a:solidFill>
                  <a:schemeClr val="bg1"/>
                </a:solidFill>
              </a:rPr>
              <a:t> </a:t>
            </a:r>
            <a:endParaRPr lang="nb-NO" sz="2400" b="1" dirty="0">
              <a:solidFill>
                <a:schemeClr val="bg1"/>
              </a:solidFill>
            </a:endParaRPr>
          </a:p>
        </p:txBody>
      </p:sp>
      <p:pic>
        <p:nvPicPr>
          <p:cNvPr id="3" name="Bild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4827" y="4819577"/>
            <a:ext cx="2407173" cy="1649897"/>
          </a:xfrm>
          <a:prstGeom prst="rect">
            <a:avLst/>
          </a:prstGeom>
          <a:solidFill>
            <a:srgbClr val="FFFFFF">
              <a:shade val="85000"/>
            </a:srgbClr>
          </a:solidFill>
          <a:ln w="28575"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0852" y="102704"/>
            <a:ext cx="609600" cy="609600"/>
          </a:xfrm>
          <a:prstGeom prst="rect">
            <a:avLst/>
          </a:prstGeom>
        </p:spPr>
      </p:pic>
    </p:spTree>
    <p:extLst>
      <p:ext uri="{BB962C8B-B14F-4D97-AF65-F5344CB8AC3E}">
        <p14:creationId xmlns:p14="http://schemas.microsoft.com/office/powerpoint/2010/main" val="439516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Rektangel 11"/>
          <p:cNvSpPr/>
          <p:nvPr/>
        </p:nvSpPr>
        <p:spPr>
          <a:xfrm>
            <a:off x="316727" y="829677"/>
            <a:ext cx="11600733" cy="107721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sz="2400" b="1" dirty="0">
              <a:solidFill>
                <a:schemeClr val="bg1"/>
              </a:solidFill>
            </a:endParaRPr>
          </a:p>
          <a:p>
            <a:r>
              <a:rPr lang="nb-NO" sz="4000" b="1" dirty="0">
                <a:solidFill>
                  <a:schemeClr val="bg1"/>
                </a:solidFill>
              </a:rPr>
              <a:t>Humanist</a:t>
            </a:r>
            <a:r>
              <a:rPr lang="lt-LT" sz="4000" b="1" dirty="0">
                <a:solidFill>
                  <a:schemeClr val="bg1"/>
                </a:solidFill>
              </a:rPr>
              <a:t>iškos šventės ir apeigos</a:t>
            </a:r>
            <a:endParaRPr lang="nb-NO" sz="2400" b="1" dirty="0">
              <a:solidFill>
                <a:schemeClr val="bg1"/>
              </a:solidFill>
            </a:endParaRPr>
          </a:p>
        </p:txBody>
      </p:sp>
      <p:grpSp>
        <p:nvGrpSpPr>
          <p:cNvPr id="3" name="Gruppe 2"/>
          <p:cNvGrpSpPr/>
          <p:nvPr/>
        </p:nvGrpSpPr>
        <p:grpSpPr>
          <a:xfrm>
            <a:off x="316728" y="2438896"/>
            <a:ext cx="11505483" cy="3081293"/>
            <a:chOff x="316728" y="2172196"/>
            <a:chExt cx="11505483" cy="3081293"/>
          </a:xfrm>
        </p:grpSpPr>
        <p:sp>
          <p:nvSpPr>
            <p:cNvPr id="5" name="Rektangel 4"/>
            <p:cNvSpPr/>
            <p:nvPr/>
          </p:nvSpPr>
          <p:spPr>
            <a:xfrm>
              <a:off x="316728" y="4053160"/>
              <a:ext cx="6560323" cy="12003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lt-LT" sz="2400" b="1" dirty="0">
                  <a:solidFill>
                    <a:srgbClr val="FFCC66"/>
                  </a:solidFill>
                </a:rPr>
                <a:t>Vardo suteikimo ceremonija</a:t>
              </a:r>
              <a:r>
                <a:rPr lang="lt-LT" sz="2400" b="1" dirty="0"/>
                <a:t>. Jos metu gimusiam vaikui suteikiamas vardas ir švenčiamas įgytas identitetas.</a:t>
              </a:r>
              <a:endParaRPr lang="nb-NO" sz="2400" b="1" dirty="0">
                <a:solidFill>
                  <a:schemeClr val="bg1"/>
                </a:solidFill>
              </a:endParaRPr>
            </a:p>
          </p:txBody>
        </p:sp>
        <p:pic>
          <p:nvPicPr>
            <p:cNvPr id="7" name="Bil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6150" y="2230223"/>
              <a:ext cx="4526061" cy="3023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ktangel 5"/>
            <p:cNvSpPr/>
            <p:nvPr/>
          </p:nvSpPr>
          <p:spPr>
            <a:xfrm>
              <a:off x="316729" y="2172196"/>
              <a:ext cx="6560322" cy="19389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lt-LT" sz="2400" b="1" dirty="0">
                  <a:solidFill>
                    <a:schemeClr val="bg1"/>
                  </a:solidFill>
                </a:rPr>
                <a:t>Norvegijos humanistų asociacija (</a:t>
              </a:r>
              <a:r>
                <a:rPr lang="nb-NO" sz="2400" b="1" dirty="0">
                  <a:solidFill>
                    <a:schemeClr val="bg1"/>
                  </a:solidFill>
                </a:rPr>
                <a:t>HEF</a:t>
              </a:r>
              <a:r>
                <a:rPr lang="lt-LT" sz="2400" b="1" dirty="0">
                  <a:solidFill>
                    <a:schemeClr val="bg1"/>
                  </a:solidFill>
                </a:rPr>
                <a:t>)</a:t>
              </a:r>
              <a:r>
                <a:rPr lang="nb-NO" sz="2400" b="1" dirty="0">
                  <a:solidFill>
                    <a:schemeClr val="bg1"/>
                  </a:solidFill>
                </a:rPr>
                <a:t> </a:t>
              </a:r>
              <a:r>
                <a:rPr lang="lt-LT" sz="2400" b="1" dirty="0">
                  <a:solidFill>
                    <a:schemeClr val="bg1"/>
                  </a:solidFill>
                </a:rPr>
                <a:t>r</a:t>
              </a:r>
              <a:r>
                <a:rPr lang="lt-LT" sz="2400" b="1" dirty="0"/>
                <a:t>engia nereligines žmogaus gyvenimo šventes</a:t>
              </a:r>
              <a:r>
                <a:rPr lang="nb-NO" sz="2400" b="1" dirty="0">
                  <a:solidFill>
                    <a:schemeClr val="bg1"/>
                  </a:solidFill>
                </a:rPr>
                <a:t>. </a:t>
              </a:r>
              <a:r>
                <a:rPr lang="lt-LT" sz="2400" b="1" dirty="0">
                  <a:solidFill>
                    <a:schemeClr val="bg1"/>
                  </a:solidFill>
                </a:rPr>
                <a:t>Jos švenčiamos įvairiose viešosiose vietose tokiose, kaip merija, kultūros ar miesto bendruomenės namai.</a:t>
              </a:r>
              <a:endParaRPr lang="nb-NO" sz="1600" b="1" dirty="0">
                <a:solidFill>
                  <a:schemeClr val="bg1"/>
                </a:solidFill>
              </a:endParaRPr>
            </a:p>
          </p:txBody>
        </p:sp>
      </p:grpSp>
      <p:pic>
        <p:nvPicPr>
          <p:cNvPr id="4"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7860" y="220077"/>
            <a:ext cx="609600" cy="609600"/>
          </a:xfrm>
          <a:prstGeom prst="rect">
            <a:avLst/>
          </a:prstGeom>
        </p:spPr>
      </p:pic>
    </p:spTree>
    <p:extLst>
      <p:ext uri="{BB962C8B-B14F-4D97-AF65-F5344CB8AC3E}">
        <p14:creationId xmlns:p14="http://schemas.microsoft.com/office/powerpoint/2010/main" val="3398323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sp>
        <p:nvSpPr>
          <p:cNvPr id="12" name="Rektangel 11"/>
          <p:cNvSpPr/>
          <p:nvPr/>
        </p:nvSpPr>
        <p:spPr>
          <a:xfrm>
            <a:off x="490267" y="1052845"/>
            <a:ext cx="11238255" cy="6463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nb-NO" sz="3600" b="1" dirty="0">
                <a:solidFill>
                  <a:schemeClr val="bg1"/>
                </a:solidFill>
              </a:rPr>
              <a:t>Humanist</a:t>
            </a:r>
            <a:r>
              <a:rPr lang="lt-LT" sz="3600" b="1" dirty="0">
                <a:solidFill>
                  <a:schemeClr val="bg1"/>
                </a:solidFill>
              </a:rPr>
              <a:t>iškos šventės ir apeigos</a:t>
            </a:r>
            <a:endParaRPr lang="nb-NO" sz="2000" b="1" dirty="0">
              <a:solidFill>
                <a:schemeClr val="bg1"/>
              </a:solidFill>
            </a:endParaRPr>
          </a:p>
        </p:txBody>
      </p:sp>
      <p:sp>
        <p:nvSpPr>
          <p:cNvPr id="5" name="Rektangel 4"/>
          <p:cNvSpPr/>
          <p:nvPr/>
        </p:nvSpPr>
        <p:spPr>
          <a:xfrm>
            <a:off x="490267" y="2170187"/>
            <a:ext cx="6108941" cy="30469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266700"/>
            <a:endParaRPr lang="nb-NO" sz="2400" b="1" dirty="0">
              <a:solidFill>
                <a:schemeClr val="bg1"/>
              </a:solidFill>
            </a:endParaRPr>
          </a:p>
          <a:p>
            <a:pPr marL="266700"/>
            <a:endParaRPr lang="nb-NO" sz="2400" b="1" dirty="0">
              <a:solidFill>
                <a:schemeClr val="bg1"/>
              </a:solidFill>
            </a:endParaRPr>
          </a:p>
          <a:p>
            <a:pPr marL="266700"/>
            <a:r>
              <a:rPr lang="lt-LT" sz="2400" b="1" dirty="0">
                <a:solidFill>
                  <a:srgbClr val="FFCC66"/>
                </a:solidFill>
              </a:rPr>
              <a:t>Humanistiška konfirmacija </a:t>
            </a:r>
            <a:r>
              <a:rPr lang="lt-LT" sz="2400" b="1" dirty="0">
                <a:solidFill>
                  <a:schemeClr val="bg1"/>
                </a:solidFill>
              </a:rPr>
              <a:t>yra paskaitų ciklas apie</a:t>
            </a:r>
            <a:r>
              <a:rPr lang="nb-NO" sz="2400" b="1" dirty="0">
                <a:solidFill>
                  <a:schemeClr val="bg1"/>
                </a:solidFill>
              </a:rPr>
              <a:t> </a:t>
            </a:r>
            <a:r>
              <a:rPr lang="lt-LT" sz="2400" b="1" dirty="0">
                <a:solidFill>
                  <a:schemeClr val="bg1"/>
                </a:solidFill>
              </a:rPr>
              <a:t>etiką ir pasaulėžiūrą. </a:t>
            </a:r>
            <a:r>
              <a:rPr lang="nb-NO" sz="2400" b="1" dirty="0">
                <a:solidFill>
                  <a:schemeClr val="bg1"/>
                </a:solidFill>
              </a:rPr>
              <a:t> </a:t>
            </a:r>
            <a:r>
              <a:rPr lang="lt-LT" sz="2400" b="1" dirty="0">
                <a:solidFill>
                  <a:schemeClr val="bg1"/>
                </a:solidFill>
              </a:rPr>
              <a:t>Mokymai baigiami gražia švente. </a:t>
            </a:r>
          </a:p>
          <a:p>
            <a:pPr marL="266700"/>
            <a:r>
              <a:rPr lang="lt-LT" sz="2400" b="1" dirty="0">
                <a:solidFill>
                  <a:schemeClr val="bg1"/>
                </a:solidFill>
              </a:rPr>
              <a:t>Visi jaunuoliai, kurie tik nori, gali pasirinkti humanistišką konfirmaciją.</a:t>
            </a:r>
            <a:endParaRPr lang="nb-NO" sz="2400" b="1" dirty="0">
              <a:solidFill>
                <a:schemeClr val="bg1"/>
              </a:solidFill>
            </a:endParaRPr>
          </a:p>
          <a:p>
            <a:pPr marL="266700"/>
            <a:endParaRPr lang="nb-NO" sz="2400" b="1" dirty="0">
              <a:solidFill>
                <a:schemeClr val="bg1"/>
              </a:solidFill>
            </a:endParaRPr>
          </a:p>
        </p:txBody>
      </p:sp>
      <p:pic>
        <p:nvPicPr>
          <p:cNvPr id="1026" name="Picture 2" descr="Bilderesultat for humanistisk konfirmasj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0809" y="2170187"/>
            <a:ext cx="4887713" cy="3416320"/>
          </a:xfrm>
          <a:prstGeom prst="rect">
            <a:avLst/>
          </a:prstGeom>
          <a:noFill/>
          <a:extLst>
            <a:ext uri="{909E8E84-426E-40DD-AFC4-6F175D3DCCD1}">
              <a14:hiddenFill xmlns:a14="http://schemas.microsoft.com/office/drawing/2010/main">
                <a:solidFill>
                  <a:srgbClr val="FFFFFF"/>
                </a:solidFill>
              </a14:hiddenFill>
            </a:ext>
          </a:extLst>
        </p:spPr>
      </p:pic>
      <p:pic>
        <p:nvPicPr>
          <p:cNvPr id="3"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8922" y="207740"/>
            <a:ext cx="609600" cy="609600"/>
          </a:xfrm>
          <a:prstGeom prst="rect">
            <a:avLst/>
          </a:prstGeom>
        </p:spPr>
      </p:pic>
    </p:spTree>
    <p:extLst>
      <p:ext uri="{BB962C8B-B14F-4D97-AF65-F5344CB8AC3E}">
        <p14:creationId xmlns:p14="http://schemas.microsoft.com/office/powerpoint/2010/main" val="3504082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0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sp>
        <p:nvSpPr>
          <p:cNvPr id="12" name="Rektangel 11"/>
          <p:cNvSpPr/>
          <p:nvPr/>
        </p:nvSpPr>
        <p:spPr>
          <a:xfrm>
            <a:off x="490267" y="614695"/>
            <a:ext cx="11244533" cy="14465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sz="2400" b="1" dirty="0">
              <a:solidFill>
                <a:schemeClr val="bg1"/>
              </a:solidFill>
            </a:endParaRPr>
          </a:p>
          <a:p>
            <a:r>
              <a:rPr lang="nb-NO" sz="4000" b="1" dirty="0">
                <a:solidFill>
                  <a:schemeClr val="bg1"/>
                </a:solidFill>
              </a:rPr>
              <a:t>Humanist</a:t>
            </a:r>
            <a:r>
              <a:rPr lang="lt-LT" sz="4000" b="1" dirty="0">
                <a:solidFill>
                  <a:schemeClr val="bg1"/>
                </a:solidFill>
              </a:rPr>
              <a:t>iškos šventės ir apeigos</a:t>
            </a:r>
            <a:endParaRPr lang="nb-NO" sz="2400" b="1" dirty="0">
              <a:solidFill>
                <a:schemeClr val="bg1"/>
              </a:solidFill>
            </a:endParaRPr>
          </a:p>
          <a:p>
            <a:endParaRPr lang="nb-NO" sz="2400" b="1" dirty="0">
              <a:solidFill>
                <a:schemeClr val="bg1"/>
              </a:solidFill>
            </a:endParaRPr>
          </a:p>
        </p:txBody>
      </p:sp>
      <p:sp>
        <p:nvSpPr>
          <p:cNvPr id="5" name="Rektangel 4"/>
          <p:cNvSpPr/>
          <p:nvPr/>
        </p:nvSpPr>
        <p:spPr>
          <a:xfrm>
            <a:off x="490267" y="2848148"/>
            <a:ext cx="6177952" cy="452431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sz="2400" b="1" dirty="0">
              <a:solidFill>
                <a:schemeClr val="bg1"/>
              </a:solidFill>
            </a:endParaRPr>
          </a:p>
          <a:p>
            <a:pPr marL="342900" indent="-342900">
              <a:buFont typeface="Arial" panose="020B0604020202020204" pitchFamily="34" charset="0"/>
              <a:buChar char="•"/>
            </a:pPr>
            <a:r>
              <a:rPr lang="lt-LT" sz="2400" b="1" dirty="0"/>
              <a:t>Humanistinė santuoka  - tai graži ceremonija, kai du žmonės nusprendžia gyventi kartu ir sujungia savo gyvenimus.</a:t>
            </a:r>
          </a:p>
          <a:p>
            <a:pPr marL="342900" indent="-342900">
              <a:buFont typeface="Arial" panose="020B0604020202020204" pitchFamily="34" charset="0"/>
              <a:buChar char="•"/>
            </a:pPr>
            <a:endParaRPr lang="nb-NO" sz="2400" b="1" dirty="0">
              <a:solidFill>
                <a:schemeClr val="bg1"/>
              </a:solidFill>
            </a:endParaRPr>
          </a:p>
          <a:p>
            <a:pPr marL="342900" indent="-342900">
              <a:buFont typeface="Arial" panose="020B0604020202020204" pitchFamily="34" charset="0"/>
              <a:buChar char="•"/>
            </a:pPr>
            <a:r>
              <a:rPr lang="lt-LT" sz="2400" b="1" dirty="0"/>
              <a:t>Humanistinę santuoką gali įregistruoti ir homoseksualios, ir heteroseksualios poros.</a:t>
            </a:r>
          </a:p>
          <a:p>
            <a:pPr marL="342900" indent="-342900">
              <a:buFont typeface="Arial" panose="020B0604020202020204" pitchFamily="34" charset="0"/>
              <a:buChar char="•"/>
            </a:pPr>
            <a:endParaRPr lang="lt-LT" sz="2400" b="1" dirty="0"/>
          </a:p>
          <a:p>
            <a:pPr marL="342900" indent="-342900">
              <a:buFont typeface="Arial" panose="020B0604020202020204" pitchFamily="34" charset="0"/>
              <a:buChar char="•"/>
            </a:pPr>
            <a:r>
              <a:rPr lang="lt-LT" sz="2400" b="1" dirty="0">
                <a:solidFill>
                  <a:schemeClr val="bg1"/>
                </a:solidFill>
              </a:rPr>
              <a:t>Norint sudaryti humanistinę santuoką, vienas iš sutuoktinių poros turi būti HEF narys</a:t>
            </a:r>
            <a:r>
              <a:rPr lang="nb-NO" sz="2400" b="1" dirty="0">
                <a:solidFill>
                  <a:schemeClr val="bg1"/>
                </a:solidFill>
              </a:rPr>
              <a:t>. </a:t>
            </a:r>
          </a:p>
          <a:p>
            <a:pPr marL="266700"/>
            <a:endParaRPr lang="nb-NO" sz="2400" b="1" dirty="0">
              <a:solidFill>
                <a:schemeClr val="bg1"/>
              </a:solidFill>
            </a:endParaRPr>
          </a:p>
        </p:txBody>
      </p:sp>
      <p:pic>
        <p:nvPicPr>
          <p:cNvPr id="6" name="Bil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7150" y="2848148"/>
            <a:ext cx="3457576" cy="27221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182217"/>
            <a:ext cx="609600" cy="609600"/>
          </a:xfrm>
          <a:prstGeom prst="rect">
            <a:avLst/>
          </a:prstGeom>
        </p:spPr>
      </p:pic>
    </p:spTree>
    <p:extLst>
      <p:ext uri="{BB962C8B-B14F-4D97-AF65-F5344CB8AC3E}">
        <p14:creationId xmlns:p14="http://schemas.microsoft.com/office/powerpoint/2010/main" val="722194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Rektangel 11"/>
          <p:cNvSpPr/>
          <p:nvPr/>
        </p:nvSpPr>
        <p:spPr>
          <a:xfrm>
            <a:off x="490267" y="614695"/>
            <a:ext cx="11505674" cy="6463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nb-NO" sz="3600" b="1" dirty="0">
                <a:solidFill>
                  <a:schemeClr val="bg1"/>
                </a:solidFill>
              </a:rPr>
              <a:t>Humanist</a:t>
            </a:r>
            <a:r>
              <a:rPr lang="lt-LT" sz="3600" b="1" dirty="0">
                <a:solidFill>
                  <a:schemeClr val="bg1"/>
                </a:solidFill>
              </a:rPr>
              <a:t>iškos šventės ir apeigos</a:t>
            </a:r>
            <a:endParaRPr lang="nb-NO" sz="2000" b="1" dirty="0">
              <a:solidFill>
                <a:schemeClr val="bg1"/>
              </a:solidFill>
            </a:endParaRPr>
          </a:p>
        </p:txBody>
      </p:sp>
      <p:sp>
        <p:nvSpPr>
          <p:cNvPr id="5" name="Rektangel 4"/>
          <p:cNvSpPr/>
          <p:nvPr/>
        </p:nvSpPr>
        <p:spPr>
          <a:xfrm>
            <a:off x="490267" y="2189237"/>
            <a:ext cx="8025083" cy="329320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266700"/>
            <a:endParaRPr lang="nb-NO" sz="2400" b="1" dirty="0">
              <a:solidFill>
                <a:schemeClr val="bg1"/>
              </a:solidFill>
            </a:endParaRPr>
          </a:p>
          <a:p>
            <a:pPr marL="266700"/>
            <a:endParaRPr lang="nb-NO" sz="2400" b="1" dirty="0">
              <a:solidFill>
                <a:schemeClr val="bg1"/>
              </a:solidFill>
            </a:endParaRPr>
          </a:p>
          <a:p>
            <a:r>
              <a:rPr lang="lt-LT" sz="2400" b="1" dirty="0"/>
              <a:t>Laidotuvių ceremonija skirta mirusiajam pagerbti. </a:t>
            </a:r>
            <a:endParaRPr lang="nb-NO" sz="2400" b="1" dirty="0">
              <a:solidFill>
                <a:schemeClr val="bg1"/>
              </a:solidFill>
            </a:endParaRPr>
          </a:p>
          <a:p>
            <a:endParaRPr lang="nb-NO" sz="2400" b="1" dirty="0">
              <a:solidFill>
                <a:schemeClr val="bg1"/>
              </a:solidFill>
            </a:endParaRPr>
          </a:p>
          <a:p>
            <a:r>
              <a:rPr lang="lt-LT" sz="2400" b="1" dirty="0">
                <a:solidFill>
                  <a:schemeClr val="bg1"/>
                </a:solidFill>
              </a:rPr>
              <a:t>Humanistai laidojami bendrose kapinėse todėl, kad nėra tam pritaikytų atskirų humanistinių laidojimo vietų. </a:t>
            </a:r>
            <a:endParaRPr lang="nb-NO" sz="2400" b="1" dirty="0">
              <a:solidFill>
                <a:schemeClr val="bg1"/>
              </a:solidFill>
            </a:endParaRPr>
          </a:p>
          <a:p>
            <a:pPr marL="266700"/>
            <a:endParaRPr lang="nb-NO" sz="4000" b="1" dirty="0">
              <a:solidFill>
                <a:schemeClr val="bg1"/>
              </a:solidFill>
            </a:endParaRPr>
          </a:p>
          <a:p>
            <a:pPr marL="266700"/>
            <a:endParaRPr lang="nb-NO" sz="2400" b="1" dirty="0">
              <a:solidFill>
                <a:schemeClr val="bg1"/>
              </a:solidFill>
            </a:endParaRPr>
          </a:p>
        </p:txBody>
      </p:sp>
      <p:pic>
        <p:nvPicPr>
          <p:cNvPr id="7" name="Bilde 6"/>
          <p:cNvPicPr>
            <a:picLocks noChangeAspect="1"/>
          </p:cNvPicPr>
          <p:nvPr/>
        </p:nvPicPr>
        <p:blipFill rotWithShape="1">
          <a:blip r:embed="rId5">
            <a:extLst>
              <a:ext uri="{28A0092B-C50C-407E-A947-70E740481C1C}">
                <a14:useLocalDpi xmlns:a14="http://schemas.microsoft.com/office/drawing/2010/main" val="0"/>
              </a:ext>
            </a:extLst>
          </a:blip>
          <a:srcRect l="32709" r="23485"/>
          <a:stretch/>
        </p:blipFill>
        <p:spPr>
          <a:xfrm>
            <a:off x="9229725" y="2227601"/>
            <a:ext cx="2234582" cy="3254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9507" y="195469"/>
            <a:ext cx="609600" cy="609600"/>
          </a:xfrm>
          <a:prstGeom prst="rect">
            <a:avLst/>
          </a:prstGeom>
        </p:spPr>
      </p:pic>
    </p:spTree>
    <p:extLst>
      <p:ext uri="{BB962C8B-B14F-4D97-AF65-F5344CB8AC3E}">
        <p14:creationId xmlns:p14="http://schemas.microsoft.com/office/powerpoint/2010/main" val="2023385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91A05"/>
        </a:solidFill>
        <a:effectLst/>
      </p:bgPr>
    </p:bg>
    <p:spTree>
      <p:nvGrpSpPr>
        <p:cNvPr id="1" name=""/>
        <p:cNvGrpSpPr/>
        <p:nvPr/>
      </p:nvGrpSpPr>
      <p:grpSpPr>
        <a:xfrm>
          <a:off x="0" y="0"/>
          <a:ext cx="0" cy="0"/>
          <a:chOff x="0" y="0"/>
          <a:chExt cx="0" cy="0"/>
        </a:xfrm>
      </p:grpSpPr>
      <p:sp>
        <p:nvSpPr>
          <p:cNvPr id="2" name="Rektangel 1"/>
          <p:cNvSpPr/>
          <p:nvPr/>
        </p:nvSpPr>
        <p:spPr>
          <a:xfrm>
            <a:off x="0" y="500210"/>
            <a:ext cx="11987213" cy="646331"/>
          </a:xfrm>
          <a:prstGeom prst="rect">
            <a:avLst/>
          </a:prstGeom>
        </p:spPr>
        <p:txBody>
          <a:bodyPr wrap="square">
            <a:spAutoFit/>
          </a:bodyPr>
          <a:lstStyle/>
          <a:p>
            <a:pPr algn="ctr"/>
            <a:r>
              <a:rPr lang="lt-LT" sz="3600" b="1" dirty="0">
                <a:solidFill>
                  <a:schemeClr val="bg1"/>
                </a:solidFill>
                <a:ea typeface="Calibri" panose="020F0502020204030204" pitchFamily="34" charset="0"/>
                <a:cs typeface="Times New Roman" panose="02020603050405020304" pitchFamily="18" charset="0"/>
              </a:rPr>
              <a:t>Humanizmą atspindinti m</a:t>
            </a:r>
            <a:r>
              <a:rPr lang="nb-NO" sz="3600" b="1" dirty="0">
                <a:solidFill>
                  <a:schemeClr val="bg1"/>
                </a:solidFill>
                <a:ea typeface="Calibri" panose="020F0502020204030204" pitchFamily="34" charset="0"/>
                <a:cs typeface="Times New Roman" panose="02020603050405020304" pitchFamily="18" charset="0"/>
              </a:rPr>
              <a:t>u</a:t>
            </a:r>
            <a:r>
              <a:rPr lang="lt-LT" sz="3600" b="1" dirty="0">
                <a:solidFill>
                  <a:schemeClr val="bg1"/>
                </a:solidFill>
                <a:ea typeface="Calibri" panose="020F0502020204030204" pitchFamily="34" charset="0"/>
                <a:cs typeface="Times New Roman" panose="02020603050405020304" pitchFamily="18" charset="0"/>
              </a:rPr>
              <a:t>zika</a:t>
            </a:r>
            <a:r>
              <a:rPr lang="nb-NO" sz="3600" b="1" dirty="0">
                <a:solidFill>
                  <a:schemeClr val="bg1"/>
                </a:solidFill>
                <a:ea typeface="Calibri" panose="020F0502020204030204" pitchFamily="34" charset="0"/>
                <a:cs typeface="Times New Roman" panose="02020603050405020304" pitchFamily="18" charset="0"/>
              </a:rPr>
              <a:t>, </a:t>
            </a:r>
            <a:r>
              <a:rPr lang="lt-LT" sz="3600" b="1" dirty="0">
                <a:solidFill>
                  <a:schemeClr val="bg1"/>
                </a:solidFill>
                <a:ea typeface="Calibri" panose="020F0502020204030204" pitchFamily="34" charset="0"/>
                <a:cs typeface="Times New Roman" panose="02020603050405020304" pitchFamily="18" charset="0"/>
              </a:rPr>
              <a:t>menas</a:t>
            </a:r>
            <a:r>
              <a:rPr lang="nb-NO" sz="3600" b="1" dirty="0">
                <a:solidFill>
                  <a:schemeClr val="bg1"/>
                </a:solidFill>
                <a:ea typeface="Calibri" panose="020F0502020204030204" pitchFamily="34" charset="0"/>
                <a:cs typeface="Times New Roman" panose="02020603050405020304" pitchFamily="18" charset="0"/>
              </a:rPr>
              <a:t> </a:t>
            </a:r>
            <a:r>
              <a:rPr lang="lt-LT" sz="3600" b="1" dirty="0">
                <a:solidFill>
                  <a:schemeClr val="bg1"/>
                </a:solidFill>
                <a:ea typeface="Calibri" panose="020F0502020204030204" pitchFamily="34" charset="0"/>
                <a:cs typeface="Times New Roman" panose="02020603050405020304" pitchFamily="18" charset="0"/>
              </a:rPr>
              <a:t>ir</a:t>
            </a:r>
            <a:r>
              <a:rPr lang="nb-NO" sz="3600" b="1" dirty="0">
                <a:solidFill>
                  <a:schemeClr val="bg1"/>
                </a:solidFill>
                <a:ea typeface="Calibri" panose="020F0502020204030204" pitchFamily="34" charset="0"/>
                <a:cs typeface="Times New Roman" panose="02020603050405020304" pitchFamily="18" charset="0"/>
              </a:rPr>
              <a:t> ar</a:t>
            </a:r>
            <a:r>
              <a:rPr lang="lt-LT" sz="3600" b="1" dirty="0">
                <a:solidFill>
                  <a:schemeClr val="bg1"/>
                </a:solidFill>
                <a:ea typeface="Calibri" panose="020F0502020204030204" pitchFamily="34" charset="0"/>
                <a:cs typeface="Times New Roman" panose="02020603050405020304" pitchFamily="18" charset="0"/>
              </a:rPr>
              <a:t>chitektūra</a:t>
            </a:r>
          </a:p>
        </p:txBody>
      </p:sp>
      <p:sp>
        <p:nvSpPr>
          <p:cNvPr id="3" name="Rektangel 2"/>
          <p:cNvSpPr/>
          <p:nvPr/>
        </p:nvSpPr>
        <p:spPr>
          <a:xfrm>
            <a:off x="344557" y="823376"/>
            <a:ext cx="6856172" cy="5486695"/>
          </a:xfrm>
          <a:prstGeom prst="rect">
            <a:avLst/>
          </a:prstGeom>
        </p:spPr>
        <p:txBody>
          <a:bodyPr wrap="square">
            <a:spAutoFit/>
          </a:bodyPr>
          <a:lstStyle/>
          <a:p>
            <a:pPr>
              <a:lnSpc>
                <a:spcPct val="107000"/>
              </a:lnSpc>
              <a:spcAft>
                <a:spcPts val="800"/>
              </a:spcAft>
            </a:pPr>
            <a:endParaRPr lang="lt-LT" sz="2000" b="1" dirty="0">
              <a:solidFill>
                <a:schemeClr val="bg2">
                  <a:lumMod val="25000"/>
                </a:schemeClr>
              </a:solidFill>
              <a:ea typeface="Calibri" panose="020F0502020204030204" pitchFamily="34" charset="0"/>
              <a:cs typeface="Times New Roman" panose="02020603050405020304" pitchFamily="18" charset="0"/>
            </a:endParaRPr>
          </a:p>
          <a:p>
            <a:pPr>
              <a:lnSpc>
                <a:spcPct val="107000"/>
              </a:lnSpc>
              <a:spcAft>
                <a:spcPts val="800"/>
              </a:spcAft>
            </a:pPr>
            <a:r>
              <a:rPr lang="lt-LT" sz="2400" b="1" dirty="0">
                <a:solidFill>
                  <a:srgbClr val="C00000"/>
                </a:solidFill>
                <a:ea typeface="Calibri" panose="020F0502020204030204" pitchFamily="34" charset="0"/>
                <a:cs typeface="Times New Roman" panose="02020603050405020304" pitchFamily="18" charset="0"/>
              </a:rPr>
              <a:t>Muzika</a:t>
            </a:r>
            <a:r>
              <a:rPr lang="nb-NO" sz="2400" b="1" dirty="0">
                <a:solidFill>
                  <a:srgbClr val="C00000"/>
                </a:solidFill>
                <a:ea typeface="Calibri" panose="020F0502020204030204" pitchFamily="34" charset="0"/>
                <a:cs typeface="Times New Roman" panose="02020603050405020304" pitchFamily="18" charset="0"/>
              </a:rPr>
              <a:t>: </a:t>
            </a:r>
            <a:r>
              <a:rPr lang="nb-NO" sz="2400" b="1" dirty="0">
                <a:solidFill>
                  <a:schemeClr val="bg1"/>
                </a:solidFill>
                <a:ea typeface="Calibri" panose="020F0502020204030204" pitchFamily="34" charset="0"/>
                <a:cs typeface="Times New Roman" panose="02020603050405020304" pitchFamily="18" charset="0"/>
              </a:rPr>
              <a:t>Humanist</a:t>
            </a:r>
            <a:r>
              <a:rPr lang="lt-LT" sz="2400" b="1" dirty="0">
                <a:solidFill>
                  <a:schemeClr val="bg1"/>
                </a:solidFill>
                <a:ea typeface="Calibri" panose="020F0502020204030204" pitchFamily="34" charset="0"/>
                <a:cs typeface="Times New Roman" panose="02020603050405020304" pitchFamily="18" charset="0"/>
              </a:rPr>
              <a:t>ai neturi sukūrę tik jiems būdingos muzikos krypties, bet jų muzika ir dainos pasižymi tekstais apie laisvę, toleranciją, teisingumą ir meilę</a:t>
            </a:r>
            <a:r>
              <a:rPr lang="nb-NO" sz="2400" b="1" dirty="0">
                <a:solidFill>
                  <a:schemeClr val="bg1"/>
                </a:solidFill>
                <a:ea typeface="Calibri" panose="020F0502020204030204" pitchFamily="34" charset="0"/>
                <a:cs typeface="Times New Roman" panose="02020603050405020304" pitchFamily="18" charset="0"/>
              </a:rPr>
              <a:t> </a:t>
            </a:r>
            <a:endParaRPr lang="lt-LT" sz="2400" b="1" dirty="0">
              <a:solidFill>
                <a:schemeClr val="bg1"/>
              </a:solidFill>
              <a:ea typeface="Calibri" panose="020F0502020204030204" pitchFamily="34" charset="0"/>
              <a:cs typeface="Times New Roman" panose="02020603050405020304" pitchFamily="18" charset="0"/>
            </a:endParaRPr>
          </a:p>
          <a:p>
            <a:pPr>
              <a:lnSpc>
                <a:spcPct val="107000"/>
              </a:lnSpc>
              <a:spcAft>
                <a:spcPts val="800"/>
              </a:spcAft>
            </a:pPr>
            <a:r>
              <a:rPr lang="lt-LT" sz="2400" b="1" dirty="0">
                <a:solidFill>
                  <a:schemeClr val="bg1"/>
                </a:solidFill>
                <a:ea typeface="Calibri" panose="020F0502020204030204" pitchFamily="34" charset="0"/>
                <a:cs typeface="Times New Roman" panose="02020603050405020304" pitchFamily="18" charset="0"/>
              </a:rPr>
              <a:t>Pvz</a:t>
            </a:r>
            <a:r>
              <a:rPr lang="nb-NO" sz="2400" b="1" dirty="0">
                <a:solidFill>
                  <a:schemeClr val="bg1"/>
                </a:solidFill>
                <a:ea typeface="Calibri" panose="020F0502020204030204" pitchFamily="34" charset="0"/>
                <a:cs typeface="Times New Roman" panose="02020603050405020304" pitchFamily="18" charset="0"/>
              </a:rPr>
              <a:t>. </a:t>
            </a:r>
            <a:r>
              <a:rPr lang="nb-NO" sz="2400" b="1" dirty="0">
                <a:solidFill>
                  <a:schemeClr val="bg1"/>
                </a:solidFill>
                <a:ea typeface="Calibri" panose="020F0502020204030204" pitchFamily="34" charset="0"/>
                <a:cs typeface="Times New Roman" panose="02020603050405020304" pitchFamily="18" charset="0"/>
                <a:hlinkClick r:id="rId4"/>
              </a:rPr>
              <a:t>Imagine av John Lennon</a:t>
            </a:r>
            <a:r>
              <a:rPr lang="lt-LT" sz="2400" b="1" dirty="0">
                <a:solidFill>
                  <a:schemeClr val="bg1"/>
                </a:solidFill>
                <a:ea typeface="Calibri" panose="020F0502020204030204" pitchFamily="34" charset="0"/>
                <a:cs typeface="Times New Roman" panose="02020603050405020304" pitchFamily="18" charset="0"/>
                <a:hlinkClick r:id="rId4"/>
              </a:rPr>
              <a:t> </a:t>
            </a:r>
            <a:endParaRPr lang="lt-LT" sz="2400" b="1" dirty="0">
              <a:solidFill>
                <a:schemeClr val="bg1"/>
              </a:solidFill>
              <a:ea typeface="Calibri" panose="020F0502020204030204" pitchFamily="34" charset="0"/>
              <a:cs typeface="Times New Roman" panose="02020603050405020304" pitchFamily="18" charset="0"/>
            </a:endParaRPr>
          </a:p>
          <a:p>
            <a:pPr>
              <a:lnSpc>
                <a:spcPct val="107000"/>
              </a:lnSpc>
              <a:spcAft>
                <a:spcPts val="800"/>
              </a:spcAft>
            </a:pPr>
            <a:endParaRPr lang="lt-LT" sz="2000" dirty="0">
              <a:solidFill>
                <a:schemeClr val="bg2">
                  <a:lumMod val="25000"/>
                </a:schemeClr>
              </a:solidFill>
              <a:ea typeface="Calibri" panose="020F0502020204030204" pitchFamily="34" charset="0"/>
              <a:cs typeface="Times New Roman" panose="02020603050405020304" pitchFamily="18" charset="0"/>
            </a:endParaRPr>
          </a:p>
          <a:p>
            <a:pPr>
              <a:lnSpc>
                <a:spcPct val="107000"/>
              </a:lnSpc>
              <a:spcAft>
                <a:spcPts val="800"/>
              </a:spcAft>
            </a:pPr>
            <a:endParaRPr lang="nb-NO" sz="2000" dirty="0">
              <a:solidFill>
                <a:schemeClr val="bg2">
                  <a:lumMod val="25000"/>
                </a:schemeClr>
              </a:solidFill>
              <a:ea typeface="Calibri" panose="020F0502020204030204" pitchFamily="34" charset="0"/>
              <a:cs typeface="Times New Roman" panose="02020603050405020304" pitchFamily="18" charset="0"/>
            </a:endParaRPr>
          </a:p>
          <a:p>
            <a:pPr>
              <a:lnSpc>
                <a:spcPct val="107000"/>
              </a:lnSpc>
              <a:spcAft>
                <a:spcPts val="800"/>
              </a:spcAft>
            </a:pPr>
            <a:r>
              <a:rPr lang="lt-LT" sz="2400" b="1" dirty="0">
                <a:solidFill>
                  <a:srgbClr val="C00000"/>
                </a:solidFill>
                <a:ea typeface="Calibri" panose="020F0502020204030204" pitchFamily="34" charset="0"/>
                <a:cs typeface="Times New Roman" panose="02020603050405020304" pitchFamily="18" charset="0"/>
              </a:rPr>
              <a:t>Menas</a:t>
            </a:r>
            <a:r>
              <a:rPr lang="nb-NO" sz="2400" b="1" dirty="0">
                <a:solidFill>
                  <a:srgbClr val="C00000"/>
                </a:solidFill>
                <a:ea typeface="Calibri" panose="020F0502020204030204" pitchFamily="34" charset="0"/>
                <a:cs typeface="Times New Roman" panose="02020603050405020304" pitchFamily="18" charset="0"/>
              </a:rPr>
              <a:t>: </a:t>
            </a:r>
            <a:r>
              <a:rPr lang="lt-LT" sz="2400" b="1" dirty="0">
                <a:solidFill>
                  <a:schemeClr val="bg1"/>
                </a:solidFill>
                <a:ea typeface="Calibri" panose="020F0502020204030204" pitchFamily="34" charset="0"/>
                <a:cs typeface="Times New Roman" panose="02020603050405020304" pitchFamily="18" charset="0"/>
              </a:rPr>
              <a:t>meno kūriniuose yra aukštinamos žmogiškosios vertybės  ir humanistines idėjos</a:t>
            </a:r>
          </a:p>
          <a:p>
            <a:pPr>
              <a:lnSpc>
                <a:spcPct val="107000"/>
              </a:lnSpc>
              <a:spcAft>
                <a:spcPts val="800"/>
              </a:spcAft>
            </a:pPr>
            <a:endParaRPr lang="nb-NO" sz="800" b="1" dirty="0">
              <a:solidFill>
                <a:schemeClr val="bg2">
                  <a:lumMod val="25000"/>
                </a:schemeClr>
              </a:solidFill>
              <a:ea typeface="Calibri" panose="020F0502020204030204" pitchFamily="34" charset="0"/>
              <a:cs typeface="Times New Roman" panose="02020603050405020304" pitchFamily="18" charset="0"/>
            </a:endParaRPr>
          </a:p>
          <a:p>
            <a:pPr>
              <a:lnSpc>
                <a:spcPct val="107000"/>
              </a:lnSpc>
              <a:spcAft>
                <a:spcPts val="800"/>
              </a:spcAft>
            </a:pPr>
            <a:r>
              <a:rPr lang="nb-NO" sz="2400" b="1" dirty="0">
                <a:solidFill>
                  <a:srgbClr val="C00000"/>
                </a:solidFill>
                <a:ea typeface="Calibri" panose="020F0502020204030204" pitchFamily="34" charset="0"/>
                <a:cs typeface="Times New Roman" panose="02020603050405020304" pitchFamily="18" charset="0"/>
              </a:rPr>
              <a:t>Ar</a:t>
            </a:r>
            <a:r>
              <a:rPr lang="lt-LT" sz="2400" b="1" dirty="0">
                <a:solidFill>
                  <a:srgbClr val="C00000"/>
                </a:solidFill>
                <a:ea typeface="Calibri" panose="020F0502020204030204" pitchFamily="34" charset="0"/>
                <a:cs typeface="Times New Roman" panose="02020603050405020304" pitchFamily="18" charset="0"/>
              </a:rPr>
              <a:t>chitektūra</a:t>
            </a:r>
            <a:r>
              <a:rPr lang="nb-NO" sz="2400" b="1" dirty="0">
                <a:solidFill>
                  <a:srgbClr val="C00000"/>
                </a:solidFill>
                <a:ea typeface="Calibri" panose="020F0502020204030204" pitchFamily="34" charset="0"/>
                <a:cs typeface="Times New Roman" panose="02020603050405020304" pitchFamily="18" charset="0"/>
              </a:rPr>
              <a:t>: </a:t>
            </a:r>
            <a:r>
              <a:rPr lang="lt-LT" sz="2400" b="1" dirty="0">
                <a:solidFill>
                  <a:schemeClr val="bg1"/>
                </a:solidFill>
                <a:ea typeface="Calibri" panose="020F0502020204030204" pitchFamily="34" charset="0"/>
                <a:cs typeface="Times New Roman" panose="02020603050405020304" pitchFamily="18" charset="0"/>
              </a:rPr>
              <a:t>ji atspindi žmogaus ir aplinkos abipusę sąveiką. Pastatai pasižymi tuo, kad juose žmogus jaučiasi gerai, patogiai, jo poreikiai būna patenkinti.</a:t>
            </a:r>
            <a:endParaRPr lang="nb-NO" sz="2400" b="1" dirty="0">
              <a:solidFill>
                <a:schemeClr val="bg1"/>
              </a:solidFill>
              <a:ea typeface="Calibri" panose="020F0502020204030204" pitchFamily="34" charset="0"/>
              <a:cs typeface="Times New Roman" panose="02020603050405020304" pitchFamily="18" charset="0"/>
            </a:endParaRPr>
          </a:p>
        </p:txBody>
      </p:sp>
      <p:pic>
        <p:nvPicPr>
          <p:cNvPr id="4" name="Bilde 3"/>
          <p:cNvPicPr>
            <a:picLocks noChangeAspect="1"/>
          </p:cNvPicPr>
          <p:nvPr/>
        </p:nvPicPr>
        <p:blipFill>
          <a:blip r:embed="rId5"/>
          <a:stretch>
            <a:fillRect/>
          </a:stretch>
        </p:blipFill>
        <p:spPr>
          <a:xfrm>
            <a:off x="5257801" y="2455426"/>
            <a:ext cx="1535792" cy="1535792"/>
          </a:xfrm>
          <a:prstGeom prst="rect">
            <a:avLst/>
          </a:prstGeom>
        </p:spPr>
      </p:pic>
      <p:pic>
        <p:nvPicPr>
          <p:cNvPr id="6" name="Bild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2248" y="1146542"/>
            <a:ext cx="3814874" cy="2617768"/>
          </a:xfrm>
          <a:prstGeom prst="rect">
            <a:avLst/>
          </a:prstGeom>
        </p:spPr>
      </p:pic>
      <p:pic>
        <p:nvPicPr>
          <p:cNvPr id="7" name="Bilde 6" descr="http://bloggfiler.no/livssynshumanisme.blogg.no/images/1620302-9-1350404508551.jpg"/>
          <p:cNvPicPr/>
          <p:nvPr/>
        </p:nvPicPr>
        <p:blipFill>
          <a:blip r:embed="rId7">
            <a:extLst>
              <a:ext uri="{28A0092B-C50C-407E-A947-70E740481C1C}">
                <a14:useLocalDpi xmlns:a14="http://schemas.microsoft.com/office/drawing/2010/main" val="0"/>
              </a:ext>
            </a:extLst>
          </a:blip>
          <a:srcRect/>
          <a:stretch>
            <a:fillRect/>
          </a:stretch>
        </p:blipFill>
        <p:spPr bwMode="auto">
          <a:xfrm>
            <a:off x="7922248" y="3900488"/>
            <a:ext cx="3814874" cy="2671763"/>
          </a:xfrm>
          <a:prstGeom prst="rect">
            <a:avLst/>
          </a:prstGeom>
          <a:noFill/>
          <a:ln>
            <a:noFill/>
          </a:ln>
        </p:spPr>
      </p:pic>
      <p:pic>
        <p:nvPicPr>
          <p:cNvPr id="5"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77613" y="59232"/>
            <a:ext cx="609600" cy="609600"/>
          </a:xfrm>
          <a:prstGeom prst="rect">
            <a:avLst/>
          </a:prstGeom>
        </p:spPr>
      </p:pic>
    </p:spTree>
    <p:extLst>
      <p:ext uri="{BB962C8B-B14F-4D97-AF65-F5344CB8AC3E}">
        <p14:creationId xmlns:p14="http://schemas.microsoft.com/office/powerpoint/2010/main" val="3254636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2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12" name="Rektangel 11"/>
          <p:cNvSpPr/>
          <p:nvPr/>
        </p:nvSpPr>
        <p:spPr>
          <a:xfrm>
            <a:off x="490266" y="157495"/>
            <a:ext cx="8268854" cy="64633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lt-LT" sz="3600" b="1" dirty="0">
                <a:solidFill>
                  <a:schemeClr val="bg1"/>
                </a:solidFill>
              </a:rPr>
              <a:t>Užduotys </a:t>
            </a:r>
            <a:endParaRPr lang="nb-NO" sz="2400" b="1" dirty="0">
              <a:solidFill>
                <a:schemeClr val="bg1"/>
              </a:solidFill>
            </a:endParaRPr>
          </a:p>
        </p:txBody>
      </p:sp>
      <p:pic>
        <p:nvPicPr>
          <p:cNvPr id="9" name="Bil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2099" y="3600936"/>
            <a:ext cx="2734267" cy="2734267"/>
          </a:xfrm>
          <a:prstGeom prst="rect">
            <a:avLst/>
          </a:prstGeom>
        </p:spPr>
      </p:pic>
      <p:sp>
        <p:nvSpPr>
          <p:cNvPr id="5" name="Rektangel 4"/>
          <p:cNvSpPr/>
          <p:nvPr/>
        </p:nvSpPr>
        <p:spPr>
          <a:xfrm>
            <a:off x="490267" y="2374319"/>
            <a:ext cx="8268853" cy="193899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nb-NO" sz="2400" b="1" dirty="0">
                <a:solidFill>
                  <a:schemeClr val="bg1"/>
                </a:solidFill>
              </a:rPr>
              <a:t>2. K</a:t>
            </a:r>
            <a:r>
              <a:rPr lang="lt-LT" sz="2400" b="1" dirty="0">
                <a:solidFill>
                  <a:schemeClr val="bg1"/>
                </a:solidFill>
              </a:rPr>
              <a:t>ą reiškia norvegiškos  raidės</a:t>
            </a:r>
            <a:r>
              <a:rPr lang="nb-NO" sz="2400" b="1" dirty="0">
                <a:solidFill>
                  <a:schemeClr val="bg1"/>
                </a:solidFill>
              </a:rPr>
              <a:t> HEF?</a:t>
            </a:r>
          </a:p>
          <a:p>
            <a:pPr marL="447675"/>
            <a:r>
              <a:rPr lang="nb-NO" sz="2400" b="1" dirty="0">
                <a:solidFill>
                  <a:schemeClr val="bg1"/>
                </a:solidFill>
              </a:rPr>
              <a:t>H </a:t>
            </a:r>
            <a:r>
              <a:rPr lang="lt-LT" sz="2400" b="1" dirty="0">
                <a:solidFill>
                  <a:schemeClr val="bg1"/>
                </a:solidFill>
              </a:rPr>
              <a:t> </a:t>
            </a:r>
            <a:r>
              <a:rPr lang="nb-NO" sz="2400" b="1" dirty="0">
                <a:solidFill>
                  <a:schemeClr val="bg1"/>
                </a:solidFill>
              </a:rPr>
              <a:t>_____________________________                              </a:t>
            </a:r>
          </a:p>
          <a:p>
            <a:pPr marL="447675"/>
            <a:r>
              <a:rPr lang="nb-NO" sz="2400" b="1" dirty="0">
                <a:solidFill>
                  <a:schemeClr val="bg1"/>
                </a:solidFill>
              </a:rPr>
              <a:t>E </a:t>
            </a:r>
            <a:r>
              <a:rPr lang="lt-LT" sz="2400" b="1" dirty="0">
                <a:solidFill>
                  <a:schemeClr val="bg1"/>
                </a:solidFill>
              </a:rPr>
              <a:t>  </a:t>
            </a:r>
            <a:r>
              <a:rPr lang="nb-NO" sz="2400" b="1" dirty="0">
                <a:solidFill>
                  <a:schemeClr val="bg1"/>
                </a:solidFill>
              </a:rPr>
              <a:t>_____________________________                          </a:t>
            </a:r>
          </a:p>
          <a:p>
            <a:pPr marL="447675"/>
            <a:r>
              <a:rPr lang="nb-NO" sz="2400" b="1" dirty="0">
                <a:solidFill>
                  <a:schemeClr val="bg1"/>
                </a:solidFill>
              </a:rPr>
              <a:t>F</a:t>
            </a:r>
            <a:r>
              <a:rPr lang="lt-LT" sz="2400" b="1" dirty="0">
                <a:solidFill>
                  <a:schemeClr val="bg1"/>
                </a:solidFill>
              </a:rPr>
              <a:t>  </a:t>
            </a:r>
            <a:r>
              <a:rPr lang="nb-NO" sz="2400" b="1" dirty="0">
                <a:solidFill>
                  <a:schemeClr val="bg1"/>
                </a:solidFill>
              </a:rPr>
              <a:t> _____________________________</a:t>
            </a:r>
          </a:p>
          <a:p>
            <a:r>
              <a:rPr lang="nb-NO" sz="2400" b="1" dirty="0">
                <a:solidFill>
                  <a:schemeClr val="bg1"/>
                </a:solidFill>
              </a:rPr>
              <a:t>  </a:t>
            </a:r>
          </a:p>
        </p:txBody>
      </p:sp>
      <p:sp>
        <p:nvSpPr>
          <p:cNvPr id="6" name="Rektangel 5"/>
          <p:cNvSpPr/>
          <p:nvPr/>
        </p:nvSpPr>
        <p:spPr>
          <a:xfrm>
            <a:off x="490266" y="988908"/>
            <a:ext cx="8268854" cy="83099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457200" indent="-457200">
              <a:buFont typeface="+mj-lt"/>
              <a:buAutoNum type="arabicPeriod"/>
            </a:pPr>
            <a:r>
              <a:rPr lang="lt-LT" sz="2400" b="1" dirty="0">
                <a:solidFill>
                  <a:schemeClr val="bg1"/>
                </a:solidFill>
              </a:rPr>
              <a:t>Kas yra svarbu humanistams</a:t>
            </a:r>
            <a:r>
              <a:rPr lang="nb-NO" sz="2400" b="1" dirty="0">
                <a:solidFill>
                  <a:schemeClr val="bg1"/>
                </a:solidFill>
              </a:rPr>
              <a:t>?</a:t>
            </a:r>
            <a:endParaRPr lang="lt-LT" sz="2400" b="1" dirty="0">
              <a:solidFill>
                <a:schemeClr val="bg1"/>
              </a:solidFill>
            </a:endParaRPr>
          </a:p>
          <a:p>
            <a:r>
              <a:rPr lang="lt-LT" sz="2400" b="1" dirty="0">
                <a:solidFill>
                  <a:schemeClr val="bg1"/>
                </a:solidFill>
              </a:rPr>
              <a:t>Jie teigia...</a:t>
            </a:r>
            <a:endParaRPr lang="nb-NO" sz="2400" b="1" dirty="0">
              <a:solidFill>
                <a:schemeClr val="bg1"/>
              </a:solidFill>
            </a:endParaRPr>
          </a:p>
        </p:txBody>
      </p:sp>
      <p:sp>
        <p:nvSpPr>
          <p:cNvPr id="8" name="Rektangel 7"/>
          <p:cNvSpPr/>
          <p:nvPr/>
        </p:nvSpPr>
        <p:spPr>
          <a:xfrm>
            <a:off x="490266" y="4506405"/>
            <a:ext cx="8268854" cy="46166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nb-NO" sz="2400" b="1" dirty="0">
                <a:solidFill>
                  <a:schemeClr val="bg1"/>
                </a:solidFill>
              </a:rPr>
              <a:t>3.   </a:t>
            </a:r>
            <a:r>
              <a:rPr lang="lt-LT" sz="2400" b="1" dirty="0">
                <a:solidFill>
                  <a:schemeClr val="bg1"/>
                </a:solidFill>
              </a:rPr>
              <a:t>Kokias humanistiškas šventes ir apeigas matai nuotraukose</a:t>
            </a:r>
            <a:r>
              <a:rPr lang="nb-NO" sz="2400" b="1" dirty="0">
                <a:solidFill>
                  <a:schemeClr val="bg1"/>
                </a:solidFill>
              </a:rPr>
              <a:t>?</a:t>
            </a:r>
          </a:p>
        </p:txBody>
      </p:sp>
      <p:pic>
        <p:nvPicPr>
          <p:cNvPr id="3" name="Bilde 2" descr="Skjermutklip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266" y="5161164"/>
            <a:ext cx="8268854" cy="1152686"/>
          </a:xfrm>
          <a:prstGeom prst="rect">
            <a:avLst/>
          </a:prstGeom>
          <a:ln w="28575">
            <a:solidFill>
              <a:schemeClr val="accent6"/>
            </a:solidFill>
          </a:ln>
        </p:spPr>
      </p:pic>
    </p:spTree>
    <p:extLst>
      <p:ext uri="{BB962C8B-B14F-4D97-AF65-F5344CB8AC3E}">
        <p14:creationId xmlns:p14="http://schemas.microsoft.com/office/powerpoint/2010/main" val="1354366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kstSylinder 1"/>
          <p:cNvSpPr txBox="1"/>
          <p:nvPr/>
        </p:nvSpPr>
        <p:spPr>
          <a:xfrm>
            <a:off x="3743740" y="185531"/>
            <a:ext cx="3882886" cy="523220"/>
          </a:xfrm>
          <a:prstGeom prst="rect">
            <a:avLst/>
          </a:prstGeom>
          <a:solidFill>
            <a:schemeClr val="accent1">
              <a:lumMod val="75000"/>
            </a:schemeClr>
          </a:solidFill>
        </p:spPr>
        <p:txBody>
          <a:bodyPr wrap="square" rtlCol="0">
            <a:spAutoFit/>
          </a:bodyPr>
          <a:lstStyle/>
          <a:p>
            <a:pPr algn="ctr"/>
            <a:r>
              <a:rPr lang="lt-LT" sz="2800" b="1" dirty="0">
                <a:solidFill>
                  <a:schemeClr val="bg1"/>
                </a:solidFill>
              </a:rPr>
              <a:t>Temos apibendrinimas</a:t>
            </a:r>
            <a:r>
              <a:rPr lang="nb-NO" sz="2800" b="1" dirty="0">
                <a:solidFill>
                  <a:schemeClr val="bg1"/>
                </a:solidFill>
              </a:rPr>
              <a:t>: </a:t>
            </a:r>
          </a:p>
        </p:txBody>
      </p:sp>
      <p:sp>
        <p:nvSpPr>
          <p:cNvPr id="3" name="TekstSylinder 2"/>
          <p:cNvSpPr txBox="1"/>
          <p:nvPr/>
        </p:nvSpPr>
        <p:spPr>
          <a:xfrm>
            <a:off x="2915477" y="973360"/>
            <a:ext cx="7300085" cy="461665"/>
          </a:xfrm>
          <a:prstGeom prst="rect">
            <a:avLst/>
          </a:prstGeom>
          <a:solidFill>
            <a:schemeClr val="accent2"/>
          </a:solidFill>
        </p:spPr>
        <p:txBody>
          <a:bodyPr wrap="square" rtlCol="0">
            <a:spAutoFit/>
          </a:bodyPr>
          <a:lstStyle/>
          <a:p>
            <a:pPr algn="ctr"/>
            <a:r>
              <a:rPr lang="lt-LT" sz="2400" b="1" dirty="0">
                <a:solidFill>
                  <a:schemeClr val="bg1"/>
                </a:solidFill>
              </a:rPr>
              <a:t>Parašyk savais žodžiais keletą teiginių apie humanizmą</a:t>
            </a:r>
            <a:r>
              <a:rPr lang="lt-LT" b="1" dirty="0">
                <a:solidFill>
                  <a:schemeClr val="bg1"/>
                </a:solidFill>
              </a:rPr>
              <a:t>:</a:t>
            </a:r>
            <a:endParaRPr lang="nb-NO" b="1" dirty="0">
              <a:solidFill>
                <a:schemeClr val="bg1"/>
              </a:solidFill>
            </a:endParaRPr>
          </a:p>
        </p:txBody>
      </p:sp>
      <p:graphicFrame>
        <p:nvGraphicFramePr>
          <p:cNvPr id="6" name="Diagram 5"/>
          <p:cNvGraphicFramePr/>
          <p:nvPr>
            <p:extLst>
              <p:ext uri="{D42A27DB-BD31-4B8C-83A1-F6EECF244321}">
                <p14:modId xmlns:p14="http://schemas.microsoft.com/office/powerpoint/2010/main" val="3135487113"/>
              </p:ext>
            </p:extLst>
          </p:nvPr>
        </p:nvGraphicFramePr>
        <p:xfrm>
          <a:off x="346074" y="1662641"/>
          <a:ext cx="11483976" cy="5395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0771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16598" y="284163"/>
            <a:ext cx="9144000" cy="1697037"/>
          </a:xfrm>
          <a:solidFill>
            <a:schemeClr val="tx1">
              <a:alpha val="50000"/>
            </a:schemeClr>
          </a:solidFill>
          <a:ln>
            <a:noFill/>
          </a:ln>
        </p:spPr>
        <p:txBody>
          <a:bodyPr anchor="ctr">
            <a:noAutofit/>
          </a:bodyPr>
          <a:lstStyle/>
          <a:p>
            <a:r>
              <a:rPr lang="lt-LT" sz="8000" b="1" dirty="0">
                <a:solidFill>
                  <a:srgbClr val="FF0000"/>
                </a:solidFill>
              </a:rPr>
              <a:t>Mokymo tikslas</a:t>
            </a:r>
            <a:endParaRPr lang="nb-NO" sz="8000" b="1" dirty="0">
              <a:solidFill>
                <a:srgbClr val="FF0000"/>
              </a:solidFill>
            </a:endParaRP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7632" y="5616459"/>
            <a:ext cx="603115" cy="620919"/>
          </a:xfrm>
          <a:prstGeom prst="rect">
            <a:avLst/>
          </a:prstGeom>
        </p:spPr>
      </p:pic>
      <p:sp>
        <p:nvSpPr>
          <p:cNvPr id="6" name="Rektangel 5"/>
          <p:cNvSpPr/>
          <p:nvPr/>
        </p:nvSpPr>
        <p:spPr>
          <a:xfrm>
            <a:off x="1616598" y="2113172"/>
            <a:ext cx="9144000" cy="3293209"/>
          </a:xfrm>
          <a:prstGeom prst="rect">
            <a:avLst/>
          </a:prstGeom>
          <a:solidFill>
            <a:schemeClr val="tx1">
              <a:alpha val="70000"/>
            </a:schemeClr>
          </a:solidFill>
          <a:ln>
            <a:noFill/>
          </a:ln>
        </p:spPr>
        <p:txBody>
          <a:bodyPr wrap="square">
            <a:spAutoFit/>
          </a:bodyPr>
          <a:lstStyle/>
          <a:p>
            <a:r>
              <a:rPr lang="lt-LT" sz="2800" b="1" dirty="0">
                <a:solidFill>
                  <a:schemeClr val="bg1"/>
                </a:solidFill>
              </a:rPr>
              <a:t>Po šių pamokų ciklo mokinys</a:t>
            </a:r>
            <a:r>
              <a:rPr lang="nb-NO" sz="2800" b="1" dirty="0">
                <a:solidFill>
                  <a:schemeClr val="bg1"/>
                </a:solidFill>
              </a:rPr>
              <a:t>:</a:t>
            </a:r>
          </a:p>
          <a:p>
            <a:endParaRPr lang="nb-NO" dirty="0">
              <a:solidFill>
                <a:schemeClr val="bg1"/>
              </a:solidFill>
            </a:endParaRPr>
          </a:p>
          <a:p>
            <a:pPr marL="285750" indent="-285750">
              <a:buFont typeface="Arial" panose="020B0604020202020204" pitchFamily="34" charset="0"/>
              <a:buChar char="•"/>
            </a:pPr>
            <a:r>
              <a:rPr lang="lt-LT" b="1" dirty="0">
                <a:solidFill>
                  <a:srgbClr val="FF0000"/>
                </a:solidFill>
              </a:rPr>
              <a:t>sugebės</a:t>
            </a:r>
            <a:r>
              <a:rPr lang="lt-LT" b="1" dirty="0">
                <a:solidFill>
                  <a:schemeClr val="bg1"/>
                </a:solidFill>
              </a:rPr>
              <a:t> apibūdinti pasaulietinį humanizmą</a:t>
            </a:r>
            <a:endParaRPr lang="nb-NO" b="1" dirty="0">
              <a:solidFill>
                <a:schemeClr val="bg1"/>
              </a:solidFill>
            </a:endParaRPr>
          </a:p>
          <a:p>
            <a:pPr marL="285750" indent="-285750">
              <a:buFont typeface="Arial" panose="020B0604020202020204" pitchFamily="34" charset="0"/>
              <a:buChar char="•"/>
            </a:pPr>
            <a:endParaRPr lang="nb-NO" b="1" dirty="0">
              <a:solidFill>
                <a:schemeClr val="bg1"/>
              </a:solidFill>
            </a:endParaRPr>
          </a:p>
          <a:p>
            <a:pPr marL="285750" indent="-285750">
              <a:buFont typeface="Arial" panose="020B0604020202020204" pitchFamily="34" charset="0"/>
              <a:buChar char="•"/>
            </a:pPr>
            <a:r>
              <a:rPr lang="lt-LT" b="1" dirty="0">
                <a:solidFill>
                  <a:srgbClr val="FF0000"/>
                </a:solidFill>
              </a:rPr>
              <a:t>sugebės </a:t>
            </a:r>
            <a:r>
              <a:rPr lang="lt-LT" b="1" dirty="0">
                <a:solidFill>
                  <a:schemeClr val="bg1"/>
                </a:solidFill>
              </a:rPr>
              <a:t>paaiškinti kas yra humanistiškas požiūris į gyvenimą</a:t>
            </a:r>
            <a:endParaRPr lang="nb-NO" b="1" dirty="0">
              <a:solidFill>
                <a:schemeClr val="bg1"/>
              </a:solidFill>
            </a:endParaRPr>
          </a:p>
          <a:p>
            <a:pPr marL="285750" indent="-285750">
              <a:buFont typeface="Arial" panose="020B0604020202020204" pitchFamily="34" charset="0"/>
              <a:buChar char="•"/>
            </a:pPr>
            <a:endParaRPr lang="lt-LT" b="1" dirty="0">
              <a:solidFill>
                <a:schemeClr val="bg1"/>
              </a:solidFill>
            </a:endParaRPr>
          </a:p>
          <a:p>
            <a:pPr marL="285750" indent="-285750">
              <a:buFont typeface="Arial" panose="020B0604020202020204" pitchFamily="34" charset="0"/>
              <a:buChar char="•"/>
            </a:pPr>
            <a:r>
              <a:rPr lang="lt-LT" b="1" dirty="0">
                <a:solidFill>
                  <a:srgbClr val="FF0000"/>
                </a:solidFill>
              </a:rPr>
              <a:t>sugebės </a:t>
            </a:r>
            <a:r>
              <a:rPr lang="lt-LT" b="1" dirty="0">
                <a:solidFill>
                  <a:schemeClr val="bg1"/>
                </a:solidFill>
              </a:rPr>
              <a:t>apibūdinti pasaulietinio humanizmo ištakas ir paplitimą Norvegijoje ir pasaulyje</a:t>
            </a:r>
          </a:p>
          <a:p>
            <a:pPr marL="285750" indent="-285750">
              <a:buFont typeface="Arial" panose="020B0604020202020204" pitchFamily="34" charset="0"/>
              <a:buChar char="•"/>
            </a:pPr>
            <a:endParaRPr lang="nb-NO" b="1" dirty="0">
              <a:solidFill>
                <a:schemeClr val="bg1"/>
              </a:solidFill>
            </a:endParaRPr>
          </a:p>
          <a:p>
            <a:pPr marL="285750" indent="-285750">
              <a:buFont typeface="Arial" panose="020B0604020202020204" pitchFamily="34" charset="0"/>
              <a:buChar char="•"/>
            </a:pPr>
            <a:r>
              <a:rPr lang="lt-LT" b="1" dirty="0">
                <a:solidFill>
                  <a:srgbClr val="FF0000"/>
                </a:solidFill>
              </a:rPr>
              <a:t>sugebės </a:t>
            </a:r>
            <a:r>
              <a:rPr lang="lt-LT" b="1" dirty="0">
                <a:solidFill>
                  <a:schemeClr val="bg1"/>
                </a:solidFill>
              </a:rPr>
              <a:t>apibūdinti humanistiškas šventes, ritualus ir apeigas Norvegijoje</a:t>
            </a:r>
          </a:p>
          <a:p>
            <a:pPr marL="285750" indent="-285750">
              <a:buFont typeface="Arial" panose="020B0604020202020204" pitchFamily="34" charset="0"/>
              <a:buChar char="•"/>
            </a:pPr>
            <a:endParaRPr lang="lt-LT" b="1" dirty="0">
              <a:solidFill>
                <a:schemeClr val="bg1"/>
              </a:solidFill>
            </a:endParaRPr>
          </a:p>
          <a:p>
            <a:pPr marL="285750" indent="-285750">
              <a:buFont typeface="Arial" panose="020B0604020202020204" pitchFamily="34" charset="0"/>
              <a:buChar char="•"/>
            </a:pPr>
            <a:r>
              <a:rPr lang="lt-LT" b="1" dirty="0">
                <a:solidFill>
                  <a:srgbClr val="FF0000"/>
                </a:solidFill>
              </a:rPr>
              <a:t>susipažins </a:t>
            </a:r>
            <a:r>
              <a:rPr lang="lt-LT" b="1" dirty="0">
                <a:solidFill>
                  <a:schemeClr val="bg1"/>
                </a:solidFill>
              </a:rPr>
              <a:t>su meno ir muzikos kūriniais atspindinčiais pasaulietinį humanizmą</a:t>
            </a:r>
            <a:endParaRPr lang="nb-NO" b="1" dirty="0">
              <a:solidFill>
                <a:schemeClr val="bg1"/>
              </a:solidFill>
            </a:endParaRPr>
          </a:p>
        </p:txBody>
      </p:sp>
    </p:spTree>
    <p:extLst>
      <p:ext uri="{BB962C8B-B14F-4D97-AF65-F5344CB8AC3E}">
        <p14:creationId xmlns:p14="http://schemas.microsoft.com/office/powerpoint/2010/main" val="1089871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16598" y="800100"/>
            <a:ext cx="9144000" cy="1181100"/>
          </a:xfrm>
          <a:solidFill>
            <a:schemeClr val="accent6">
              <a:lumMod val="75000"/>
              <a:alpha val="50000"/>
            </a:schemeClr>
          </a:solidFill>
          <a:ln>
            <a:solidFill>
              <a:schemeClr val="bg1"/>
            </a:solidFill>
          </a:ln>
        </p:spPr>
        <p:txBody>
          <a:bodyPr anchor="ctr">
            <a:noAutofit/>
          </a:bodyPr>
          <a:lstStyle/>
          <a:p>
            <a:r>
              <a:rPr lang="lt-LT" sz="8000" b="1" dirty="0">
                <a:solidFill>
                  <a:schemeClr val="bg1"/>
                </a:solidFill>
              </a:rPr>
              <a:t>Žodynėlis</a:t>
            </a:r>
            <a:endParaRPr lang="nb-NO" sz="8000" b="1" dirty="0">
              <a:ln>
                <a:solidFill>
                  <a:schemeClr val="tx1"/>
                </a:solidFill>
              </a:ln>
              <a:solidFill>
                <a:schemeClr val="bg1"/>
              </a:solidFill>
            </a:endParaRPr>
          </a:p>
        </p:txBody>
      </p:sp>
      <p:graphicFrame>
        <p:nvGraphicFramePr>
          <p:cNvPr id="4" name="Tabell 3"/>
          <p:cNvGraphicFramePr>
            <a:graphicFrameLocks noGrp="1"/>
          </p:cNvGraphicFramePr>
          <p:nvPr>
            <p:extLst>
              <p:ext uri="{D42A27DB-BD31-4B8C-83A1-F6EECF244321}">
                <p14:modId xmlns:p14="http://schemas.microsoft.com/office/powerpoint/2010/main" val="1168359298"/>
              </p:ext>
            </p:extLst>
          </p:nvPr>
        </p:nvGraphicFramePr>
        <p:xfrm>
          <a:off x="1616598" y="2138891"/>
          <a:ext cx="9144000" cy="441960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926164310"/>
                    </a:ext>
                  </a:extLst>
                </a:gridCol>
                <a:gridCol w="4572000">
                  <a:extLst>
                    <a:ext uri="{9D8B030D-6E8A-4147-A177-3AD203B41FA5}">
                      <a16:colId xmlns:a16="http://schemas.microsoft.com/office/drawing/2014/main" val="130236448"/>
                    </a:ext>
                  </a:extLst>
                </a:gridCol>
              </a:tblGrid>
              <a:tr h="393508">
                <a:tc>
                  <a:txBody>
                    <a:bodyPr/>
                    <a:lstStyle/>
                    <a:p>
                      <a:r>
                        <a:rPr lang="nb-NO" sz="2400" dirty="0"/>
                        <a:t>N</a:t>
                      </a:r>
                      <a:r>
                        <a:rPr lang="lt-LT" sz="2400" dirty="0"/>
                        <a:t>orvegų</a:t>
                      </a:r>
                      <a:r>
                        <a:rPr lang="lt-LT" sz="2400" baseline="0" dirty="0"/>
                        <a:t> kalba</a:t>
                      </a:r>
                      <a:endParaRPr lang="nb-NO" sz="2400" dirty="0"/>
                    </a:p>
                  </a:txBody>
                  <a:tcPr>
                    <a:solidFill>
                      <a:schemeClr val="accent6">
                        <a:lumMod val="75000"/>
                        <a:alpha val="80000"/>
                      </a:schemeClr>
                    </a:solidFill>
                  </a:tcPr>
                </a:tc>
                <a:tc>
                  <a:txBody>
                    <a:bodyPr/>
                    <a:lstStyle/>
                    <a:p>
                      <a:r>
                        <a:rPr lang="lt-LT" sz="2400" dirty="0"/>
                        <a:t>Lietuvių</a:t>
                      </a:r>
                      <a:r>
                        <a:rPr lang="lt-LT" sz="2400" baseline="0" dirty="0"/>
                        <a:t> kalba</a:t>
                      </a:r>
                      <a:endParaRPr lang="nb-NO" sz="2400" dirty="0"/>
                    </a:p>
                  </a:txBody>
                  <a:tcPr>
                    <a:solidFill>
                      <a:schemeClr val="accent6">
                        <a:lumMod val="75000"/>
                        <a:alpha val="80000"/>
                      </a:schemeClr>
                    </a:solidFill>
                  </a:tcPr>
                </a:tc>
                <a:extLst>
                  <a:ext uri="{0D108BD9-81ED-4DB2-BD59-A6C34878D82A}">
                    <a16:rowId xmlns:a16="http://schemas.microsoft.com/office/drawing/2014/main" val="3495671591"/>
                  </a:ext>
                </a:extLst>
              </a:tr>
              <a:tr h="393508">
                <a:tc>
                  <a:txBody>
                    <a:bodyPr/>
                    <a:lstStyle/>
                    <a:p>
                      <a:r>
                        <a:rPr lang="nb-NO" sz="2000" b="1" dirty="0">
                          <a:solidFill>
                            <a:schemeClr val="bg1"/>
                          </a:solidFill>
                        </a:rPr>
                        <a:t>Livssyn</a:t>
                      </a:r>
                    </a:p>
                  </a:txBody>
                  <a:tcPr>
                    <a:solidFill>
                      <a:schemeClr val="accent6">
                        <a:lumMod val="75000"/>
                        <a:alpha val="80000"/>
                      </a:schemeClr>
                    </a:solidFill>
                  </a:tcPr>
                </a:tc>
                <a:tc>
                  <a:txBody>
                    <a:bodyPr/>
                    <a:lstStyle/>
                    <a:p>
                      <a:r>
                        <a:rPr lang="lt-LT" b="1" dirty="0">
                          <a:solidFill>
                            <a:schemeClr val="bg1"/>
                          </a:solidFill>
                        </a:rPr>
                        <a:t>pasaulėžiūra</a:t>
                      </a:r>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941809304"/>
                  </a:ext>
                </a:extLst>
              </a:tr>
              <a:tr h="393508">
                <a:tc>
                  <a:txBody>
                    <a:bodyPr/>
                    <a:lstStyle/>
                    <a:p>
                      <a:r>
                        <a:rPr lang="nb-NO" sz="2000" b="1" dirty="0">
                          <a:solidFill>
                            <a:schemeClr val="bg1"/>
                          </a:solidFill>
                        </a:rPr>
                        <a:t>Humanistisk</a:t>
                      </a:r>
                    </a:p>
                  </a:txBody>
                  <a:tcPr>
                    <a:solidFill>
                      <a:schemeClr val="accent6">
                        <a:lumMod val="75000"/>
                        <a:alpha val="80000"/>
                      </a:schemeClr>
                    </a:solidFill>
                  </a:tcPr>
                </a:tc>
                <a:tc>
                  <a:txBody>
                    <a:bodyPr/>
                    <a:lstStyle/>
                    <a:p>
                      <a:r>
                        <a:rPr lang="lt-LT" b="1" dirty="0">
                          <a:solidFill>
                            <a:schemeClr val="bg1"/>
                          </a:solidFill>
                        </a:rPr>
                        <a:t>humanistiškas</a:t>
                      </a:r>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942393314"/>
                  </a:ext>
                </a:extLst>
              </a:tr>
              <a:tr h="393508">
                <a:tc>
                  <a:txBody>
                    <a:bodyPr/>
                    <a:lstStyle/>
                    <a:p>
                      <a:r>
                        <a:rPr lang="nb-NO" sz="2000" b="1" dirty="0">
                          <a:solidFill>
                            <a:schemeClr val="bg1"/>
                          </a:solidFill>
                        </a:rPr>
                        <a:t>Fornuft</a:t>
                      </a:r>
                    </a:p>
                  </a:txBody>
                  <a:tcPr>
                    <a:solidFill>
                      <a:schemeClr val="accent6">
                        <a:lumMod val="75000"/>
                        <a:alpha val="80000"/>
                      </a:schemeClr>
                    </a:solidFill>
                  </a:tcPr>
                </a:tc>
                <a:tc>
                  <a:txBody>
                    <a:bodyPr/>
                    <a:lstStyle/>
                    <a:p>
                      <a:r>
                        <a:rPr lang="lt-LT" b="1" dirty="0">
                          <a:solidFill>
                            <a:schemeClr val="bg1"/>
                          </a:solidFill>
                        </a:rPr>
                        <a:t>sąmonė</a:t>
                      </a:r>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3708258036"/>
                  </a:ext>
                </a:extLst>
              </a:tr>
              <a:tr h="393508">
                <a:tc>
                  <a:txBody>
                    <a:bodyPr/>
                    <a:lstStyle/>
                    <a:p>
                      <a:r>
                        <a:rPr lang="nb-NO" sz="2000" b="1" dirty="0">
                          <a:solidFill>
                            <a:schemeClr val="bg1"/>
                          </a:solidFill>
                        </a:rPr>
                        <a:t>Samvittighet</a:t>
                      </a:r>
                    </a:p>
                  </a:txBody>
                  <a:tcPr>
                    <a:solidFill>
                      <a:schemeClr val="accent6">
                        <a:lumMod val="75000"/>
                        <a:alpha val="80000"/>
                      </a:schemeClr>
                    </a:solidFill>
                  </a:tcPr>
                </a:tc>
                <a:tc>
                  <a:txBody>
                    <a:bodyPr/>
                    <a:lstStyle/>
                    <a:p>
                      <a:r>
                        <a:rPr lang="lt-LT" b="1" dirty="0">
                          <a:solidFill>
                            <a:schemeClr val="bg1"/>
                          </a:solidFill>
                        </a:rPr>
                        <a:t>sąžinė</a:t>
                      </a:r>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1986328239"/>
                  </a:ext>
                </a:extLst>
              </a:tr>
              <a:tr h="393508">
                <a:tc>
                  <a:txBody>
                    <a:bodyPr/>
                    <a:lstStyle/>
                    <a:p>
                      <a:r>
                        <a:rPr lang="nb-NO" sz="2000" b="1" dirty="0">
                          <a:solidFill>
                            <a:schemeClr val="bg1"/>
                          </a:solidFill>
                        </a:rPr>
                        <a:t>Livssynsfrihet</a:t>
                      </a:r>
                    </a:p>
                  </a:txBody>
                  <a:tcPr>
                    <a:solidFill>
                      <a:schemeClr val="accent6">
                        <a:lumMod val="75000"/>
                        <a:alpha val="80000"/>
                      </a:schemeClr>
                    </a:solidFill>
                  </a:tcPr>
                </a:tc>
                <a:tc>
                  <a:txBody>
                    <a:bodyPr/>
                    <a:lstStyle/>
                    <a:p>
                      <a:r>
                        <a:rPr lang="lt-LT" b="1" dirty="0">
                          <a:solidFill>
                            <a:schemeClr val="bg1"/>
                          </a:solidFill>
                        </a:rPr>
                        <a:t>laisvamanis</a:t>
                      </a:r>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1764936968"/>
                  </a:ext>
                </a:extLst>
              </a:tr>
              <a:tr h="393508">
                <a:tc>
                  <a:txBody>
                    <a:bodyPr/>
                    <a:lstStyle/>
                    <a:p>
                      <a:r>
                        <a:rPr lang="nb-NO" sz="2000" b="1" dirty="0">
                          <a:solidFill>
                            <a:schemeClr val="bg1"/>
                          </a:solidFill>
                        </a:rPr>
                        <a:t>Seremoni</a:t>
                      </a:r>
                    </a:p>
                  </a:txBody>
                  <a:tcPr>
                    <a:solidFill>
                      <a:schemeClr val="accent6">
                        <a:lumMod val="75000"/>
                        <a:alpha val="80000"/>
                      </a:schemeClr>
                    </a:solidFill>
                  </a:tcPr>
                </a:tc>
                <a:tc>
                  <a:txBody>
                    <a:bodyPr/>
                    <a:lstStyle/>
                    <a:p>
                      <a:r>
                        <a:rPr lang="lt-LT" b="1" dirty="0">
                          <a:solidFill>
                            <a:schemeClr val="bg1"/>
                          </a:solidFill>
                        </a:rPr>
                        <a:t>ceremonija,</a:t>
                      </a:r>
                      <a:r>
                        <a:rPr lang="lt-LT" b="1" baseline="0" dirty="0">
                          <a:solidFill>
                            <a:schemeClr val="bg1"/>
                          </a:solidFill>
                        </a:rPr>
                        <a:t> apeiga</a:t>
                      </a:r>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539790035"/>
                  </a:ext>
                </a:extLst>
              </a:tr>
              <a:tr h="393508">
                <a:tc>
                  <a:txBody>
                    <a:bodyPr/>
                    <a:lstStyle/>
                    <a:p>
                      <a:r>
                        <a:rPr lang="nb-NO" sz="2000" b="1" dirty="0">
                          <a:solidFill>
                            <a:schemeClr val="bg1"/>
                          </a:solidFill>
                        </a:rPr>
                        <a:t>Konfirmasjon</a:t>
                      </a:r>
                    </a:p>
                  </a:txBody>
                  <a:tcPr>
                    <a:solidFill>
                      <a:schemeClr val="accent6">
                        <a:lumMod val="75000"/>
                        <a:alpha val="80000"/>
                      </a:schemeClr>
                    </a:solidFill>
                  </a:tcPr>
                </a:tc>
                <a:tc>
                  <a:txBody>
                    <a:bodyPr/>
                    <a:lstStyle/>
                    <a:p>
                      <a:r>
                        <a:rPr lang="lt-LT" b="1" dirty="0">
                          <a:solidFill>
                            <a:schemeClr val="bg1"/>
                          </a:solidFill>
                        </a:rPr>
                        <a:t>konfirmacija</a:t>
                      </a:r>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3311106752"/>
                  </a:ext>
                </a:extLst>
              </a:tr>
              <a:tr h="393508">
                <a:tc>
                  <a:txBody>
                    <a:bodyPr/>
                    <a:lstStyle/>
                    <a:p>
                      <a:r>
                        <a:rPr lang="nb-NO" sz="2000" b="1" dirty="0">
                          <a:solidFill>
                            <a:schemeClr val="bg1"/>
                          </a:solidFill>
                        </a:rPr>
                        <a:t>Vigsel</a:t>
                      </a:r>
                    </a:p>
                  </a:txBody>
                  <a:tcPr>
                    <a:solidFill>
                      <a:schemeClr val="accent6">
                        <a:lumMod val="75000"/>
                        <a:alpha val="80000"/>
                      </a:schemeClr>
                    </a:solidFill>
                  </a:tcPr>
                </a:tc>
                <a:tc>
                  <a:txBody>
                    <a:bodyPr/>
                    <a:lstStyle/>
                    <a:p>
                      <a:r>
                        <a:rPr lang="lt-LT" b="1" dirty="0">
                          <a:solidFill>
                            <a:schemeClr val="bg1"/>
                          </a:solidFill>
                        </a:rPr>
                        <a:t>santuoka</a:t>
                      </a:r>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4025821201"/>
                  </a:ext>
                </a:extLst>
              </a:tr>
              <a:tr h="393508">
                <a:tc>
                  <a:txBody>
                    <a:bodyPr/>
                    <a:lstStyle/>
                    <a:p>
                      <a:r>
                        <a:rPr lang="nb-NO" sz="2000" b="1" dirty="0">
                          <a:solidFill>
                            <a:schemeClr val="bg1"/>
                          </a:solidFill>
                        </a:rPr>
                        <a:t>Homofili</a:t>
                      </a:r>
                    </a:p>
                  </a:txBody>
                  <a:tcPr>
                    <a:solidFill>
                      <a:schemeClr val="accent6">
                        <a:lumMod val="75000"/>
                        <a:alpha val="80000"/>
                      </a:schemeClr>
                    </a:solidFill>
                  </a:tcPr>
                </a:tc>
                <a:tc>
                  <a:txBody>
                    <a:bodyPr/>
                    <a:lstStyle/>
                    <a:p>
                      <a:r>
                        <a:rPr lang="lt-LT" b="1" dirty="0">
                          <a:solidFill>
                            <a:schemeClr val="bg1"/>
                          </a:solidFill>
                        </a:rPr>
                        <a:t>homofilija</a:t>
                      </a:r>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4137239803"/>
                  </a:ext>
                </a:extLst>
              </a:tr>
              <a:tr h="393508">
                <a:tc>
                  <a:txBody>
                    <a:bodyPr/>
                    <a:lstStyle/>
                    <a:p>
                      <a:r>
                        <a:rPr lang="nb-NO" sz="2000" b="1" dirty="0">
                          <a:solidFill>
                            <a:schemeClr val="bg1"/>
                          </a:solidFill>
                        </a:rPr>
                        <a:t>Heterofili</a:t>
                      </a:r>
                    </a:p>
                  </a:txBody>
                  <a:tcPr>
                    <a:solidFill>
                      <a:schemeClr val="accent6">
                        <a:lumMod val="75000"/>
                        <a:alpha val="80000"/>
                      </a:schemeClr>
                    </a:solidFill>
                  </a:tcPr>
                </a:tc>
                <a:tc>
                  <a:txBody>
                    <a:bodyPr/>
                    <a:lstStyle/>
                    <a:p>
                      <a:r>
                        <a:rPr lang="lt-LT" b="1" dirty="0">
                          <a:solidFill>
                            <a:schemeClr val="bg1"/>
                          </a:solidFill>
                        </a:rPr>
                        <a:t>heterofilija</a:t>
                      </a:r>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2451636656"/>
                  </a:ext>
                </a:extLst>
              </a:tr>
            </a:tbl>
          </a:graphicData>
        </a:graphic>
      </p:graphicFrame>
      <p:pic>
        <p:nvPicPr>
          <p:cNvPr id="5" name="Bilde 4"/>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496301" y="4841050"/>
            <a:ext cx="2133000" cy="1588325"/>
          </a:xfrm>
          <a:prstGeom prst="rect">
            <a:avLst/>
          </a:prstGeom>
          <a:solidFill>
            <a:schemeClr val="bg1"/>
          </a:solidFill>
          <a:ln>
            <a:solidFill>
              <a:schemeClr val="bg1"/>
            </a:solidFill>
          </a:ln>
        </p:spPr>
      </p:pic>
    </p:spTree>
    <p:extLst>
      <p:ext uri="{BB962C8B-B14F-4D97-AF65-F5344CB8AC3E}">
        <p14:creationId xmlns:p14="http://schemas.microsoft.com/office/powerpoint/2010/main" val="3494874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7000" b="-7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16598" y="974277"/>
            <a:ext cx="9144000" cy="1697037"/>
          </a:xfrm>
          <a:solidFill>
            <a:schemeClr val="accent4">
              <a:lumMod val="75000"/>
              <a:alpha val="84000"/>
            </a:schemeClr>
          </a:solidFill>
          <a:ln>
            <a:solidFill>
              <a:schemeClr val="bg1"/>
            </a:solidFill>
          </a:ln>
        </p:spPr>
        <p:txBody>
          <a:bodyPr anchor="ctr">
            <a:noAutofit/>
          </a:bodyPr>
          <a:lstStyle/>
          <a:p>
            <a:r>
              <a:rPr lang="nb-NO" sz="8000" b="1" dirty="0">
                <a:solidFill>
                  <a:schemeClr val="bg1"/>
                </a:solidFill>
              </a:rPr>
              <a:t>Kas yra </a:t>
            </a:r>
            <a:r>
              <a:rPr lang="lt-LT" sz="8000" b="1" dirty="0">
                <a:solidFill>
                  <a:schemeClr val="bg1"/>
                </a:solidFill>
              </a:rPr>
              <a:t>pasaulėžiūra</a:t>
            </a:r>
            <a:r>
              <a:rPr lang="nb-NO" sz="8000" b="1" dirty="0">
                <a:solidFill>
                  <a:schemeClr val="bg1"/>
                </a:solidFill>
              </a:rPr>
              <a:t>?</a:t>
            </a:r>
          </a:p>
        </p:txBody>
      </p:sp>
      <p:sp>
        <p:nvSpPr>
          <p:cNvPr id="6" name="Rektangel 5"/>
          <p:cNvSpPr/>
          <p:nvPr/>
        </p:nvSpPr>
        <p:spPr>
          <a:xfrm>
            <a:off x="1616598" y="5657671"/>
            <a:ext cx="8905628" cy="1200329"/>
          </a:xfrm>
          <a:prstGeom prst="rect">
            <a:avLst/>
          </a:prstGeom>
          <a:solidFill>
            <a:schemeClr val="accent4">
              <a:lumMod val="75000"/>
              <a:alpha val="87000"/>
            </a:schemeClr>
          </a:solidFill>
          <a:ln>
            <a:solidFill>
              <a:schemeClr val="bg1"/>
            </a:solidFill>
          </a:ln>
        </p:spPr>
        <p:txBody>
          <a:bodyPr wrap="square">
            <a:spAutoFit/>
          </a:bodyPr>
          <a:lstStyle/>
          <a:p>
            <a:r>
              <a:rPr lang="nb-NO" sz="2400" b="1" dirty="0">
                <a:solidFill>
                  <a:schemeClr val="bg1"/>
                </a:solidFill>
              </a:rPr>
              <a:t>Pasaulėžiūra yra tam </a:t>
            </a:r>
            <a:r>
              <a:rPr lang="lt-LT" sz="2400" b="1" dirty="0">
                <a:solidFill>
                  <a:schemeClr val="bg1"/>
                </a:solidFill>
              </a:rPr>
              <a:t>tikra</a:t>
            </a:r>
            <a:r>
              <a:rPr lang="nb-NO" sz="2400" b="1" dirty="0">
                <a:solidFill>
                  <a:schemeClr val="bg1"/>
                </a:solidFill>
              </a:rPr>
              <a:t> </a:t>
            </a:r>
            <a:r>
              <a:rPr lang="lt-LT" sz="2400" b="1" dirty="0">
                <a:solidFill>
                  <a:schemeClr val="bg1"/>
                </a:solidFill>
              </a:rPr>
              <a:t>minčių</a:t>
            </a:r>
            <a:r>
              <a:rPr lang="nb-NO" sz="2400" b="1" dirty="0">
                <a:solidFill>
                  <a:schemeClr val="bg1"/>
                </a:solidFill>
              </a:rPr>
              <a:t> visuma </a:t>
            </a:r>
            <a:r>
              <a:rPr lang="lt-LT" sz="2400" b="1" dirty="0">
                <a:solidFill>
                  <a:schemeClr val="bg1"/>
                </a:solidFill>
              </a:rPr>
              <a:t>apie</a:t>
            </a:r>
            <a:r>
              <a:rPr lang="nb-NO" sz="2400" b="1" dirty="0">
                <a:solidFill>
                  <a:schemeClr val="bg1"/>
                </a:solidFill>
              </a:rPr>
              <a:t> </a:t>
            </a:r>
            <a:r>
              <a:rPr lang="lt-LT" sz="2400" b="1" dirty="0">
                <a:solidFill>
                  <a:schemeClr val="bg1"/>
                </a:solidFill>
              </a:rPr>
              <a:t>tai</a:t>
            </a:r>
            <a:r>
              <a:rPr lang="nb-NO" sz="2400" b="1" dirty="0">
                <a:solidFill>
                  <a:schemeClr val="bg1"/>
                </a:solidFill>
              </a:rPr>
              <a:t>, </a:t>
            </a:r>
            <a:r>
              <a:rPr lang="lt-LT" sz="2400" b="1" dirty="0">
                <a:solidFill>
                  <a:schemeClr val="bg1"/>
                </a:solidFill>
              </a:rPr>
              <a:t>kaip</a:t>
            </a:r>
            <a:r>
              <a:rPr lang="nb-NO" sz="2400" b="1" dirty="0">
                <a:solidFill>
                  <a:schemeClr val="bg1"/>
                </a:solidFill>
              </a:rPr>
              <a:t> </a:t>
            </a:r>
            <a:r>
              <a:rPr lang="lt-LT" sz="2400" b="1" dirty="0">
                <a:solidFill>
                  <a:schemeClr val="bg1"/>
                </a:solidFill>
              </a:rPr>
              <a:t>mes</a:t>
            </a:r>
            <a:r>
              <a:rPr lang="nb-NO" sz="2400" b="1" dirty="0">
                <a:solidFill>
                  <a:schemeClr val="bg1"/>
                </a:solidFill>
              </a:rPr>
              <a:t> </a:t>
            </a:r>
            <a:r>
              <a:rPr lang="lt-LT" sz="2400" b="1" dirty="0">
                <a:solidFill>
                  <a:schemeClr val="bg1"/>
                </a:solidFill>
              </a:rPr>
              <a:t>suprantame</a:t>
            </a:r>
            <a:r>
              <a:rPr lang="nb-NO" sz="2400" b="1" dirty="0">
                <a:solidFill>
                  <a:schemeClr val="bg1"/>
                </a:solidFill>
              </a:rPr>
              <a:t> </a:t>
            </a:r>
            <a:r>
              <a:rPr lang="lt-LT" sz="2400" b="1" dirty="0">
                <a:solidFill>
                  <a:schemeClr val="bg1"/>
                </a:solidFill>
              </a:rPr>
              <a:t>gyvenimą</a:t>
            </a:r>
            <a:r>
              <a:rPr lang="nb-NO" sz="2400" b="1" dirty="0">
                <a:solidFill>
                  <a:schemeClr val="bg1"/>
                </a:solidFill>
              </a:rPr>
              <a:t>, kas yra </a:t>
            </a:r>
            <a:r>
              <a:rPr lang="lt-LT" sz="2400" b="1" dirty="0">
                <a:solidFill>
                  <a:schemeClr val="bg1"/>
                </a:solidFill>
              </a:rPr>
              <a:t>gėris</a:t>
            </a:r>
            <a:r>
              <a:rPr lang="nb-NO" sz="2400" b="1" dirty="0">
                <a:solidFill>
                  <a:schemeClr val="bg1"/>
                </a:solidFill>
              </a:rPr>
              <a:t> ir</a:t>
            </a:r>
            <a:r>
              <a:rPr lang="lt-LT" sz="2400" b="1" dirty="0">
                <a:solidFill>
                  <a:schemeClr val="bg1"/>
                </a:solidFill>
              </a:rPr>
              <a:t> blogis, kas yra teisinga ir neteisinga.</a:t>
            </a:r>
            <a:endParaRPr lang="nb-NO" sz="2400" b="1" i="1" dirty="0">
              <a:solidFill>
                <a:schemeClr val="bg1"/>
              </a:solidFill>
            </a:endParaRPr>
          </a:p>
        </p:txBody>
      </p:sp>
      <p:pic>
        <p:nvPicPr>
          <p:cNvPr id="5" name="Bild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5274" y="5473005"/>
            <a:ext cx="949848" cy="912903"/>
          </a:xfrm>
          <a:prstGeom prst="rect">
            <a:avLst/>
          </a:prstGeom>
        </p:spPr>
      </p:pic>
      <p:graphicFrame>
        <p:nvGraphicFramePr>
          <p:cNvPr id="4" name="Tabell 3"/>
          <p:cNvGraphicFramePr>
            <a:graphicFrameLocks noGrp="1"/>
          </p:cNvGraphicFramePr>
          <p:nvPr>
            <p:extLst>
              <p:ext uri="{D42A27DB-BD31-4B8C-83A1-F6EECF244321}">
                <p14:modId xmlns:p14="http://schemas.microsoft.com/office/powerpoint/2010/main" val="829074164"/>
              </p:ext>
            </p:extLst>
          </p:nvPr>
        </p:nvGraphicFramePr>
        <p:xfrm>
          <a:off x="1616598" y="2843692"/>
          <a:ext cx="8905628" cy="2641600"/>
        </p:xfrm>
        <a:graphic>
          <a:graphicData uri="http://schemas.openxmlformats.org/drawingml/2006/table">
            <a:tbl>
              <a:tblPr firstRow="1" firstCol="1" bandRow="1">
                <a:tableStyleId>{5C22544A-7EE6-4342-B048-85BDC9FD1C3A}</a:tableStyleId>
              </a:tblPr>
              <a:tblGrid>
                <a:gridCol w="8905628">
                  <a:extLst>
                    <a:ext uri="{9D8B030D-6E8A-4147-A177-3AD203B41FA5}">
                      <a16:colId xmlns:a16="http://schemas.microsoft.com/office/drawing/2014/main" val="1674742837"/>
                    </a:ext>
                  </a:extLst>
                </a:gridCol>
              </a:tblGrid>
              <a:tr h="1713700">
                <a:tc>
                  <a:txBody>
                    <a:bodyPr/>
                    <a:lstStyle/>
                    <a:p>
                      <a:pPr>
                        <a:lnSpc>
                          <a:spcPct val="107000"/>
                        </a:lnSpc>
                        <a:spcAft>
                          <a:spcPts val="0"/>
                        </a:spcAft>
                      </a:pPr>
                      <a:r>
                        <a:rPr lang="lt-LT" sz="2400" dirty="0">
                          <a:effectLst/>
                        </a:rPr>
                        <a:t>Pasaulėžiūra - tai žmogaus požiūris į</a:t>
                      </a:r>
                      <a:endParaRPr lang="nb-NO" sz="2400" dirty="0">
                        <a:effectLst/>
                      </a:endParaRPr>
                    </a:p>
                    <a:p>
                      <a:pPr marL="285750" indent="-285750">
                        <a:lnSpc>
                          <a:spcPct val="107000"/>
                        </a:lnSpc>
                        <a:spcAft>
                          <a:spcPts val="0"/>
                        </a:spcAft>
                        <a:buFont typeface="Arial" panose="020B0604020202020204" pitchFamily="34" charset="0"/>
                        <a:buChar char="•"/>
                      </a:pPr>
                      <a:r>
                        <a:rPr lang="lt-LT" sz="2400" dirty="0">
                          <a:effectLst/>
                        </a:rPr>
                        <a:t>pasaulį, jo atsiradimą, </a:t>
                      </a:r>
                      <a:endParaRPr lang="nb-NO" sz="2400" dirty="0">
                        <a:effectLst/>
                      </a:endParaRPr>
                    </a:p>
                    <a:p>
                      <a:pPr marL="285750" indent="-285750">
                        <a:lnSpc>
                          <a:spcPct val="107000"/>
                        </a:lnSpc>
                        <a:spcAft>
                          <a:spcPts val="0"/>
                        </a:spcAft>
                        <a:buFont typeface="Arial" panose="020B0604020202020204" pitchFamily="34" charset="0"/>
                        <a:buChar char="•"/>
                      </a:pPr>
                      <a:r>
                        <a:rPr lang="lt-LT" sz="2400" dirty="0">
                          <a:effectLst/>
                        </a:rPr>
                        <a:t>žmogų</a:t>
                      </a:r>
                      <a:r>
                        <a:rPr lang="lt-LT" sz="2400" baseline="0" dirty="0">
                          <a:effectLst/>
                        </a:rPr>
                        <a:t> supančią </a:t>
                      </a:r>
                      <a:r>
                        <a:rPr lang="lt-LT" sz="2400" dirty="0">
                          <a:effectLst/>
                        </a:rPr>
                        <a:t>aplinką, </a:t>
                      </a:r>
                    </a:p>
                    <a:p>
                      <a:pPr marL="285750" indent="-285750">
                        <a:lnSpc>
                          <a:spcPct val="107000"/>
                        </a:lnSpc>
                        <a:spcAft>
                          <a:spcPts val="0"/>
                        </a:spcAft>
                        <a:buFont typeface="Arial" panose="020B0604020202020204" pitchFamily="34" charset="0"/>
                        <a:buChar char="•"/>
                      </a:pPr>
                      <a:r>
                        <a:rPr lang="lt-LT" sz="2400" dirty="0">
                          <a:effectLst/>
                        </a:rPr>
                        <a:t>gyvenimą bei žmogaus vietą jame,</a:t>
                      </a:r>
                      <a:endParaRPr lang="nb-NO" sz="2400" dirty="0">
                        <a:effectLst/>
                      </a:endParaRPr>
                    </a:p>
                    <a:p>
                      <a:pPr marL="285750" indent="-285750">
                        <a:lnSpc>
                          <a:spcPct val="107000"/>
                        </a:lnSpc>
                        <a:spcAft>
                          <a:spcPts val="0"/>
                        </a:spcAft>
                        <a:buFont typeface="Arial" panose="020B0604020202020204" pitchFamily="34" charset="0"/>
                        <a:buChar char="•"/>
                      </a:pPr>
                      <a:r>
                        <a:rPr lang="lt-LT" sz="2400" dirty="0">
                          <a:effectLst/>
                        </a:rPr>
                        <a:t>gyvenimo prasmę, vertybes, taisykles </a:t>
                      </a:r>
                      <a:endParaRPr lang="nb-NO" sz="2400" dirty="0">
                        <a:effectLst/>
                      </a:endParaRPr>
                    </a:p>
                    <a:p>
                      <a:pPr marL="285750" indent="-285750">
                        <a:lnSpc>
                          <a:spcPct val="107000"/>
                        </a:lnSpc>
                        <a:spcAft>
                          <a:spcPts val="0"/>
                        </a:spcAft>
                        <a:buFont typeface="Arial" panose="020B0604020202020204" pitchFamily="34" charset="0"/>
                        <a:buChar char="•"/>
                      </a:pPr>
                      <a:r>
                        <a:rPr lang="lt-LT" sz="2400" dirty="0">
                          <a:effectLst/>
                        </a:rPr>
                        <a:t>pomirtinį gyvenimą</a:t>
                      </a:r>
                      <a:endParaRPr lang="nb-NO" sz="2400" dirty="0">
                        <a:effectLst/>
                      </a:endParaRPr>
                    </a:p>
                    <a:p>
                      <a:pPr>
                        <a:lnSpc>
                          <a:spcPct val="107000"/>
                        </a:lnSpc>
                        <a:spcAft>
                          <a:spcPts val="0"/>
                        </a:spcAft>
                      </a:pPr>
                      <a:r>
                        <a:rPr lang="lt-LT" sz="1800" dirty="0">
                          <a:effectLst/>
                        </a:rPr>
                        <a:t> </a:t>
                      </a:r>
                      <a:endParaRPr lang="nb-NO" sz="1800" dirty="0">
                        <a:effectLst/>
                      </a:endParaRPr>
                    </a:p>
                  </a:txBody>
                  <a:tcPr marL="68580" marR="68580" marT="0" marB="0">
                    <a:solidFill>
                      <a:schemeClr val="accent4">
                        <a:lumMod val="75000"/>
                      </a:schemeClr>
                    </a:solidFill>
                  </a:tcPr>
                </a:tc>
                <a:extLst>
                  <a:ext uri="{0D108BD9-81ED-4DB2-BD59-A6C34878D82A}">
                    <a16:rowId xmlns:a16="http://schemas.microsoft.com/office/drawing/2014/main" val="2625154117"/>
                  </a:ext>
                </a:extLst>
              </a:tr>
            </a:tbl>
          </a:graphicData>
        </a:graphic>
      </p:graphicFrame>
      <p:pic>
        <p:nvPicPr>
          <p:cNvPr id="7"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5398" y="112886"/>
            <a:ext cx="609600" cy="609600"/>
          </a:xfrm>
          <a:prstGeom prst="rect">
            <a:avLst/>
          </a:prstGeom>
        </p:spPr>
      </p:pic>
    </p:spTree>
    <p:extLst>
      <p:ext uri="{BB962C8B-B14F-4D97-AF65-F5344CB8AC3E}">
        <p14:creationId xmlns:p14="http://schemas.microsoft.com/office/powerpoint/2010/main" val="1867787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4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533400" y="183702"/>
            <a:ext cx="11182350" cy="1697037"/>
          </a:xfrm>
          <a:solidFill>
            <a:schemeClr val="tx1">
              <a:lumMod val="65000"/>
              <a:lumOff val="35000"/>
              <a:alpha val="84000"/>
            </a:schemeClr>
          </a:solidFill>
          <a:ln>
            <a:solidFill>
              <a:schemeClr val="bg1"/>
            </a:solidFill>
          </a:ln>
        </p:spPr>
        <p:txBody>
          <a:bodyPr anchor="ctr">
            <a:noAutofit/>
          </a:bodyPr>
          <a:lstStyle/>
          <a:p>
            <a:br>
              <a:rPr lang="lt-LT" b="1" dirty="0">
                <a:solidFill>
                  <a:schemeClr val="bg1"/>
                </a:solidFill>
              </a:rPr>
            </a:br>
            <a:r>
              <a:rPr lang="lt-LT" b="1" dirty="0">
                <a:solidFill>
                  <a:schemeClr val="bg1"/>
                </a:solidFill>
              </a:rPr>
              <a:t>Humanistinė pasaulėžiūra</a:t>
            </a:r>
            <a:br>
              <a:rPr lang="lt-LT" dirty="0"/>
            </a:br>
            <a:endParaRPr lang="lt-LT" sz="5400" b="1" dirty="0">
              <a:solidFill>
                <a:schemeClr val="bg1"/>
              </a:solidFill>
            </a:endParaRPr>
          </a:p>
        </p:txBody>
      </p:sp>
      <p:sp>
        <p:nvSpPr>
          <p:cNvPr id="6" name="Rektangel 5"/>
          <p:cNvSpPr/>
          <p:nvPr/>
        </p:nvSpPr>
        <p:spPr>
          <a:xfrm>
            <a:off x="533400" y="2087463"/>
            <a:ext cx="11182350" cy="4770537"/>
          </a:xfrm>
          <a:prstGeom prst="rect">
            <a:avLst/>
          </a:prstGeom>
          <a:solidFill>
            <a:schemeClr val="tx1">
              <a:lumMod val="65000"/>
              <a:lumOff val="35000"/>
              <a:alpha val="87000"/>
            </a:schemeClr>
          </a:solidFill>
          <a:ln>
            <a:solidFill>
              <a:schemeClr val="bg1"/>
            </a:solidFill>
          </a:ln>
        </p:spPr>
        <p:txBody>
          <a:bodyPr wrap="square">
            <a:spAutoFit/>
          </a:bodyPr>
          <a:lstStyle/>
          <a:p>
            <a:r>
              <a:rPr lang="en-US" sz="2200" b="1" dirty="0">
                <a:solidFill>
                  <a:schemeClr val="bg1"/>
                </a:solidFill>
              </a:rPr>
              <a:t>Dievas </a:t>
            </a:r>
            <a:r>
              <a:rPr lang="lt-LT" sz="2200" b="1" dirty="0">
                <a:solidFill>
                  <a:schemeClr val="bg1"/>
                </a:solidFill>
              </a:rPr>
              <a:t>arba dievai yra </a:t>
            </a:r>
            <a:r>
              <a:rPr lang="lt-LT" sz="2200" b="1" dirty="0">
                <a:solidFill>
                  <a:schemeClr val="accent4">
                    <a:lumMod val="60000"/>
                    <a:lumOff val="40000"/>
                  </a:schemeClr>
                </a:solidFill>
              </a:rPr>
              <a:t>religinės</a:t>
            </a:r>
            <a:r>
              <a:rPr lang="lt-LT" sz="2200" b="1" dirty="0">
                <a:solidFill>
                  <a:schemeClr val="bg1"/>
                </a:solidFill>
              </a:rPr>
              <a:t> pasaulėžiūros centra</a:t>
            </a:r>
            <a:r>
              <a:rPr lang="en-US" sz="2200" b="1" dirty="0">
                <a:solidFill>
                  <a:schemeClr val="bg1"/>
                </a:solidFill>
              </a:rPr>
              <a:t>s.</a:t>
            </a:r>
            <a:endParaRPr lang="nb-NO" sz="2200" b="1" dirty="0">
              <a:solidFill>
                <a:schemeClr val="bg1"/>
              </a:solidFill>
            </a:endParaRPr>
          </a:p>
          <a:p>
            <a:r>
              <a:rPr lang="en-US" sz="2200" b="1" dirty="0">
                <a:solidFill>
                  <a:schemeClr val="bg1"/>
                </a:solidFill>
              </a:rPr>
              <a:t> </a:t>
            </a:r>
            <a:endParaRPr lang="nb-NO" sz="2200" b="1" dirty="0">
              <a:solidFill>
                <a:schemeClr val="bg1"/>
              </a:solidFill>
            </a:endParaRPr>
          </a:p>
          <a:p>
            <a:r>
              <a:rPr lang="lt-LT" sz="2200" b="1" dirty="0">
                <a:solidFill>
                  <a:schemeClr val="accent4">
                    <a:lumMod val="60000"/>
                    <a:lumOff val="40000"/>
                  </a:schemeClr>
                </a:solidFill>
              </a:rPr>
              <a:t>Žmogus</a:t>
            </a:r>
            <a:r>
              <a:rPr lang="lt-LT" sz="2200" b="1" dirty="0">
                <a:solidFill>
                  <a:schemeClr val="bg1"/>
                </a:solidFill>
              </a:rPr>
              <a:t> yra </a:t>
            </a:r>
            <a:r>
              <a:rPr lang="lt-LT" sz="2200" b="1" dirty="0">
                <a:solidFill>
                  <a:schemeClr val="accent4">
                    <a:lumMod val="60000"/>
                    <a:lumOff val="40000"/>
                  </a:schemeClr>
                </a:solidFill>
              </a:rPr>
              <a:t>humanistinės </a:t>
            </a:r>
            <a:r>
              <a:rPr lang="lt-LT" sz="2200" b="1" dirty="0">
                <a:solidFill>
                  <a:schemeClr val="bg1"/>
                </a:solidFill>
              </a:rPr>
              <a:t>pasaulėžiūros centras</a:t>
            </a:r>
            <a:r>
              <a:rPr lang="en-US" sz="2200" b="1" dirty="0">
                <a:solidFill>
                  <a:schemeClr val="bg1"/>
                </a:solidFill>
              </a:rPr>
              <a:t>.</a:t>
            </a:r>
            <a:endParaRPr lang="nb-NO" sz="2200" b="1" dirty="0">
              <a:solidFill>
                <a:schemeClr val="bg1"/>
              </a:solidFill>
            </a:endParaRPr>
          </a:p>
          <a:p>
            <a:endParaRPr lang="lt-LT" sz="2200" b="1" dirty="0">
              <a:solidFill>
                <a:schemeClr val="bg1"/>
              </a:solidFill>
            </a:endParaRPr>
          </a:p>
          <a:p>
            <a:r>
              <a:rPr lang="lt-LT" sz="2200" b="1" dirty="0">
                <a:solidFill>
                  <a:schemeClr val="bg1"/>
                </a:solidFill>
              </a:rPr>
              <a:t>Humanistai netiki nei dievais,</a:t>
            </a:r>
            <a:r>
              <a:rPr lang="en-US" sz="2200" b="1" dirty="0">
                <a:solidFill>
                  <a:schemeClr val="bg1"/>
                </a:solidFill>
              </a:rPr>
              <a:t> </a:t>
            </a:r>
            <a:r>
              <a:rPr lang="lt-LT" sz="2200" b="1" dirty="0">
                <a:solidFill>
                  <a:schemeClr val="bg1"/>
                </a:solidFill>
              </a:rPr>
              <a:t>nei</a:t>
            </a:r>
            <a:r>
              <a:rPr lang="en-US" sz="2200" b="1" dirty="0">
                <a:solidFill>
                  <a:schemeClr val="bg1"/>
                </a:solidFill>
              </a:rPr>
              <a:t> </a:t>
            </a:r>
            <a:r>
              <a:rPr lang="lt-LT" sz="2200" b="1" dirty="0">
                <a:solidFill>
                  <a:schemeClr val="bg1"/>
                </a:solidFill>
              </a:rPr>
              <a:t>pomirtiniu gyvenimu</a:t>
            </a:r>
            <a:r>
              <a:rPr lang="en-US" sz="2200" b="1" dirty="0">
                <a:solidFill>
                  <a:schemeClr val="bg1"/>
                </a:solidFill>
              </a:rPr>
              <a:t>.</a:t>
            </a:r>
            <a:endParaRPr lang="lt-LT" sz="2200" b="1" dirty="0">
              <a:solidFill>
                <a:schemeClr val="bg1"/>
              </a:solidFill>
            </a:endParaRPr>
          </a:p>
          <a:p>
            <a:r>
              <a:rPr lang="lt-LT" sz="2200" b="1" dirty="0">
                <a:solidFill>
                  <a:schemeClr val="bg1"/>
                </a:solidFill>
              </a:rPr>
              <a:t>Humanistai</a:t>
            </a:r>
            <a:r>
              <a:rPr lang="en-US" sz="2200" b="1" dirty="0">
                <a:solidFill>
                  <a:schemeClr val="bg1"/>
                </a:solidFill>
              </a:rPr>
              <a:t> </a:t>
            </a:r>
            <a:r>
              <a:rPr lang="lt-LT" sz="2200" b="1" dirty="0">
                <a:solidFill>
                  <a:schemeClr val="bg1"/>
                </a:solidFill>
              </a:rPr>
              <a:t>laiko žmogų didžiausia vertybe, tiki, kad žmogus yra atsakingas už savo ir kitų</a:t>
            </a:r>
            <a:r>
              <a:rPr lang="en-US" sz="2200" b="1" dirty="0">
                <a:solidFill>
                  <a:schemeClr val="bg1"/>
                </a:solidFill>
              </a:rPr>
              <a:t> </a:t>
            </a:r>
            <a:r>
              <a:rPr lang="lt-LT" sz="2200" b="1" dirty="0">
                <a:solidFill>
                  <a:schemeClr val="bg1"/>
                </a:solidFill>
              </a:rPr>
              <a:t>gyvenimą. Jis</a:t>
            </a:r>
            <a:r>
              <a:rPr lang="en-US" sz="2200" b="1" dirty="0">
                <a:solidFill>
                  <a:schemeClr val="bg1"/>
                </a:solidFill>
              </a:rPr>
              <a:t> pats </a:t>
            </a:r>
            <a:r>
              <a:rPr lang="lt-LT" sz="2200" b="1" dirty="0">
                <a:solidFill>
                  <a:schemeClr val="bg1"/>
                </a:solidFill>
              </a:rPr>
              <a:t>turi </a:t>
            </a:r>
            <a:r>
              <a:rPr lang="en-US" sz="2200" b="1" dirty="0">
                <a:solidFill>
                  <a:schemeClr val="bg1"/>
                </a:solidFill>
              </a:rPr>
              <a:t>pas</a:t>
            </a:r>
            <a:r>
              <a:rPr lang="lt-LT" sz="2200" b="1" dirty="0">
                <a:solidFill>
                  <a:schemeClr val="bg1"/>
                </a:solidFill>
              </a:rPr>
              <a:t>irūpinti, kad susikurtų gerą gyvenimą sau ir kitiems taip, kad būtų galima gyventi laimėje, laisvėje ir neskurstant. Humanistai taip pat turi pasirūpinti ir saugoti gamtą. </a:t>
            </a:r>
          </a:p>
          <a:p>
            <a:endParaRPr lang="lt-LT" sz="2200" b="1" dirty="0">
              <a:solidFill>
                <a:schemeClr val="bg1"/>
              </a:solidFill>
            </a:endParaRPr>
          </a:p>
          <a:p>
            <a:r>
              <a:rPr lang="lt-LT" sz="2200" b="1" dirty="0">
                <a:solidFill>
                  <a:schemeClr val="bg1"/>
                </a:solidFill>
              </a:rPr>
              <a:t>Kai kurie humanistai yra ateistai. Ateistas yra žmogus, kuris netiki nei į Dievą, nei į pomirtinį gyvenimą.</a:t>
            </a:r>
          </a:p>
          <a:p>
            <a:r>
              <a:rPr lang="lt-LT" sz="2200" b="1" dirty="0">
                <a:solidFill>
                  <a:schemeClr val="bg1"/>
                </a:solidFill>
              </a:rPr>
              <a:t>Kiti humanistai yra agnostikai. Agnostikas – tai žmogus, kuris abejoja Dievo egzistavimu.</a:t>
            </a:r>
          </a:p>
          <a:p>
            <a:endParaRPr lang="lt-LT" b="1" dirty="0">
              <a:ln>
                <a:solidFill>
                  <a:schemeClr val="tx1"/>
                </a:solidFill>
              </a:ln>
              <a:solidFill>
                <a:schemeClr val="bg1"/>
              </a:solidFill>
            </a:endParaRPr>
          </a:p>
        </p:txBody>
      </p:sp>
      <p:pic>
        <p:nvPicPr>
          <p:cNvPr id="5" name="Bild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0826" y="1950326"/>
            <a:ext cx="949848" cy="912903"/>
          </a:xfrm>
          <a:prstGeom prst="rect">
            <a:avLst/>
          </a:prstGeom>
        </p:spPr>
      </p:pic>
      <p:pic>
        <p:nvPicPr>
          <p:cNvPr id="4"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0950" y="114115"/>
            <a:ext cx="609600" cy="609600"/>
          </a:xfrm>
          <a:prstGeom prst="rect">
            <a:avLst/>
          </a:prstGeom>
        </p:spPr>
      </p:pic>
    </p:spTree>
    <p:extLst>
      <p:ext uri="{BB962C8B-B14F-4D97-AF65-F5344CB8AC3E}">
        <p14:creationId xmlns:p14="http://schemas.microsoft.com/office/powerpoint/2010/main" val="1224626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6" name="Rektangel 5"/>
          <p:cNvSpPr/>
          <p:nvPr/>
        </p:nvSpPr>
        <p:spPr>
          <a:xfrm>
            <a:off x="347393" y="590585"/>
            <a:ext cx="6676845" cy="40626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dirty="0">
              <a:solidFill>
                <a:schemeClr val="bg1"/>
              </a:solidFill>
            </a:endParaRPr>
          </a:p>
          <a:p>
            <a:pPr marL="285750" indent="-285750">
              <a:buFont typeface="Arial" panose="020B0604020202020204" pitchFamily="34" charset="0"/>
              <a:buChar char="•"/>
            </a:pPr>
            <a:r>
              <a:rPr lang="nb-NO" sz="2400" b="1" dirty="0">
                <a:solidFill>
                  <a:schemeClr val="bg1"/>
                </a:solidFill>
              </a:rPr>
              <a:t>1965</a:t>
            </a:r>
            <a:r>
              <a:rPr lang="lt-LT" sz="2400" b="1" dirty="0">
                <a:solidFill>
                  <a:schemeClr val="bg1"/>
                </a:solidFill>
              </a:rPr>
              <a:t> metais humanistai sukūrė simbolį Laimingas žmogus </a:t>
            </a:r>
            <a:r>
              <a:rPr lang="lt-LT" sz="2400" b="1" i="1" dirty="0">
                <a:solidFill>
                  <a:schemeClr val="accent4">
                    <a:lumMod val="60000"/>
                    <a:lumOff val="40000"/>
                  </a:schemeClr>
                </a:solidFill>
              </a:rPr>
              <a:t>(angl. </a:t>
            </a:r>
            <a:r>
              <a:rPr lang="nb-NO" sz="2400" b="1" i="1" dirty="0">
                <a:solidFill>
                  <a:schemeClr val="accent4">
                    <a:lumMod val="60000"/>
                    <a:lumOff val="40000"/>
                  </a:schemeClr>
                </a:solidFill>
              </a:rPr>
              <a:t>Happy Human</a:t>
            </a:r>
            <a:r>
              <a:rPr lang="lt-LT" sz="2400" b="1" i="1" dirty="0">
                <a:solidFill>
                  <a:schemeClr val="accent4">
                    <a:lumMod val="60000"/>
                    <a:lumOff val="40000"/>
                  </a:schemeClr>
                </a:solidFill>
              </a:rPr>
              <a:t>)</a:t>
            </a:r>
          </a:p>
          <a:p>
            <a:endParaRPr lang="lt-LT" sz="2400" b="1" dirty="0">
              <a:solidFill>
                <a:schemeClr val="bg1"/>
              </a:solidFill>
            </a:endParaRPr>
          </a:p>
          <a:p>
            <a:pPr marL="285750" indent="-285750">
              <a:buFont typeface="Arial" panose="020B0604020202020204" pitchFamily="34" charset="0"/>
              <a:buChar char="•"/>
            </a:pPr>
            <a:r>
              <a:rPr lang="lt-LT" sz="2400" b="1" dirty="0">
                <a:solidFill>
                  <a:schemeClr val="bg1"/>
                </a:solidFill>
              </a:rPr>
              <a:t>Šis simbolis naudojamas visame pasaulyje.</a:t>
            </a:r>
            <a:endParaRPr lang="nb-NO" sz="2400" b="1" dirty="0">
              <a:solidFill>
                <a:schemeClr val="bg1"/>
              </a:solidFill>
            </a:endParaRPr>
          </a:p>
          <a:p>
            <a:endParaRPr lang="nb-NO" sz="2400" b="1" dirty="0">
              <a:solidFill>
                <a:schemeClr val="bg1"/>
              </a:solidFill>
            </a:endParaRPr>
          </a:p>
          <a:p>
            <a:pPr marL="285750" indent="-285750">
              <a:buFont typeface="Arial" panose="020B0604020202020204" pitchFamily="34" charset="0"/>
              <a:buChar char="•"/>
            </a:pPr>
            <a:r>
              <a:rPr lang="lt-LT" sz="2400" b="1" dirty="0">
                <a:solidFill>
                  <a:schemeClr val="bg1"/>
                </a:solidFill>
              </a:rPr>
              <a:t>Logotipas simbolizuoja laisvą ir laimingą žmogų, kuris laiko rankas iškėlęs į viršų. </a:t>
            </a:r>
          </a:p>
          <a:p>
            <a:pPr marL="285750" indent="-285750">
              <a:buFont typeface="Arial" panose="020B0604020202020204" pitchFamily="34" charset="0"/>
              <a:buChar char="•"/>
            </a:pPr>
            <a:endParaRPr lang="lt-LT" sz="2400" b="1" dirty="0">
              <a:solidFill>
                <a:schemeClr val="bg1"/>
              </a:solidFill>
            </a:endParaRPr>
          </a:p>
          <a:p>
            <a:pPr marL="285750" indent="-285750">
              <a:buFont typeface="Arial" panose="020B0604020202020204" pitchFamily="34" charset="0"/>
              <a:buChar char="•"/>
            </a:pPr>
            <a:r>
              <a:rPr lang="lt-LT" sz="2400" b="1" dirty="0">
                <a:solidFill>
                  <a:schemeClr val="bg1"/>
                </a:solidFill>
              </a:rPr>
              <a:t>Šis logotipas taip pat gali simbolizuoti raidę </a:t>
            </a:r>
            <a:r>
              <a:rPr lang="nb-NO" sz="2400" b="1" dirty="0">
                <a:solidFill>
                  <a:schemeClr val="bg1"/>
                </a:solidFill>
              </a:rPr>
              <a:t>H</a:t>
            </a:r>
            <a:r>
              <a:rPr lang="lt-LT" sz="2400" b="1" dirty="0">
                <a:solidFill>
                  <a:schemeClr val="bg1"/>
                </a:solidFill>
              </a:rPr>
              <a:t>, kuri reiškia pasaulį apglėbusį humanizmą.</a:t>
            </a:r>
            <a:endParaRPr lang="nb-NO" sz="2400" b="1" dirty="0">
              <a:solidFill>
                <a:schemeClr val="bg1"/>
              </a:solidFill>
            </a:endParaRPr>
          </a:p>
        </p:txBody>
      </p:sp>
      <p:pic>
        <p:nvPicPr>
          <p:cNvPr id="10" name="Bilde 9"/>
          <p:cNvPicPr>
            <a:picLocks noChangeAspect="1"/>
          </p:cNvPicPr>
          <p:nvPr/>
        </p:nvPicPr>
        <p:blipFill rotWithShape="1">
          <a:blip r:embed="rId5"/>
          <a:srcRect l="-20999" r="-12618"/>
          <a:stretch/>
        </p:blipFill>
        <p:spPr>
          <a:xfrm>
            <a:off x="8543924" y="873603"/>
            <a:ext cx="2486025" cy="4841397"/>
          </a:xfrm>
          <a:prstGeom prst="round2DiagRect">
            <a:avLst>
              <a:gd name="adj1" fmla="val 16667"/>
              <a:gd name="adj2" fmla="val 0"/>
            </a:avLst>
          </a:prstGeom>
          <a:ln w="12700" cap="sq">
            <a:solidFill>
              <a:srgbClr val="FFFFFF"/>
            </a:solidFill>
            <a:miter lim="800000"/>
          </a:ln>
          <a:effectLst>
            <a:outerShdw blurRad="254000" algn="tl" rotWithShape="0">
              <a:srgbClr val="000000">
                <a:alpha val="43000"/>
              </a:srgbClr>
            </a:outerShdw>
          </a:effectLst>
        </p:spPr>
      </p:pic>
      <p:sp>
        <p:nvSpPr>
          <p:cNvPr id="12" name="Rektangel 11"/>
          <p:cNvSpPr/>
          <p:nvPr/>
        </p:nvSpPr>
        <p:spPr>
          <a:xfrm>
            <a:off x="347393" y="5068669"/>
            <a:ext cx="7484642" cy="9233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dirty="0">
              <a:solidFill>
                <a:schemeClr val="bg1"/>
              </a:solidFill>
            </a:endParaRPr>
          </a:p>
          <a:p>
            <a:r>
              <a:rPr lang="nb-NO" sz="3600" b="1" dirty="0">
                <a:solidFill>
                  <a:schemeClr val="bg1"/>
                </a:solidFill>
              </a:rPr>
              <a:t>  </a:t>
            </a:r>
            <a:r>
              <a:rPr lang="lt-LT" sz="3600" b="1" dirty="0">
                <a:solidFill>
                  <a:schemeClr val="accent4">
                    <a:lumMod val="60000"/>
                    <a:lumOff val="40000"/>
                  </a:schemeClr>
                </a:solidFill>
              </a:rPr>
              <a:t>Humaniz</a:t>
            </a:r>
            <a:r>
              <a:rPr lang="nb-NO" sz="3600" b="1" dirty="0">
                <a:solidFill>
                  <a:schemeClr val="accent4">
                    <a:lumMod val="60000"/>
                    <a:lumOff val="40000"/>
                  </a:schemeClr>
                </a:solidFill>
              </a:rPr>
              <a:t>m</a:t>
            </a:r>
            <a:r>
              <a:rPr lang="lt-LT" sz="3600" b="1" dirty="0">
                <a:solidFill>
                  <a:schemeClr val="accent4">
                    <a:lumMod val="60000"/>
                    <a:lumOff val="40000"/>
                  </a:schemeClr>
                </a:solidFill>
              </a:rPr>
              <a:t>as reiškia žmoniškumą</a:t>
            </a:r>
            <a:endParaRPr lang="nb-NO" sz="2400" b="1" dirty="0">
              <a:solidFill>
                <a:schemeClr val="bg1"/>
              </a:solidFill>
            </a:endParaRPr>
          </a:p>
        </p:txBody>
      </p:sp>
      <p:pic>
        <p:nvPicPr>
          <p:cNvPr id="3"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9949" y="264003"/>
            <a:ext cx="609600" cy="609600"/>
          </a:xfrm>
          <a:prstGeom prst="rect">
            <a:avLst/>
          </a:prstGeom>
        </p:spPr>
      </p:pic>
    </p:spTree>
    <p:extLst>
      <p:ext uri="{BB962C8B-B14F-4D97-AF65-F5344CB8AC3E}">
        <p14:creationId xmlns:p14="http://schemas.microsoft.com/office/powerpoint/2010/main" val="2396724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6" name="Rektangel 5"/>
          <p:cNvSpPr/>
          <p:nvPr/>
        </p:nvSpPr>
        <p:spPr>
          <a:xfrm>
            <a:off x="490267" y="2095535"/>
            <a:ext cx="7863157" cy="44319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dirty="0">
              <a:solidFill>
                <a:schemeClr val="bg1"/>
              </a:solidFill>
            </a:endParaRPr>
          </a:p>
          <a:p>
            <a:pPr marL="285750" indent="-285750">
              <a:buFont typeface="Arial" panose="020B0604020202020204" pitchFamily="34" charset="0"/>
              <a:buChar char="•"/>
            </a:pPr>
            <a:r>
              <a:rPr lang="lt-LT" sz="2400" b="1" dirty="0">
                <a:solidFill>
                  <a:schemeClr val="bg1"/>
                </a:solidFill>
              </a:rPr>
              <a:t>Žmogus yra gamtos dalis. Mes turime gerbti bei vertinti ir žmones, ir gamtą</a:t>
            </a:r>
            <a:r>
              <a:rPr lang="nb-NO" sz="2400" b="1" dirty="0">
                <a:solidFill>
                  <a:schemeClr val="bg1"/>
                </a:solidFill>
              </a:rPr>
              <a:t>.</a:t>
            </a:r>
          </a:p>
          <a:p>
            <a:pPr marL="285750" indent="-285750">
              <a:buFont typeface="Arial" panose="020B0604020202020204" pitchFamily="34" charset="0"/>
              <a:buChar char="•"/>
            </a:pPr>
            <a:endParaRPr lang="nb-NO" sz="2400" b="1" dirty="0">
              <a:solidFill>
                <a:schemeClr val="bg1"/>
              </a:solidFill>
            </a:endParaRPr>
          </a:p>
          <a:p>
            <a:pPr marL="285750" indent="-285750">
              <a:buFont typeface="Arial" panose="020B0604020202020204" pitchFamily="34" charset="0"/>
              <a:buChar char="•"/>
            </a:pPr>
            <a:r>
              <a:rPr lang="nb-NO" sz="2400" b="1" dirty="0">
                <a:solidFill>
                  <a:schemeClr val="accent4">
                    <a:lumMod val="60000"/>
                    <a:lumOff val="40000"/>
                  </a:schemeClr>
                </a:solidFill>
              </a:rPr>
              <a:t>„</a:t>
            </a:r>
            <a:r>
              <a:rPr lang="lt-LT" sz="2400" b="1" dirty="0">
                <a:solidFill>
                  <a:schemeClr val="accent4">
                    <a:lumMod val="60000"/>
                    <a:lumOff val="40000"/>
                  </a:schemeClr>
                </a:solidFill>
              </a:rPr>
              <a:t>Auksinė taisyklė</a:t>
            </a:r>
            <a:r>
              <a:rPr lang="nb-NO" sz="2400" b="1" dirty="0">
                <a:solidFill>
                  <a:schemeClr val="accent4">
                    <a:lumMod val="60000"/>
                    <a:lumOff val="40000"/>
                  </a:schemeClr>
                </a:solidFill>
              </a:rPr>
              <a:t>": </a:t>
            </a:r>
            <a:r>
              <a:rPr lang="lt-LT" sz="2400" b="1" dirty="0"/>
              <a:t>Elkis su kitais žmonėmis taip, kaip norėtum, kad elgtųsi su tavimi</a:t>
            </a:r>
            <a:r>
              <a:rPr lang="nb-NO" sz="2400" b="1" dirty="0">
                <a:solidFill>
                  <a:schemeClr val="bg1"/>
                </a:solidFill>
              </a:rPr>
              <a:t>!</a:t>
            </a:r>
          </a:p>
          <a:p>
            <a:pPr marL="285750" indent="-285750">
              <a:buFont typeface="Arial" panose="020B0604020202020204" pitchFamily="34" charset="0"/>
              <a:buChar char="•"/>
            </a:pPr>
            <a:endParaRPr lang="nb-NO" sz="2400" b="1" dirty="0">
              <a:solidFill>
                <a:schemeClr val="bg1"/>
              </a:solidFill>
            </a:endParaRPr>
          </a:p>
          <a:p>
            <a:pPr marL="285750" indent="-285750">
              <a:buFont typeface="Arial" panose="020B0604020202020204" pitchFamily="34" charset="0"/>
              <a:buChar char="•"/>
            </a:pPr>
            <a:r>
              <a:rPr lang="lt-LT" sz="2400" b="1" dirty="0">
                <a:solidFill>
                  <a:schemeClr val="bg1"/>
                </a:solidFill>
              </a:rPr>
              <a:t>Žmogus turi sąmonę, sąžinę ir jausmus. Jie padeda žmogui suprasti ir įvertinti kas yra teisinga ar neteisinga. Humanistai teigia, kad žmogui nėra būtina, kad religija arba Dievai nuspręstų ir pasakytų kas yra gerai, o kas yra blogai</a:t>
            </a:r>
            <a:r>
              <a:rPr lang="nb-NO" sz="2400" b="1" dirty="0">
                <a:solidFill>
                  <a:schemeClr val="bg1"/>
                </a:solidFill>
              </a:rPr>
              <a:t>. </a:t>
            </a:r>
          </a:p>
        </p:txBody>
      </p:sp>
      <p:pic>
        <p:nvPicPr>
          <p:cNvPr id="10" name="Bilde 9"/>
          <p:cNvPicPr>
            <a:picLocks noChangeAspect="1"/>
          </p:cNvPicPr>
          <p:nvPr/>
        </p:nvPicPr>
        <p:blipFill rotWithShape="1">
          <a:blip r:embed="rId5">
            <a:extLst>
              <a:ext uri="{28A0092B-C50C-407E-A947-70E740481C1C}">
                <a14:useLocalDpi xmlns:a14="http://schemas.microsoft.com/office/drawing/2010/main" val="0"/>
              </a:ext>
            </a:extLst>
          </a:blip>
          <a:srcRect b="16409"/>
          <a:stretch/>
        </p:blipFill>
        <p:spPr>
          <a:xfrm>
            <a:off x="9010650" y="2095535"/>
            <a:ext cx="2790825" cy="3693319"/>
          </a:xfrm>
          <a:prstGeom prst="round2DiagRect">
            <a:avLst>
              <a:gd name="adj1" fmla="val 16667"/>
              <a:gd name="adj2" fmla="val 0"/>
            </a:avLst>
          </a:prstGeom>
          <a:ln w="12700" cap="sq">
            <a:solidFill>
              <a:srgbClr val="FFFFFF"/>
            </a:solidFill>
            <a:miter lim="800000"/>
          </a:ln>
          <a:effectLst>
            <a:outerShdw blurRad="254000" algn="tl" rotWithShape="0">
              <a:srgbClr val="000000">
                <a:alpha val="43000"/>
              </a:srgbClr>
            </a:outerShdw>
          </a:effectLst>
        </p:spPr>
      </p:pic>
      <p:sp>
        <p:nvSpPr>
          <p:cNvPr id="12" name="Rektangel 11"/>
          <p:cNvSpPr/>
          <p:nvPr/>
        </p:nvSpPr>
        <p:spPr>
          <a:xfrm>
            <a:off x="490267" y="614695"/>
            <a:ext cx="11311208" cy="9848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dirty="0">
              <a:solidFill>
                <a:schemeClr val="bg1"/>
              </a:solidFill>
            </a:endParaRPr>
          </a:p>
          <a:p>
            <a:r>
              <a:rPr lang="lt-LT" sz="4000" b="1" dirty="0">
                <a:solidFill>
                  <a:schemeClr val="bg1"/>
                </a:solidFill>
              </a:rPr>
              <a:t>Kas yra svarbu humanistams</a:t>
            </a:r>
            <a:r>
              <a:rPr lang="nb-NO" sz="4000" b="1" dirty="0">
                <a:solidFill>
                  <a:schemeClr val="bg1"/>
                </a:solidFill>
              </a:rPr>
              <a:t>?</a:t>
            </a:r>
            <a:endParaRPr lang="nb-NO" sz="2800" b="1" dirty="0">
              <a:solidFill>
                <a:schemeClr val="bg1"/>
              </a:solidFill>
            </a:endParaRPr>
          </a:p>
        </p:txBody>
      </p:sp>
      <p:pic>
        <p:nvPicPr>
          <p:cNvPr id="3"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1875" y="118740"/>
            <a:ext cx="609600" cy="609600"/>
          </a:xfrm>
          <a:prstGeom prst="rect">
            <a:avLst/>
          </a:prstGeom>
        </p:spPr>
      </p:pic>
    </p:spTree>
    <p:extLst>
      <p:ext uri="{BB962C8B-B14F-4D97-AF65-F5344CB8AC3E}">
        <p14:creationId xmlns:p14="http://schemas.microsoft.com/office/powerpoint/2010/main" val="1244318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5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6" name="Rektangel 5"/>
          <p:cNvSpPr/>
          <p:nvPr/>
        </p:nvSpPr>
        <p:spPr>
          <a:xfrm>
            <a:off x="490267" y="2762443"/>
            <a:ext cx="8006033" cy="33239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dirty="0">
              <a:solidFill>
                <a:schemeClr val="bg1"/>
              </a:solidFill>
            </a:endParaRPr>
          </a:p>
          <a:p>
            <a:pPr marL="342900" indent="-342900">
              <a:buFont typeface="Arial" panose="020B0604020202020204" pitchFamily="34" charset="0"/>
              <a:buChar char="•"/>
            </a:pPr>
            <a:r>
              <a:rPr lang="nb-NO" sz="2400" b="1" dirty="0">
                <a:solidFill>
                  <a:schemeClr val="bg1"/>
                </a:solidFill>
              </a:rPr>
              <a:t>1952</a:t>
            </a:r>
            <a:r>
              <a:rPr lang="lt-LT" sz="2400" b="1" dirty="0">
                <a:solidFill>
                  <a:schemeClr val="bg1"/>
                </a:solidFill>
              </a:rPr>
              <a:t>m. </a:t>
            </a:r>
            <a:r>
              <a:rPr lang="nb-NO" sz="2400" b="1" dirty="0">
                <a:solidFill>
                  <a:schemeClr val="bg1"/>
                </a:solidFill>
              </a:rPr>
              <a:t>Amsterdam</a:t>
            </a:r>
            <a:r>
              <a:rPr lang="lt-LT" sz="2400" b="1" dirty="0">
                <a:solidFill>
                  <a:schemeClr val="bg1"/>
                </a:solidFill>
              </a:rPr>
              <a:t>e buvo įkurta Tarptautinė humanizmo ir etikos sąjunga</a:t>
            </a:r>
            <a:r>
              <a:rPr lang="nb-NO" sz="2400" b="1" dirty="0">
                <a:solidFill>
                  <a:schemeClr val="bg1"/>
                </a:solidFill>
              </a:rPr>
              <a:t>. </a:t>
            </a:r>
            <a:endParaRPr lang="lt-LT" sz="2400" b="1" dirty="0">
              <a:solidFill>
                <a:schemeClr val="bg1"/>
              </a:solidFill>
            </a:endParaRPr>
          </a:p>
          <a:p>
            <a:pPr marL="342900" indent="-342900">
              <a:buFont typeface="Arial" panose="020B0604020202020204" pitchFamily="34" charset="0"/>
              <a:buChar char="•"/>
            </a:pPr>
            <a:endParaRPr lang="lt-LT" sz="2400" b="1" dirty="0">
              <a:solidFill>
                <a:schemeClr val="bg1"/>
              </a:solidFill>
            </a:endParaRPr>
          </a:p>
          <a:p>
            <a:pPr marL="342900" indent="-342900">
              <a:buFont typeface="Arial" panose="020B0604020202020204" pitchFamily="34" charset="0"/>
              <a:buChar char="•"/>
            </a:pPr>
            <a:r>
              <a:rPr lang="lt-LT" sz="2400" b="1" dirty="0">
                <a:solidFill>
                  <a:schemeClr val="bg1"/>
                </a:solidFill>
              </a:rPr>
              <a:t>Ši org</a:t>
            </a:r>
            <a:r>
              <a:rPr lang="lt-LT" sz="2400" b="1" dirty="0"/>
              <a:t>anizacija reprezentuoja daugiau nei 3 milijonus humanistų iš 40 šalių. </a:t>
            </a:r>
            <a:endParaRPr lang="lt-LT" b="1" dirty="0"/>
          </a:p>
          <a:p>
            <a:endParaRPr lang="nb-NO" sz="2400" b="1" dirty="0">
              <a:solidFill>
                <a:schemeClr val="bg1"/>
              </a:solidFill>
            </a:endParaRPr>
          </a:p>
          <a:p>
            <a:pPr marL="285750" indent="-285750">
              <a:buFont typeface="Arial" panose="020B0604020202020204" pitchFamily="34" charset="0"/>
              <a:buChar char="•"/>
            </a:pPr>
            <a:r>
              <a:rPr lang="nb-NO" sz="2400" b="1" dirty="0">
                <a:solidFill>
                  <a:schemeClr val="bg1"/>
                </a:solidFill>
              </a:rPr>
              <a:t>IHEU </a:t>
            </a:r>
            <a:r>
              <a:rPr lang="lt-LT" sz="2400" b="1" dirty="0">
                <a:solidFill>
                  <a:schemeClr val="bg1"/>
                </a:solidFill>
              </a:rPr>
              <a:t>dirba</a:t>
            </a:r>
            <a:r>
              <a:rPr lang="nb-NO" sz="2400" b="1" dirty="0">
                <a:solidFill>
                  <a:schemeClr val="bg1"/>
                </a:solidFill>
              </a:rPr>
              <a:t> </a:t>
            </a:r>
            <a:r>
              <a:rPr lang="lt-LT" sz="2400" b="1" dirty="0">
                <a:solidFill>
                  <a:schemeClr val="bg1"/>
                </a:solidFill>
              </a:rPr>
              <a:t>vardan</a:t>
            </a:r>
            <a:r>
              <a:rPr lang="nb-NO" sz="2400" b="1" dirty="0">
                <a:solidFill>
                  <a:schemeClr val="bg1"/>
                </a:solidFill>
              </a:rPr>
              <a:t> to, </a:t>
            </a:r>
            <a:r>
              <a:rPr lang="lt-LT" sz="2400" b="1" dirty="0">
                <a:solidFill>
                  <a:schemeClr val="bg1"/>
                </a:solidFill>
              </a:rPr>
              <a:t>kad</a:t>
            </a:r>
            <a:r>
              <a:rPr lang="nb-NO" sz="2400" b="1" dirty="0">
                <a:solidFill>
                  <a:schemeClr val="bg1"/>
                </a:solidFill>
              </a:rPr>
              <a:t> </a:t>
            </a:r>
            <a:r>
              <a:rPr lang="lt-LT" sz="2400" b="1" dirty="0">
                <a:solidFill>
                  <a:schemeClr val="bg1"/>
                </a:solidFill>
              </a:rPr>
              <a:t>užtikrintų žmogaus teisių laikymasi bei orų ir gerą gyvenimą. </a:t>
            </a:r>
            <a:endParaRPr lang="nb-NO" sz="2400" b="1" dirty="0">
              <a:solidFill>
                <a:schemeClr val="bg1"/>
              </a:solidFill>
            </a:endParaRPr>
          </a:p>
        </p:txBody>
      </p:sp>
      <p:pic>
        <p:nvPicPr>
          <p:cNvPr id="10" name="Bilde 9"/>
          <p:cNvPicPr>
            <a:picLocks noChangeAspect="1"/>
          </p:cNvPicPr>
          <p:nvPr/>
        </p:nvPicPr>
        <p:blipFill rotWithShape="1">
          <a:blip r:embed="rId5">
            <a:extLst>
              <a:ext uri="{28A0092B-C50C-407E-A947-70E740481C1C}">
                <a14:useLocalDpi xmlns:a14="http://schemas.microsoft.com/office/drawing/2010/main" val="0"/>
              </a:ext>
            </a:extLst>
          </a:blip>
          <a:srcRect l="9898" r="10238" b="24969"/>
          <a:stretch/>
        </p:blipFill>
        <p:spPr>
          <a:xfrm>
            <a:off x="9077684" y="2762443"/>
            <a:ext cx="2601284" cy="2566655"/>
          </a:xfrm>
          <a:prstGeom prst="round2DiagRect">
            <a:avLst>
              <a:gd name="adj1" fmla="val 16667"/>
              <a:gd name="adj2" fmla="val 0"/>
            </a:avLst>
          </a:prstGeom>
          <a:ln w="12700" cap="sq">
            <a:solidFill>
              <a:srgbClr val="FFFFFF"/>
            </a:solidFill>
            <a:miter lim="800000"/>
          </a:ln>
          <a:effectLst>
            <a:outerShdw blurRad="254000" algn="tl" rotWithShape="0">
              <a:srgbClr val="000000">
                <a:alpha val="43000"/>
              </a:srgbClr>
            </a:outerShdw>
          </a:effectLst>
        </p:spPr>
      </p:pic>
      <p:sp>
        <p:nvSpPr>
          <p:cNvPr id="12" name="Rektangel 11"/>
          <p:cNvSpPr/>
          <p:nvPr/>
        </p:nvSpPr>
        <p:spPr>
          <a:xfrm>
            <a:off x="490267" y="1557670"/>
            <a:ext cx="11188701" cy="7078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lt-LT" sz="4000" b="1" dirty="0">
                <a:solidFill>
                  <a:schemeClr val="bg1"/>
                </a:solidFill>
              </a:rPr>
              <a:t>Tarptautinė humanizmo ir etikos sąjunga </a:t>
            </a:r>
            <a:r>
              <a:rPr lang="nb-NO" sz="4000" b="1" dirty="0">
                <a:solidFill>
                  <a:schemeClr val="bg1"/>
                </a:solidFill>
              </a:rPr>
              <a:t>(IHEU)</a:t>
            </a:r>
            <a:r>
              <a:rPr lang="lt-LT" sz="2800" b="1" dirty="0">
                <a:solidFill>
                  <a:schemeClr val="bg1"/>
                </a:solidFill>
              </a:rPr>
              <a:t> </a:t>
            </a:r>
            <a:endParaRPr lang="nb-NO" sz="2800" b="1" dirty="0">
              <a:solidFill>
                <a:schemeClr val="bg1"/>
              </a:solidFill>
            </a:endParaRPr>
          </a:p>
        </p:txBody>
      </p:sp>
      <p:pic>
        <p:nvPicPr>
          <p:cNvPr id="2"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1339" y="235226"/>
            <a:ext cx="609600" cy="609600"/>
          </a:xfrm>
          <a:prstGeom prst="rect">
            <a:avLst/>
          </a:prstGeom>
        </p:spPr>
      </p:pic>
    </p:spTree>
    <p:extLst>
      <p:ext uri="{BB962C8B-B14F-4D97-AF65-F5344CB8AC3E}">
        <p14:creationId xmlns:p14="http://schemas.microsoft.com/office/powerpoint/2010/main" val="2829977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Rektangel 11"/>
          <p:cNvSpPr/>
          <p:nvPr/>
        </p:nvSpPr>
        <p:spPr>
          <a:xfrm>
            <a:off x="490267" y="614695"/>
            <a:ext cx="11391374" cy="7078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lt-LT" sz="4000" b="1" dirty="0">
                <a:solidFill>
                  <a:schemeClr val="bg1"/>
                </a:solidFill>
              </a:rPr>
              <a:t>Tarptautinis humanizmas</a:t>
            </a:r>
            <a:endParaRPr lang="nb-NO" sz="2800" b="1" dirty="0">
              <a:solidFill>
                <a:schemeClr val="bg1"/>
              </a:solidFill>
            </a:endParaRPr>
          </a:p>
        </p:txBody>
      </p:sp>
      <p:sp>
        <p:nvSpPr>
          <p:cNvPr id="5" name="Rektangel 4"/>
          <p:cNvSpPr/>
          <p:nvPr/>
        </p:nvSpPr>
        <p:spPr>
          <a:xfrm>
            <a:off x="328613" y="1541537"/>
            <a:ext cx="8024811" cy="52629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266700"/>
            <a:r>
              <a:rPr lang="lt-LT" sz="2400" dirty="0"/>
              <a:t>Pagrindini</a:t>
            </a:r>
            <a:r>
              <a:rPr lang="nb-NO" sz="2400" dirty="0"/>
              <a:t>s</a:t>
            </a:r>
            <a:r>
              <a:rPr lang="lt-LT" sz="2400" dirty="0"/>
              <a:t> humanistų dokumentas yra „Amsterdamo deklaracija“. </a:t>
            </a:r>
            <a:r>
              <a:rPr lang="nb-NO" sz="2400" dirty="0"/>
              <a:t>7</a:t>
            </a:r>
            <a:r>
              <a:rPr lang="lt-LT" sz="2400" dirty="0"/>
              <a:t> svarbiausi deklaracijos teiginiai yra šie:</a:t>
            </a:r>
          </a:p>
          <a:p>
            <a:endParaRPr lang="lt-LT" sz="2400" b="1" dirty="0"/>
          </a:p>
          <a:p>
            <a:r>
              <a:rPr lang="lt-LT" sz="2400" b="1" dirty="0"/>
              <a:t>Humanizmas </a:t>
            </a:r>
            <a:r>
              <a:rPr lang="lt-LT" sz="2400" dirty="0"/>
              <a:t>remiasi etika – tam tikra žmonių elgesio normų visuma.</a:t>
            </a:r>
          </a:p>
          <a:p>
            <a:r>
              <a:rPr lang="lt-LT" sz="2400" b="1" dirty="0">
                <a:solidFill>
                  <a:schemeClr val="bg1"/>
                </a:solidFill>
              </a:rPr>
              <a:t>Humanizmas</a:t>
            </a:r>
            <a:r>
              <a:rPr lang="lt-LT" sz="2400" dirty="0"/>
              <a:t> yra racionalus, t.y. moksliškai pagrįstas, apgalvotas, tikslingas, besiremiantis kritiniu mąstymu.</a:t>
            </a:r>
          </a:p>
          <a:p>
            <a:r>
              <a:rPr lang="lt-LT" sz="2400" b="1" dirty="0">
                <a:solidFill>
                  <a:schemeClr val="bg1"/>
                </a:solidFill>
              </a:rPr>
              <a:t>Humanizmas</a:t>
            </a:r>
            <a:r>
              <a:rPr lang="lt-LT" sz="2400" dirty="0"/>
              <a:t> yra už demokratiją ir žmonių teisių užtikrinimą.</a:t>
            </a:r>
          </a:p>
          <a:p>
            <a:r>
              <a:rPr lang="lt-LT" sz="2400" b="1" dirty="0"/>
              <a:t>Humanizmas</a:t>
            </a:r>
            <a:r>
              <a:rPr lang="lt-LT" sz="2400" dirty="0"/>
              <a:t> yra kiekvieno žmogaus ir visos žmonijos laisvė ir atsakomybė. </a:t>
            </a:r>
          </a:p>
          <a:p>
            <a:r>
              <a:rPr lang="lt-LT" sz="2400" b="1" dirty="0"/>
              <a:t>Humanizmas </a:t>
            </a:r>
            <a:r>
              <a:rPr lang="lt-LT" sz="2400" dirty="0"/>
              <a:t>yra alternatyva religiniam tikėjimui.  </a:t>
            </a:r>
          </a:p>
          <a:p>
            <a:r>
              <a:rPr lang="lt-LT" sz="2400" b="1" dirty="0"/>
              <a:t>Humanizmas </a:t>
            </a:r>
            <a:r>
              <a:rPr lang="lt-LT" sz="2400" dirty="0"/>
              <a:t>skatina fantaziją, kūrybiškumą ir meniškumą. </a:t>
            </a:r>
          </a:p>
          <a:p>
            <a:r>
              <a:rPr lang="lt-LT" sz="2400" b="1" dirty="0"/>
              <a:t>Humanizmas</a:t>
            </a:r>
            <a:r>
              <a:rPr lang="lt-LT" sz="2400" dirty="0"/>
              <a:t> skatina savirealizaciją, gėrį kitiems žmonėms ir gamtai. </a:t>
            </a:r>
          </a:p>
        </p:txBody>
      </p:sp>
      <p:pic>
        <p:nvPicPr>
          <p:cNvPr id="7" name="Bilde 6"/>
          <p:cNvPicPr>
            <a:picLocks noChangeAspect="1"/>
          </p:cNvPicPr>
          <p:nvPr/>
        </p:nvPicPr>
        <p:blipFill rotWithShape="1">
          <a:blip r:embed="rId5">
            <a:extLst>
              <a:ext uri="{28A0092B-C50C-407E-A947-70E740481C1C}">
                <a14:useLocalDpi xmlns:a14="http://schemas.microsoft.com/office/drawing/2010/main" val="0"/>
              </a:ext>
            </a:extLst>
          </a:blip>
          <a:srcRect b="16421"/>
          <a:stretch/>
        </p:blipFill>
        <p:spPr>
          <a:xfrm>
            <a:off x="8620125" y="1541537"/>
            <a:ext cx="3261516" cy="4800839"/>
          </a:xfrm>
          <a:prstGeom prst="round2DiagRect">
            <a:avLst>
              <a:gd name="adj1" fmla="val 16667"/>
              <a:gd name="adj2" fmla="val 0"/>
            </a:avLst>
          </a:prstGeom>
          <a:ln w="12700" cap="sq">
            <a:solidFill>
              <a:srgbClr val="FFFFFF"/>
            </a:solidFill>
            <a:miter lim="800000"/>
          </a:ln>
          <a:effectLst>
            <a:outerShdw blurRad="254000" algn="tl" rotWithShape="0">
              <a:srgbClr val="000000">
                <a:alpha val="43000"/>
              </a:srgbClr>
            </a:outerShdw>
          </a:effectLst>
        </p:spPr>
      </p:pic>
      <p:pic>
        <p:nvPicPr>
          <p:cNvPr id="3"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2041" y="200417"/>
            <a:ext cx="609600" cy="609600"/>
          </a:xfrm>
          <a:prstGeom prst="rect">
            <a:avLst/>
          </a:prstGeom>
        </p:spPr>
      </p:pic>
    </p:spTree>
    <p:extLst>
      <p:ext uri="{BB962C8B-B14F-4D97-AF65-F5344CB8AC3E}">
        <p14:creationId xmlns:p14="http://schemas.microsoft.com/office/powerpoint/2010/main" val="2013624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TM02900722[[fn=Ion-styrerom]]</Template>
  <TotalTime>9477</TotalTime>
  <Words>741</Words>
  <Application>Microsoft Office PowerPoint</Application>
  <PresentationFormat>Widescreen</PresentationFormat>
  <Paragraphs>152</Paragraphs>
  <Slides>17</Slides>
  <Notes>0</Notes>
  <HiddenSlides>0</HiddenSlides>
  <MMClips>12</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17</vt:i4>
      </vt:variant>
    </vt:vector>
  </HeadingPairs>
  <TitlesOfParts>
    <vt:vector size="24" baseType="lpstr">
      <vt:lpstr>Arial</vt:lpstr>
      <vt:lpstr>Calibri</vt:lpstr>
      <vt:lpstr>Calibri Light</vt:lpstr>
      <vt:lpstr>Lucida Calligraphy</vt:lpstr>
      <vt:lpstr>Times New Roman</vt:lpstr>
      <vt:lpstr>Wingdings 2</vt:lpstr>
      <vt:lpstr>HDOfficeLightV0</vt:lpstr>
      <vt:lpstr>Pasaulietinis humanizmas</vt:lpstr>
      <vt:lpstr>Mokymo tikslas</vt:lpstr>
      <vt:lpstr>Žodynėlis</vt:lpstr>
      <vt:lpstr>Kas yra pasaulėžiūra?</vt:lpstr>
      <vt:lpstr> Humanistinė pasaulėžiūra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Livssynshumanismen</dc:title>
  <dc:creator>Hilmarsson, Hallgrimur;renalda.bruziene@sandnes.kommune.no</dc:creator>
  <cp:lastModifiedBy>Bruziene, Renalda</cp:lastModifiedBy>
  <cp:revision>117</cp:revision>
  <cp:lastPrinted>2017-09-13T12:14:24Z</cp:lastPrinted>
  <dcterms:created xsi:type="dcterms:W3CDTF">2017-08-22T13:09:01Z</dcterms:created>
  <dcterms:modified xsi:type="dcterms:W3CDTF">2017-09-13T22:18:40Z</dcterms:modified>
</cp:coreProperties>
</file>