
<file path=[Content_Types].xml><?xml version="1.0" encoding="utf-8"?>
<Types xmlns="http://schemas.openxmlformats.org/package/2006/content-types">
  <Default Extension="png" ContentType="image/png"/>
  <Default Extension="mp3" ContentType="audio/mpe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74" r:id="rId6"/>
    <p:sldId id="261" r:id="rId7"/>
    <p:sldId id="264" r:id="rId8"/>
    <p:sldId id="265" r:id="rId9"/>
    <p:sldId id="266" r:id="rId10"/>
    <p:sldId id="267" r:id="rId11"/>
    <p:sldId id="268" r:id="rId12"/>
    <p:sldId id="270" r:id="rId13"/>
    <p:sldId id="269" r:id="rId14"/>
    <p:sldId id="271" r:id="rId15"/>
    <p:sldId id="276" r:id="rId16"/>
    <p:sldId id="273" r:id="rId17"/>
    <p:sldId id="275" r:id="rId1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3" d="100"/>
          <a:sy n="73" d="100"/>
        </p:scale>
        <p:origin x="5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9DF5B642-62D1-4E93-BF39-4AE18F2B6D65}" type="datetimeFigureOut">
              <a:rPr lang="nb-NO" smtClean="0"/>
              <a:t>18.09.2017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1464088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DF5B642-62D1-4E93-BF39-4AE18F2B6D65}" type="datetimeFigureOut">
              <a:rPr lang="nb-NO" smtClean="0"/>
              <a:t>18.09.2017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1350226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DF5B642-62D1-4E93-BF39-4AE18F2B6D65}" type="datetimeFigureOut">
              <a:rPr lang="nb-NO" smtClean="0"/>
              <a:t>18.09.2017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1137428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9DF5B642-62D1-4E93-BF39-4AE18F2B6D65}" type="datetimeFigureOut">
              <a:rPr lang="nb-NO" smtClean="0"/>
              <a:t>18.09.2017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1480704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9DF5B642-62D1-4E93-BF39-4AE18F2B6D65}" type="datetimeFigureOut">
              <a:rPr lang="nb-NO" smtClean="0"/>
              <a:t>18.09.2017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4075127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DF5B642-62D1-4E93-BF39-4AE18F2B6D65}" type="datetimeFigureOut">
              <a:rPr lang="nb-NO" smtClean="0"/>
              <a:t>18.09.2017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3439533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9DF5B642-62D1-4E93-BF39-4AE18F2B6D65}" type="datetimeFigureOut">
              <a:rPr lang="nb-NO" smtClean="0"/>
              <a:t>18.09.2017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2584198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DF5B642-62D1-4E93-BF39-4AE18F2B6D65}" type="datetimeFigureOut">
              <a:rPr lang="nb-NO" smtClean="0"/>
              <a:t>18.09.2017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17343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DF5B642-62D1-4E93-BF39-4AE18F2B6D65}" type="datetimeFigureOut">
              <a:rPr lang="nb-NO" smtClean="0"/>
              <a:t>18.09.2017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769609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9DF5B642-62D1-4E93-BF39-4AE18F2B6D65}" type="datetimeFigureOut">
              <a:rPr lang="nb-NO" smtClean="0"/>
              <a:t>18.09.2017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1112143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p:cNvSpPr>
            <a:spLocks noGrp="1"/>
          </p:cNvSpPr>
          <p:nvPr>
            <p:ph type="dt" sz="half" idx="10"/>
          </p:nvPr>
        </p:nvSpPr>
        <p:spPr/>
        <p:txBody>
          <a:bodyPr/>
          <a:lstStyle/>
          <a:p>
            <a:fld id="{9DF5B642-62D1-4E93-BF39-4AE18F2B6D65}" type="datetimeFigureOut">
              <a:rPr lang="nb-NO" smtClean="0"/>
              <a:t>18.09.2017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54C7478-B707-49B1-AFD2-26E722345D1B}" type="slidenum">
              <a:rPr lang="nb-NO" smtClean="0"/>
              <a:t>‹#›</a:t>
            </a:fld>
            <a:endParaRPr lang="nb-NO"/>
          </a:p>
        </p:txBody>
      </p:sp>
    </p:spTree>
    <p:extLst>
      <p:ext uri="{BB962C8B-B14F-4D97-AF65-F5344CB8AC3E}">
        <p14:creationId xmlns:p14="http://schemas.microsoft.com/office/powerpoint/2010/main" val="299544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5B642-62D1-4E93-BF39-4AE18F2B6D65}" type="datetimeFigureOut">
              <a:rPr lang="nb-NO" smtClean="0"/>
              <a:t>18.09.2017</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C7478-B707-49B1-AFD2-26E722345D1B}" type="slidenum">
              <a:rPr lang="nb-NO" smtClean="0"/>
              <a:t>‹#›</a:t>
            </a:fld>
            <a:endParaRPr lang="nb-NO"/>
          </a:p>
        </p:txBody>
      </p:sp>
    </p:spTree>
    <p:extLst>
      <p:ext uri="{BB962C8B-B14F-4D97-AF65-F5344CB8AC3E}">
        <p14:creationId xmlns:p14="http://schemas.microsoft.com/office/powerpoint/2010/main" val="3310030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7.png"/><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7.png"/><Relationship Id="rId5" Type="http://schemas.openxmlformats.org/officeDocument/2006/relationships/image" Target="../media/image19.gif"/><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png"/><Relationship Id="rId5" Type="http://schemas.openxmlformats.org/officeDocument/2006/relationships/image" Target="../media/image21.jp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RwUGSYDKUxU"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4.tmp"/></Relationships>
</file>

<file path=ppt/slides/_rels/slide17.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13.jp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409574" y="788988"/>
            <a:ext cx="11287125" cy="1516062"/>
          </a:xfrm>
          <a:solidFill>
            <a:schemeClr val="accent4">
              <a:lumMod val="75000"/>
              <a:alpha val="84000"/>
            </a:schemeClr>
          </a:solidFill>
          <a:ln>
            <a:solidFill>
              <a:schemeClr val="tx1"/>
            </a:solidFill>
          </a:ln>
        </p:spPr>
        <p:txBody>
          <a:bodyPr anchor="ctr">
            <a:noAutofit/>
          </a:bodyPr>
          <a:lstStyle/>
          <a:p>
            <a:r>
              <a:rPr lang="nb-NO" sz="6600" b="1" dirty="0">
                <a:ln>
                  <a:solidFill>
                    <a:schemeClr val="tx1"/>
                  </a:solidFill>
                </a:ln>
                <a:solidFill>
                  <a:schemeClr val="bg1"/>
                </a:solidFill>
                <a:latin typeface="Lucida Calligraphy" panose="03010101010101010101" pitchFamily="66" charset="0"/>
              </a:rPr>
              <a:t>Livssynshumanismen</a:t>
            </a:r>
          </a:p>
        </p:txBody>
      </p:sp>
      <p:pic>
        <p:nvPicPr>
          <p:cNvPr id="3" name="Bilde 2"/>
          <p:cNvPicPr>
            <a:picLocks noChangeAspect="1"/>
          </p:cNvPicPr>
          <p:nvPr/>
        </p:nvPicPr>
        <p:blipFill>
          <a:blip r:embed="rId3">
            <a:extLst>
              <a:ext uri="{BEBA8EAE-BF5A-486C-A8C5-ECC9F3942E4B}">
                <a14:imgProps xmlns:a14="http://schemas.microsoft.com/office/drawing/2010/main">
                  <a14:imgLayer r:embed="rId4">
                    <a14:imgEffect>
                      <a14:artisticChalkSketch/>
                    </a14:imgEffect>
                  </a14:imgLayer>
                </a14:imgProps>
              </a:ext>
            </a:extLst>
          </a:blip>
          <a:stretch>
            <a:fillRect/>
          </a:stretch>
        </p:blipFill>
        <p:spPr>
          <a:xfrm>
            <a:off x="5188428" y="2143125"/>
            <a:ext cx="1729415" cy="4506455"/>
          </a:xfrm>
          <a:prstGeom prst="rect">
            <a:avLst/>
          </a:prstGeom>
        </p:spPr>
      </p:pic>
    </p:spTree>
    <p:extLst>
      <p:ext uri="{BB962C8B-B14F-4D97-AF65-F5344CB8AC3E}">
        <p14:creationId xmlns:p14="http://schemas.microsoft.com/office/powerpoint/2010/main" val="3499172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ktangel 11"/>
          <p:cNvSpPr/>
          <p:nvPr/>
        </p:nvSpPr>
        <p:spPr>
          <a:xfrm>
            <a:off x="314325" y="614695"/>
            <a:ext cx="11681616"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66700"/>
            <a:r>
              <a:rPr lang="nb-NO" sz="4000" b="1" dirty="0">
                <a:solidFill>
                  <a:schemeClr val="bg1"/>
                </a:solidFill>
              </a:rPr>
              <a:t>Human – Etisk Forbund i Norge (HEF)</a:t>
            </a:r>
            <a:endParaRPr lang="nb-NO" sz="2800" b="1" dirty="0">
              <a:solidFill>
                <a:schemeClr val="bg1"/>
              </a:solidFill>
            </a:endParaRPr>
          </a:p>
        </p:txBody>
      </p:sp>
      <p:sp>
        <p:nvSpPr>
          <p:cNvPr id="5" name="Rektangel 4"/>
          <p:cNvSpPr/>
          <p:nvPr/>
        </p:nvSpPr>
        <p:spPr>
          <a:xfrm>
            <a:off x="314325" y="1541537"/>
            <a:ext cx="11681616" cy="4862870"/>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pPr marL="266700"/>
            <a:r>
              <a:rPr lang="nb-NO" sz="2400" b="1" dirty="0">
                <a:solidFill>
                  <a:schemeClr val="bg1"/>
                </a:solidFill>
              </a:rPr>
              <a:t>HEF ble stiftet av Kristian Horn i 1956 i Oslo. </a:t>
            </a:r>
          </a:p>
          <a:p>
            <a:pPr marL="266700"/>
            <a:r>
              <a:rPr lang="nb-NO" sz="2400" b="1" dirty="0">
                <a:solidFill>
                  <a:schemeClr val="bg1"/>
                </a:solidFill>
              </a:rPr>
              <a:t>Det er ca. 85 000 medlemmer i HEF.</a:t>
            </a:r>
          </a:p>
          <a:p>
            <a:pPr marL="266700"/>
            <a:endParaRPr lang="nb-NO" b="1" dirty="0">
              <a:solidFill>
                <a:schemeClr val="bg1"/>
              </a:solidFill>
            </a:endParaRPr>
          </a:p>
          <a:p>
            <a:pPr marL="266700"/>
            <a:r>
              <a:rPr lang="nb-NO" sz="2400" b="1" dirty="0">
                <a:solidFill>
                  <a:schemeClr val="bg1"/>
                </a:solidFill>
              </a:rPr>
              <a:t>HEF ønsker å sette menneskene i sentrum. </a:t>
            </a:r>
          </a:p>
          <a:p>
            <a:pPr marL="266700"/>
            <a:r>
              <a:rPr lang="nb-NO" sz="2400" b="1" dirty="0">
                <a:solidFill>
                  <a:schemeClr val="bg1"/>
                </a:solidFill>
              </a:rPr>
              <a:t>De mener at menneskene er født frie, verdifulle og                                                                          kan tenke gode fornuftige tanker. </a:t>
            </a:r>
          </a:p>
          <a:p>
            <a:pPr marL="266700"/>
            <a:endParaRPr lang="nb-NO" b="1" dirty="0">
              <a:solidFill>
                <a:schemeClr val="bg1"/>
              </a:solidFill>
            </a:endParaRPr>
          </a:p>
          <a:p>
            <a:pPr marL="266700"/>
            <a:r>
              <a:rPr lang="nb-NO" sz="2400" b="1" dirty="0">
                <a:solidFill>
                  <a:schemeClr val="bg1"/>
                </a:solidFill>
              </a:rPr>
              <a:t>FNs menneskerettigheter er svært viktige for HEF. </a:t>
            </a:r>
          </a:p>
          <a:p>
            <a:pPr marL="266700"/>
            <a:endParaRPr lang="nb-NO" sz="1600" b="1" dirty="0">
              <a:solidFill>
                <a:schemeClr val="bg1"/>
              </a:solidFill>
            </a:endParaRPr>
          </a:p>
          <a:p>
            <a:pPr marL="266700"/>
            <a:r>
              <a:rPr lang="nb-NO" sz="2400" b="1" dirty="0">
                <a:solidFill>
                  <a:schemeClr val="bg1"/>
                </a:solidFill>
              </a:rPr>
              <a:t>Hva kjemper HEF for?</a:t>
            </a:r>
          </a:p>
          <a:p>
            <a:pPr marL="266700"/>
            <a:r>
              <a:rPr lang="nb-NO" sz="2400" b="1" dirty="0">
                <a:solidFill>
                  <a:schemeClr val="bg1"/>
                </a:solidFill>
              </a:rPr>
              <a:t>- livssynsfrihet for alle</a:t>
            </a:r>
          </a:p>
          <a:p>
            <a:pPr marL="266700"/>
            <a:r>
              <a:rPr lang="nb-NO" sz="2400" b="1" dirty="0">
                <a:solidFill>
                  <a:schemeClr val="bg1"/>
                </a:solidFill>
              </a:rPr>
              <a:t>- likebehandling av ikke-religiøse mennesker</a:t>
            </a:r>
          </a:p>
          <a:p>
            <a:pPr marL="266700"/>
            <a:r>
              <a:rPr lang="nb-NO" sz="2400" b="1" dirty="0">
                <a:solidFill>
                  <a:schemeClr val="bg1"/>
                </a:solidFill>
              </a:rPr>
              <a:t>- homofile skal få samme rettigheter som heterofile</a:t>
            </a:r>
          </a:p>
        </p:txBody>
      </p:sp>
      <p:pic>
        <p:nvPicPr>
          <p:cNvPr id="3" name="Bild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7841" y="3763087"/>
            <a:ext cx="3667723" cy="2513888"/>
          </a:xfrm>
          <a:prstGeom prst="rect">
            <a:avLst/>
          </a:prstGeom>
          <a:solidFill>
            <a:srgbClr val="FFFFFF">
              <a:shade val="85000"/>
            </a:srgbClr>
          </a:solidFill>
          <a:ln w="28575"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renalda 10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2106" y="182463"/>
            <a:ext cx="609600" cy="609600"/>
          </a:xfrm>
          <a:prstGeom prst="rect">
            <a:avLst/>
          </a:prstGeom>
        </p:spPr>
      </p:pic>
    </p:spTree>
    <p:extLst>
      <p:ext uri="{BB962C8B-B14F-4D97-AF65-F5344CB8AC3E}">
        <p14:creationId xmlns:p14="http://schemas.microsoft.com/office/powerpoint/2010/main" val="439516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ktangel 11"/>
          <p:cNvSpPr/>
          <p:nvPr/>
        </p:nvSpPr>
        <p:spPr>
          <a:xfrm>
            <a:off x="316727" y="829677"/>
            <a:ext cx="11600733" cy="14465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sz="2400" b="1" dirty="0">
              <a:solidFill>
                <a:schemeClr val="bg1"/>
              </a:solidFill>
            </a:endParaRPr>
          </a:p>
          <a:p>
            <a:r>
              <a:rPr lang="nb-NO" sz="4000" b="1" dirty="0">
                <a:solidFill>
                  <a:schemeClr val="bg1"/>
                </a:solidFill>
              </a:rPr>
              <a:t>Humanistiske seremonier</a:t>
            </a:r>
          </a:p>
          <a:p>
            <a:endParaRPr lang="nb-NO" sz="2400" b="1" dirty="0">
              <a:solidFill>
                <a:schemeClr val="bg1"/>
              </a:solidFill>
            </a:endParaRPr>
          </a:p>
        </p:txBody>
      </p:sp>
      <p:grpSp>
        <p:nvGrpSpPr>
          <p:cNvPr id="3" name="Gruppe 2"/>
          <p:cNvGrpSpPr/>
          <p:nvPr/>
        </p:nvGrpSpPr>
        <p:grpSpPr>
          <a:xfrm>
            <a:off x="316728" y="2438896"/>
            <a:ext cx="11505483" cy="3081293"/>
            <a:chOff x="316728" y="2172196"/>
            <a:chExt cx="11505483" cy="3081293"/>
          </a:xfrm>
        </p:grpSpPr>
        <p:sp>
          <p:nvSpPr>
            <p:cNvPr id="5" name="Rektangel 4"/>
            <p:cNvSpPr/>
            <p:nvPr/>
          </p:nvSpPr>
          <p:spPr>
            <a:xfrm>
              <a:off x="316728" y="4053160"/>
              <a:ext cx="6560323" cy="12003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2400" b="1" dirty="0">
                  <a:solidFill>
                    <a:schemeClr val="bg1"/>
                  </a:solidFill>
                </a:rPr>
                <a:t>Navnefest arrangeres for å ønske barnet velkommen til verden og feire at det har fått navn og identitet</a:t>
              </a:r>
            </a:p>
          </p:txBody>
        </p:sp>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6150" y="2230223"/>
              <a:ext cx="4526061" cy="3023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ktangel 5"/>
            <p:cNvSpPr/>
            <p:nvPr/>
          </p:nvSpPr>
          <p:spPr>
            <a:xfrm>
              <a:off x="316729" y="2172196"/>
              <a:ext cx="6560322" cy="15696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2400" b="1" dirty="0">
                  <a:solidFill>
                    <a:schemeClr val="bg1"/>
                  </a:solidFill>
                </a:rPr>
                <a:t>HEF arrangerer også humanistiske seremonier der folk kan feire viktige dager i sitt liv. De foregår ofte i offentlige lokaler som rådhus, kulturhus eller samfunnshus.</a:t>
              </a:r>
              <a:endParaRPr lang="nb-NO" sz="1600" b="1" dirty="0">
                <a:solidFill>
                  <a:schemeClr val="bg1"/>
                </a:solidFill>
              </a:endParaRPr>
            </a:p>
          </p:txBody>
        </p:sp>
      </p:grpSp>
      <p:pic>
        <p:nvPicPr>
          <p:cNvPr id="2" name="renalda 11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7860" y="109729"/>
            <a:ext cx="609600" cy="609600"/>
          </a:xfrm>
          <a:prstGeom prst="rect">
            <a:avLst/>
          </a:prstGeom>
        </p:spPr>
      </p:pic>
    </p:spTree>
    <p:extLst>
      <p:ext uri="{BB962C8B-B14F-4D97-AF65-F5344CB8AC3E}">
        <p14:creationId xmlns:p14="http://schemas.microsoft.com/office/powerpoint/2010/main" val="3398323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sp>
        <p:nvSpPr>
          <p:cNvPr id="12" name="Rektangel 11"/>
          <p:cNvSpPr/>
          <p:nvPr/>
        </p:nvSpPr>
        <p:spPr>
          <a:xfrm>
            <a:off x="490267" y="1052845"/>
            <a:ext cx="11238255"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3600" b="1" dirty="0">
                <a:solidFill>
                  <a:schemeClr val="bg1"/>
                </a:solidFill>
              </a:rPr>
              <a:t>Humanistiske seremonier</a:t>
            </a:r>
            <a:endParaRPr lang="nb-NO" sz="2400" b="1" dirty="0">
              <a:solidFill>
                <a:schemeClr val="bg1"/>
              </a:solidFill>
            </a:endParaRPr>
          </a:p>
        </p:txBody>
      </p:sp>
      <p:sp>
        <p:nvSpPr>
          <p:cNvPr id="5" name="Rektangel 4"/>
          <p:cNvSpPr/>
          <p:nvPr/>
        </p:nvSpPr>
        <p:spPr>
          <a:xfrm>
            <a:off x="490267" y="2170187"/>
            <a:ext cx="6108941" cy="34163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66700"/>
            <a:endParaRPr lang="nb-NO" sz="2400" b="1" dirty="0">
              <a:solidFill>
                <a:schemeClr val="bg1"/>
              </a:solidFill>
            </a:endParaRPr>
          </a:p>
          <a:p>
            <a:pPr marL="266700"/>
            <a:endParaRPr lang="nb-NO" sz="2400" b="1" dirty="0">
              <a:solidFill>
                <a:schemeClr val="bg1"/>
              </a:solidFill>
            </a:endParaRPr>
          </a:p>
          <a:p>
            <a:pPr marL="266700"/>
            <a:r>
              <a:rPr lang="nb-NO" sz="2400" b="1" dirty="0">
                <a:solidFill>
                  <a:schemeClr val="bg1"/>
                </a:solidFill>
              </a:rPr>
              <a:t>Humanistisk konfirmasjon er et kurs i etikk og livssyn. Kurset avsluttes med en høytidelig seremoni. Alle ungdommer som ønsker det kan velge Humanistisk konfirmasjon.</a:t>
            </a:r>
          </a:p>
          <a:p>
            <a:pPr marL="266700"/>
            <a:endParaRPr lang="nb-NO" sz="2400" b="1" dirty="0">
              <a:solidFill>
                <a:schemeClr val="bg1"/>
              </a:solidFill>
            </a:endParaRPr>
          </a:p>
          <a:p>
            <a:pPr marL="266700"/>
            <a:endParaRPr lang="nb-NO" sz="2400" b="1" dirty="0">
              <a:solidFill>
                <a:schemeClr val="bg1"/>
              </a:solidFill>
            </a:endParaRPr>
          </a:p>
        </p:txBody>
      </p:sp>
      <p:pic>
        <p:nvPicPr>
          <p:cNvPr id="1026" name="Picture 2" descr="Bilderesultat for humanistisk konfirmasj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0809" y="2170187"/>
            <a:ext cx="4887713" cy="3416320"/>
          </a:xfrm>
          <a:prstGeom prst="rect">
            <a:avLst/>
          </a:prstGeom>
          <a:noFill/>
          <a:extLst>
            <a:ext uri="{909E8E84-426E-40DD-AFC4-6F175D3DCCD1}">
              <a14:hiddenFill xmlns:a14="http://schemas.microsoft.com/office/drawing/2010/main">
                <a:solidFill>
                  <a:srgbClr val="FFFFFF"/>
                </a:solidFill>
              </a14:hiddenFill>
            </a:ext>
          </a:extLst>
        </p:spPr>
      </p:pic>
      <p:pic>
        <p:nvPicPr>
          <p:cNvPr id="2" name="renalda 12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3722" y="113581"/>
            <a:ext cx="609600" cy="609600"/>
          </a:xfrm>
          <a:prstGeom prst="rect">
            <a:avLst/>
          </a:prstGeom>
        </p:spPr>
      </p:pic>
    </p:spTree>
    <p:extLst>
      <p:ext uri="{BB962C8B-B14F-4D97-AF65-F5344CB8AC3E}">
        <p14:creationId xmlns:p14="http://schemas.microsoft.com/office/powerpoint/2010/main" val="3504082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sp>
        <p:nvSpPr>
          <p:cNvPr id="12" name="Rektangel 11"/>
          <p:cNvSpPr/>
          <p:nvPr/>
        </p:nvSpPr>
        <p:spPr>
          <a:xfrm>
            <a:off x="490267" y="614695"/>
            <a:ext cx="11244533" cy="14465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sz="2400" b="1" dirty="0">
              <a:solidFill>
                <a:schemeClr val="bg1"/>
              </a:solidFill>
            </a:endParaRPr>
          </a:p>
          <a:p>
            <a:r>
              <a:rPr lang="nb-NO" sz="4000" b="1" dirty="0">
                <a:solidFill>
                  <a:schemeClr val="bg1"/>
                </a:solidFill>
              </a:rPr>
              <a:t>Humanistiske seremonier</a:t>
            </a:r>
          </a:p>
          <a:p>
            <a:endParaRPr lang="nb-NO" sz="2400" b="1" dirty="0">
              <a:solidFill>
                <a:schemeClr val="bg1"/>
              </a:solidFill>
            </a:endParaRPr>
          </a:p>
        </p:txBody>
      </p:sp>
      <p:sp>
        <p:nvSpPr>
          <p:cNvPr id="5" name="Rektangel 4"/>
          <p:cNvSpPr/>
          <p:nvPr/>
        </p:nvSpPr>
        <p:spPr>
          <a:xfrm>
            <a:off x="490267" y="2848148"/>
            <a:ext cx="6177952" cy="34163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sz="2400" b="1" dirty="0">
              <a:solidFill>
                <a:schemeClr val="bg1"/>
              </a:solidFill>
            </a:endParaRPr>
          </a:p>
          <a:p>
            <a:pPr marL="342900" indent="-342900">
              <a:buFont typeface="Arial" panose="020B0604020202020204" pitchFamily="34" charset="0"/>
              <a:buChar char="•"/>
            </a:pPr>
            <a:r>
              <a:rPr lang="nb-NO" sz="2400" b="1" dirty="0">
                <a:solidFill>
                  <a:schemeClr val="bg1"/>
                </a:solidFill>
              </a:rPr>
              <a:t>Humanistisk vigsel (ekteskapsinngåelse) er en vakker og stemningsfull seremoni som feirer og bekrefter at to mennesker har valgt hverandre. </a:t>
            </a:r>
          </a:p>
          <a:p>
            <a:pPr marL="342900" indent="-342900">
              <a:buFont typeface="Arial" panose="020B0604020202020204" pitchFamily="34" charset="0"/>
              <a:buChar char="•"/>
            </a:pPr>
            <a:r>
              <a:rPr lang="nb-NO" sz="2400" b="1" dirty="0">
                <a:solidFill>
                  <a:schemeClr val="bg1"/>
                </a:solidFill>
              </a:rPr>
              <a:t>Vigsel er for både heterofile og homofile par. </a:t>
            </a:r>
          </a:p>
          <a:p>
            <a:pPr marL="342900" indent="-342900">
              <a:buFont typeface="Arial" panose="020B0604020202020204" pitchFamily="34" charset="0"/>
              <a:buChar char="•"/>
            </a:pPr>
            <a:r>
              <a:rPr lang="nb-NO" sz="2400" b="1" dirty="0">
                <a:solidFill>
                  <a:schemeClr val="bg1"/>
                </a:solidFill>
              </a:rPr>
              <a:t>For å kunne ha en humanistisk vigsel må en av dem som vies, være medlem av HEF. </a:t>
            </a:r>
          </a:p>
          <a:p>
            <a:pPr marL="266700"/>
            <a:endParaRPr lang="nb-NO" sz="2400" b="1" dirty="0">
              <a:solidFill>
                <a:schemeClr val="bg1"/>
              </a:solidFill>
            </a:endParaRPr>
          </a:p>
        </p:txBody>
      </p:sp>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7150" y="2848148"/>
            <a:ext cx="3457576" cy="27221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nalda 13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3865" y="139460"/>
            <a:ext cx="609600" cy="609600"/>
          </a:xfrm>
          <a:prstGeom prst="rect">
            <a:avLst/>
          </a:prstGeom>
        </p:spPr>
      </p:pic>
    </p:spTree>
    <p:extLst>
      <p:ext uri="{BB962C8B-B14F-4D97-AF65-F5344CB8AC3E}">
        <p14:creationId xmlns:p14="http://schemas.microsoft.com/office/powerpoint/2010/main" val="722194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ktangel 11"/>
          <p:cNvSpPr/>
          <p:nvPr/>
        </p:nvSpPr>
        <p:spPr>
          <a:xfrm>
            <a:off x="490267" y="614695"/>
            <a:ext cx="11505674"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3600" b="1" dirty="0">
                <a:solidFill>
                  <a:schemeClr val="bg1"/>
                </a:solidFill>
              </a:rPr>
              <a:t>Humanistiske seremonier</a:t>
            </a:r>
            <a:endParaRPr lang="nb-NO" sz="2400" b="1" dirty="0">
              <a:solidFill>
                <a:schemeClr val="bg1"/>
              </a:solidFill>
            </a:endParaRPr>
          </a:p>
        </p:txBody>
      </p:sp>
      <p:sp>
        <p:nvSpPr>
          <p:cNvPr id="5" name="Rektangel 4"/>
          <p:cNvSpPr/>
          <p:nvPr/>
        </p:nvSpPr>
        <p:spPr>
          <a:xfrm>
            <a:off x="490267" y="2189237"/>
            <a:ext cx="8025083" cy="32932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66700"/>
            <a:endParaRPr lang="nb-NO" sz="2400" b="1" dirty="0">
              <a:solidFill>
                <a:schemeClr val="bg1"/>
              </a:solidFill>
            </a:endParaRPr>
          </a:p>
          <a:p>
            <a:pPr marL="266700"/>
            <a:endParaRPr lang="nb-NO" sz="2400" b="1" dirty="0">
              <a:solidFill>
                <a:schemeClr val="bg1"/>
              </a:solidFill>
            </a:endParaRPr>
          </a:p>
          <a:p>
            <a:r>
              <a:rPr lang="nb-NO" sz="2400" b="1" dirty="0">
                <a:solidFill>
                  <a:schemeClr val="bg1"/>
                </a:solidFill>
              </a:rPr>
              <a:t>Gravferd er en seremoni til minne om den døde.                               </a:t>
            </a:r>
          </a:p>
          <a:p>
            <a:endParaRPr lang="nb-NO" sz="2400" b="1" dirty="0">
              <a:solidFill>
                <a:schemeClr val="bg1"/>
              </a:solidFill>
            </a:endParaRPr>
          </a:p>
          <a:p>
            <a:r>
              <a:rPr lang="nb-NO" sz="2400" b="1" dirty="0">
                <a:solidFill>
                  <a:schemeClr val="bg1"/>
                </a:solidFill>
              </a:rPr>
              <a:t>Det finnes ingen humanistisk gravplass, så den døde blir vanligvis gravlagt på kirkegården. </a:t>
            </a:r>
          </a:p>
          <a:p>
            <a:pPr marL="266700"/>
            <a:endParaRPr lang="nb-NO" sz="4000" b="1" dirty="0">
              <a:solidFill>
                <a:schemeClr val="bg1"/>
              </a:solidFill>
            </a:endParaRPr>
          </a:p>
          <a:p>
            <a:pPr marL="266700"/>
            <a:endParaRPr lang="nb-NO" sz="2400" b="1" dirty="0">
              <a:solidFill>
                <a:schemeClr val="bg1"/>
              </a:solidFill>
            </a:endParaRPr>
          </a:p>
        </p:txBody>
      </p:sp>
      <p:pic>
        <p:nvPicPr>
          <p:cNvPr id="7" name="Bilde 6"/>
          <p:cNvPicPr>
            <a:picLocks noChangeAspect="1"/>
          </p:cNvPicPr>
          <p:nvPr/>
        </p:nvPicPr>
        <p:blipFill rotWithShape="1">
          <a:blip r:embed="rId5">
            <a:extLst>
              <a:ext uri="{28A0092B-C50C-407E-A947-70E740481C1C}">
                <a14:useLocalDpi xmlns:a14="http://schemas.microsoft.com/office/drawing/2010/main" val="0"/>
              </a:ext>
            </a:extLst>
          </a:blip>
          <a:srcRect l="32709" r="23485"/>
          <a:stretch/>
        </p:blipFill>
        <p:spPr>
          <a:xfrm>
            <a:off x="9229725" y="2227601"/>
            <a:ext cx="2234582" cy="32548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renalda 14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6341" y="217098"/>
            <a:ext cx="609600" cy="609600"/>
          </a:xfrm>
          <a:prstGeom prst="rect">
            <a:avLst/>
          </a:prstGeom>
        </p:spPr>
      </p:pic>
    </p:spTree>
    <p:extLst>
      <p:ext uri="{BB962C8B-B14F-4D97-AF65-F5344CB8AC3E}">
        <p14:creationId xmlns:p14="http://schemas.microsoft.com/office/powerpoint/2010/main" val="2023385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p:nvPr/>
        </p:nvPicPr>
        <p:blipFill>
          <a:blip r:embed="rId2"/>
          <a:stretch>
            <a:fillRect/>
          </a:stretch>
        </p:blipFill>
        <p:spPr>
          <a:xfrm>
            <a:off x="0" y="0"/>
            <a:ext cx="12192000" cy="6857999"/>
          </a:xfrm>
          <a:prstGeom prst="rect">
            <a:avLst/>
          </a:prstGeom>
          <a:solidFill>
            <a:schemeClr val="accent2">
              <a:lumMod val="50000"/>
            </a:schemeClr>
          </a:solidFill>
        </p:spPr>
      </p:pic>
      <p:sp>
        <p:nvSpPr>
          <p:cNvPr id="4" name="TekstSylinder 3"/>
          <p:cNvSpPr txBox="1"/>
          <p:nvPr/>
        </p:nvSpPr>
        <p:spPr>
          <a:xfrm>
            <a:off x="119270" y="0"/>
            <a:ext cx="11807687" cy="646331"/>
          </a:xfrm>
          <a:prstGeom prst="rect">
            <a:avLst/>
          </a:prstGeom>
          <a:solidFill>
            <a:schemeClr val="accent2">
              <a:lumMod val="75000"/>
            </a:schemeClr>
          </a:solidFill>
        </p:spPr>
        <p:txBody>
          <a:bodyPr wrap="square" rtlCol="0">
            <a:spAutoFit/>
          </a:bodyPr>
          <a:lstStyle/>
          <a:p>
            <a:pPr algn="ctr"/>
            <a:r>
              <a:rPr lang="nb-NO" sz="3600" b="1" dirty="0"/>
              <a:t>Musikk, kunst og arkitektur for humanistene</a:t>
            </a:r>
            <a:endParaRPr lang="nb-NO" sz="3600" dirty="0"/>
          </a:p>
        </p:txBody>
      </p:sp>
      <p:sp>
        <p:nvSpPr>
          <p:cNvPr id="5" name="TekstSylinder 4"/>
          <p:cNvSpPr txBox="1"/>
          <p:nvPr/>
        </p:nvSpPr>
        <p:spPr>
          <a:xfrm>
            <a:off x="278296" y="795130"/>
            <a:ext cx="6480313" cy="5909310"/>
          </a:xfrm>
          <a:prstGeom prst="rect">
            <a:avLst/>
          </a:prstGeom>
          <a:solidFill>
            <a:schemeClr val="accent2">
              <a:lumMod val="50000"/>
            </a:schemeClr>
          </a:solidFill>
        </p:spPr>
        <p:txBody>
          <a:bodyPr wrap="square" rtlCol="0">
            <a:spAutoFit/>
          </a:bodyPr>
          <a:lstStyle/>
          <a:p>
            <a:r>
              <a:rPr lang="nb-NO" sz="2400" b="1" dirty="0">
                <a:solidFill>
                  <a:srgbClr val="FFC000"/>
                </a:solidFill>
              </a:rPr>
              <a:t>Musikk</a:t>
            </a:r>
            <a:r>
              <a:rPr lang="nb-NO" sz="2400" b="1" dirty="0">
                <a:solidFill>
                  <a:schemeClr val="bg1"/>
                </a:solidFill>
              </a:rPr>
              <a:t>: Humanistene har ikke en eksklusiv type musikk som tilhører dem, men deres musikk og sanger har et budskap om fred, rettferdighet og kjærlighet. </a:t>
            </a:r>
            <a:r>
              <a:rPr lang="nb-NO" sz="2400" b="1" dirty="0" err="1">
                <a:solidFill>
                  <a:schemeClr val="bg1"/>
                </a:solidFill>
              </a:rPr>
              <a:t>F.e</a:t>
            </a:r>
            <a:r>
              <a:rPr lang="nb-NO" sz="2400" b="1" dirty="0">
                <a:solidFill>
                  <a:schemeClr val="bg1"/>
                </a:solidFill>
              </a:rPr>
              <a:t>. </a:t>
            </a:r>
            <a:r>
              <a:rPr lang="nb-NO" sz="2400" b="1" u="sng" dirty="0">
                <a:solidFill>
                  <a:schemeClr val="bg1"/>
                </a:solidFill>
                <a:hlinkClick r:id="rId3"/>
              </a:rPr>
              <a:t>Imagine av John Lennon </a:t>
            </a:r>
            <a:endParaRPr lang="nb-NO" sz="2400" b="1" dirty="0">
              <a:solidFill>
                <a:schemeClr val="bg1"/>
              </a:solidFill>
            </a:endParaRPr>
          </a:p>
          <a:p>
            <a:endParaRPr lang="nb-NO" sz="2400" b="1" dirty="0">
              <a:solidFill>
                <a:schemeClr val="bg1"/>
              </a:solidFill>
            </a:endParaRPr>
          </a:p>
          <a:p>
            <a:r>
              <a:rPr lang="nb-NO" sz="2400" b="1" dirty="0">
                <a:solidFill>
                  <a:srgbClr val="FFC000"/>
                </a:solidFill>
              </a:rPr>
              <a:t>Kunst: </a:t>
            </a:r>
            <a:r>
              <a:rPr lang="nb-NO" sz="2400" b="1" dirty="0">
                <a:solidFill>
                  <a:schemeClr val="bg1"/>
                </a:solidFill>
              </a:rPr>
              <a:t>det er uttrykk for menneskelige verdier og andre humanistiske ideer om mennesket </a:t>
            </a:r>
          </a:p>
          <a:p>
            <a:endParaRPr lang="nb-NO" sz="2400" b="1" dirty="0">
              <a:solidFill>
                <a:schemeClr val="bg1"/>
              </a:solidFill>
            </a:endParaRPr>
          </a:p>
          <a:p>
            <a:r>
              <a:rPr lang="nb-NO" sz="2400" b="1" dirty="0">
                <a:solidFill>
                  <a:srgbClr val="FFC000"/>
                </a:solidFill>
              </a:rPr>
              <a:t>Arkitektur: </a:t>
            </a:r>
            <a:r>
              <a:rPr lang="nb-NO" sz="2400" b="1" dirty="0">
                <a:solidFill>
                  <a:schemeClr val="bg1"/>
                </a:solidFill>
              </a:rPr>
              <a:t>den er preget av humanistiske verdier og kan gi et mer likeverdig samspill mellom mennesket og omgivelsene, enn en byggekunst som uttrykker makt og prakt. Livssynshumanistisk arkitektur går ut på at mennesket skal føle seg velkommen og vel i en bygning</a:t>
            </a:r>
          </a:p>
          <a:p>
            <a:endParaRPr lang="nb-NO" dirty="0"/>
          </a:p>
        </p:txBody>
      </p:sp>
    </p:spTree>
    <p:extLst>
      <p:ext uri="{BB962C8B-B14F-4D97-AF65-F5344CB8AC3E}">
        <p14:creationId xmlns:p14="http://schemas.microsoft.com/office/powerpoint/2010/main" val="1441815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12" name="Rektangel 11"/>
          <p:cNvSpPr/>
          <p:nvPr/>
        </p:nvSpPr>
        <p:spPr>
          <a:xfrm>
            <a:off x="490266" y="157495"/>
            <a:ext cx="8268854" cy="64633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3600" b="1" dirty="0">
                <a:solidFill>
                  <a:schemeClr val="bg1"/>
                </a:solidFill>
              </a:rPr>
              <a:t>Oppgaver</a:t>
            </a:r>
            <a:endParaRPr lang="nb-NO" sz="2400" b="1" dirty="0">
              <a:solidFill>
                <a:schemeClr val="bg1"/>
              </a:solidFill>
            </a:endParaRPr>
          </a:p>
        </p:txBody>
      </p:sp>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2099" y="3600936"/>
            <a:ext cx="2734267" cy="2734267"/>
          </a:xfrm>
          <a:prstGeom prst="rect">
            <a:avLst/>
          </a:prstGeom>
        </p:spPr>
      </p:pic>
      <p:sp>
        <p:nvSpPr>
          <p:cNvPr id="5" name="Rektangel 4"/>
          <p:cNvSpPr/>
          <p:nvPr/>
        </p:nvSpPr>
        <p:spPr>
          <a:xfrm>
            <a:off x="490267" y="2374319"/>
            <a:ext cx="8268853" cy="193899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66700"/>
            <a:endParaRPr lang="nb-NO" sz="2400" b="1" dirty="0">
              <a:solidFill>
                <a:schemeClr val="bg1"/>
              </a:solidFill>
            </a:endParaRPr>
          </a:p>
          <a:p>
            <a:r>
              <a:rPr lang="nb-NO" sz="2400" b="1" dirty="0">
                <a:solidFill>
                  <a:schemeClr val="bg1"/>
                </a:solidFill>
              </a:rPr>
              <a:t>2.   Hva betyr HEF?</a:t>
            </a:r>
          </a:p>
          <a:p>
            <a:pPr marL="447675"/>
            <a:r>
              <a:rPr lang="nb-NO" sz="2400" b="1" dirty="0">
                <a:solidFill>
                  <a:schemeClr val="bg1"/>
                </a:solidFill>
              </a:rPr>
              <a:t>H står for   _____________________________                              </a:t>
            </a:r>
          </a:p>
          <a:p>
            <a:pPr marL="447675"/>
            <a:r>
              <a:rPr lang="nb-NO" sz="2400" b="1" dirty="0">
                <a:solidFill>
                  <a:schemeClr val="bg1"/>
                </a:solidFill>
              </a:rPr>
              <a:t>E står for    _____________________________                          </a:t>
            </a:r>
          </a:p>
          <a:p>
            <a:pPr marL="447675"/>
            <a:r>
              <a:rPr lang="nb-NO" sz="2400" b="1" dirty="0">
                <a:solidFill>
                  <a:schemeClr val="bg1"/>
                </a:solidFill>
              </a:rPr>
              <a:t>F står for    _____________________________</a:t>
            </a:r>
          </a:p>
        </p:txBody>
      </p:sp>
      <p:sp>
        <p:nvSpPr>
          <p:cNvPr id="6" name="Rektangel 5"/>
          <p:cNvSpPr/>
          <p:nvPr/>
        </p:nvSpPr>
        <p:spPr>
          <a:xfrm>
            <a:off x="490266" y="988908"/>
            <a:ext cx="8268854" cy="120032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66700"/>
            <a:endParaRPr lang="nb-NO" sz="2400" b="1" dirty="0">
              <a:solidFill>
                <a:schemeClr val="bg1"/>
              </a:solidFill>
            </a:endParaRPr>
          </a:p>
          <a:p>
            <a:pPr marL="457200" indent="-457200">
              <a:buAutoNum type="arabicPeriod"/>
            </a:pPr>
            <a:r>
              <a:rPr lang="nb-NO" sz="2400" b="1" dirty="0">
                <a:solidFill>
                  <a:schemeClr val="bg1"/>
                </a:solidFill>
              </a:rPr>
              <a:t>Hva er viktig for livssynshumanistene?</a:t>
            </a:r>
          </a:p>
          <a:p>
            <a:pPr marL="447675"/>
            <a:r>
              <a:rPr lang="nb-NO" sz="2400" b="1" dirty="0">
                <a:solidFill>
                  <a:schemeClr val="bg1"/>
                </a:solidFill>
              </a:rPr>
              <a:t>De mener at …</a:t>
            </a:r>
          </a:p>
        </p:txBody>
      </p:sp>
      <p:sp>
        <p:nvSpPr>
          <p:cNvPr id="8" name="Rektangel 7"/>
          <p:cNvSpPr/>
          <p:nvPr/>
        </p:nvSpPr>
        <p:spPr>
          <a:xfrm>
            <a:off x="490266" y="4506405"/>
            <a:ext cx="8268854" cy="46166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2400" b="1" dirty="0">
                <a:solidFill>
                  <a:schemeClr val="bg1"/>
                </a:solidFill>
              </a:rPr>
              <a:t>3.   Hvilke humanistiske seremonier ser du på bildene?</a:t>
            </a:r>
          </a:p>
        </p:txBody>
      </p:sp>
      <p:pic>
        <p:nvPicPr>
          <p:cNvPr id="3" name="Bilde 2" descr="Skjermutklip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266" y="5161164"/>
            <a:ext cx="8268854" cy="1152686"/>
          </a:xfrm>
          <a:prstGeom prst="rect">
            <a:avLst/>
          </a:prstGeom>
          <a:ln w="28575">
            <a:solidFill>
              <a:schemeClr val="accent6"/>
            </a:solidFill>
          </a:ln>
        </p:spPr>
      </p:pic>
    </p:spTree>
    <p:extLst>
      <p:ext uri="{BB962C8B-B14F-4D97-AF65-F5344CB8AC3E}">
        <p14:creationId xmlns:p14="http://schemas.microsoft.com/office/powerpoint/2010/main" val="1354366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lassholder for innhold 4" descr="Skjermutklipp"/>
          <p:cNvPicPr>
            <a:picLocks noGrp="1" noChangeAspect="1"/>
          </p:cNvPicPr>
          <p:nvPr>
            <p:ph idx="1"/>
          </p:nvPr>
        </p:nvPicPr>
        <p:blipFill rotWithShape="1">
          <a:blip r:embed="rId3">
            <a:extLst>
              <a:ext uri="{28A0092B-C50C-407E-A947-70E740481C1C}">
                <a14:useLocalDpi xmlns:a14="http://schemas.microsoft.com/office/drawing/2010/main" val="0"/>
              </a:ext>
            </a:extLst>
          </a:blip>
          <a:srcRect t="8129"/>
          <a:stretch/>
        </p:blipFill>
        <p:spPr>
          <a:xfrm>
            <a:off x="1985362" y="1272209"/>
            <a:ext cx="8368871" cy="4904754"/>
          </a:xfrm>
          <a:prstGeom prst="rect">
            <a:avLst/>
          </a:prstGeom>
          <a:ln>
            <a:noFill/>
          </a:ln>
          <a:effectLst>
            <a:outerShdw blurRad="292100" dist="139700" dir="2700000" algn="tl" rotWithShape="0">
              <a:srgbClr val="333333">
                <a:alpha val="65000"/>
              </a:srgbClr>
            </a:outerShdw>
          </a:effectLst>
        </p:spPr>
      </p:pic>
      <p:sp>
        <p:nvSpPr>
          <p:cNvPr id="2" name="TekstSylinder 1"/>
          <p:cNvSpPr txBox="1"/>
          <p:nvPr/>
        </p:nvSpPr>
        <p:spPr>
          <a:xfrm>
            <a:off x="145775" y="185531"/>
            <a:ext cx="2623930" cy="523220"/>
          </a:xfrm>
          <a:prstGeom prst="rect">
            <a:avLst/>
          </a:prstGeom>
          <a:solidFill>
            <a:schemeClr val="accent1">
              <a:lumMod val="75000"/>
            </a:schemeClr>
          </a:solidFill>
        </p:spPr>
        <p:txBody>
          <a:bodyPr wrap="square" rtlCol="0">
            <a:spAutoFit/>
          </a:bodyPr>
          <a:lstStyle/>
          <a:p>
            <a:r>
              <a:rPr lang="nb-NO" sz="2800" b="1" dirty="0">
                <a:solidFill>
                  <a:schemeClr val="bg1"/>
                </a:solidFill>
              </a:rPr>
              <a:t>Oppsummering: </a:t>
            </a:r>
          </a:p>
        </p:txBody>
      </p:sp>
      <p:sp>
        <p:nvSpPr>
          <p:cNvPr id="3" name="TekstSylinder 2"/>
          <p:cNvSpPr txBox="1"/>
          <p:nvPr/>
        </p:nvSpPr>
        <p:spPr>
          <a:xfrm>
            <a:off x="145775" y="1087543"/>
            <a:ext cx="6321286" cy="369332"/>
          </a:xfrm>
          <a:prstGeom prst="rect">
            <a:avLst/>
          </a:prstGeom>
          <a:solidFill>
            <a:schemeClr val="accent2"/>
          </a:solidFill>
        </p:spPr>
        <p:txBody>
          <a:bodyPr wrap="square" rtlCol="0">
            <a:spAutoFit/>
          </a:bodyPr>
          <a:lstStyle/>
          <a:p>
            <a:r>
              <a:rPr lang="nb-NO" b="1" dirty="0">
                <a:solidFill>
                  <a:schemeClr val="bg1"/>
                </a:solidFill>
              </a:rPr>
              <a:t>Skriv inn med egne ord det du har lært om livssynshumanismen</a:t>
            </a:r>
          </a:p>
        </p:txBody>
      </p:sp>
    </p:spTree>
    <p:extLst>
      <p:ext uri="{BB962C8B-B14F-4D97-AF65-F5344CB8AC3E}">
        <p14:creationId xmlns:p14="http://schemas.microsoft.com/office/powerpoint/2010/main" val="950771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16598" y="284163"/>
            <a:ext cx="9144000" cy="1697037"/>
          </a:xfrm>
          <a:solidFill>
            <a:schemeClr val="tx1">
              <a:alpha val="50000"/>
            </a:schemeClr>
          </a:solidFill>
          <a:ln>
            <a:noFill/>
          </a:ln>
        </p:spPr>
        <p:txBody>
          <a:bodyPr anchor="ctr">
            <a:noAutofit/>
          </a:bodyPr>
          <a:lstStyle/>
          <a:p>
            <a:r>
              <a:rPr lang="nb-NO" sz="8000" b="1" dirty="0">
                <a:solidFill>
                  <a:srgbClr val="FF0000"/>
                </a:solidFill>
              </a:rPr>
              <a:t>Kompetansemål:</a:t>
            </a:r>
          </a:p>
        </p:txBody>
      </p:sp>
      <p:pic>
        <p:nvPicPr>
          <p:cNvPr id="5" name="Bild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57632" y="5616459"/>
            <a:ext cx="603115" cy="620919"/>
          </a:xfrm>
          <a:prstGeom prst="rect">
            <a:avLst/>
          </a:prstGeom>
        </p:spPr>
      </p:pic>
      <p:sp>
        <p:nvSpPr>
          <p:cNvPr id="6" name="Rektangel 5"/>
          <p:cNvSpPr/>
          <p:nvPr/>
        </p:nvSpPr>
        <p:spPr>
          <a:xfrm>
            <a:off x="1616598" y="2113172"/>
            <a:ext cx="9144000" cy="3570208"/>
          </a:xfrm>
          <a:prstGeom prst="rect">
            <a:avLst/>
          </a:prstGeom>
          <a:solidFill>
            <a:schemeClr val="tx1">
              <a:alpha val="70000"/>
            </a:schemeClr>
          </a:solidFill>
          <a:ln>
            <a:noFill/>
          </a:ln>
        </p:spPr>
        <p:txBody>
          <a:bodyPr wrap="square">
            <a:spAutoFit/>
          </a:bodyPr>
          <a:lstStyle/>
          <a:p>
            <a:r>
              <a:rPr lang="nb-NO" sz="2800" b="1" dirty="0">
                <a:solidFill>
                  <a:schemeClr val="bg1"/>
                </a:solidFill>
              </a:rPr>
              <a:t>Mål for opplæringen er at eleven skal kunne:</a:t>
            </a:r>
          </a:p>
          <a:p>
            <a:endParaRPr lang="nb-NO" dirty="0">
              <a:solidFill>
                <a:schemeClr val="bg1"/>
              </a:solidFill>
            </a:endParaRPr>
          </a:p>
          <a:p>
            <a:pPr marL="285750" indent="-285750">
              <a:buFont typeface="Arial" panose="020B0604020202020204" pitchFamily="34" charset="0"/>
              <a:buChar char="•"/>
            </a:pPr>
            <a:r>
              <a:rPr lang="nb-NO" b="1" dirty="0">
                <a:solidFill>
                  <a:srgbClr val="FF0000"/>
                </a:solidFill>
              </a:rPr>
              <a:t>samtale om </a:t>
            </a:r>
            <a:r>
              <a:rPr lang="nb-NO" b="1" dirty="0">
                <a:solidFill>
                  <a:schemeClr val="bg1"/>
                </a:solidFill>
              </a:rPr>
              <a:t>hva et livssyn kan innebære</a:t>
            </a:r>
          </a:p>
          <a:p>
            <a:pPr marL="285750" indent="-285750">
              <a:buFont typeface="Arial" panose="020B0604020202020204" pitchFamily="34" charset="0"/>
              <a:buChar char="•"/>
            </a:pPr>
            <a:endParaRPr lang="nb-NO" b="1" dirty="0">
              <a:solidFill>
                <a:schemeClr val="bg1"/>
              </a:solidFill>
            </a:endParaRPr>
          </a:p>
          <a:p>
            <a:pPr marL="285750" indent="-285750">
              <a:buFont typeface="Arial" panose="020B0604020202020204" pitchFamily="34" charset="0"/>
              <a:buChar char="•"/>
            </a:pPr>
            <a:r>
              <a:rPr lang="nb-NO" b="1" dirty="0">
                <a:solidFill>
                  <a:srgbClr val="FF0000"/>
                </a:solidFill>
              </a:rPr>
              <a:t>forklare</a:t>
            </a:r>
            <a:r>
              <a:rPr lang="nb-NO" b="1" dirty="0">
                <a:solidFill>
                  <a:schemeClr val="bg1"/>
                </a:solidFill>
              </a:rPr>
              <a:t> hva et humanistisk livssyn er</a:t>
            </a:r>
          </a:p>
          <a:p>
            <a:pPr marL="285750" indent="-285750">
              <a:buFont typeface="Arial" panose="020B0604020202020204" pitchFamily="34" charset="0"/>
              <a:buChar char="•"/>
            </a:pPr>
            <a:endParaRPr lang="nb-NO" b="1" dirty="0">
              <a:solidFill>
                <a:schemeClr val="bg1"/>
              </a:solidFill>
            </a:endParaRPr>
          </a:p>
          <a:p>
            <a:pPr marL="285750" indent="-285750">
              <a:buFont typeface="Arial" panose="020B0604020202020204" pitchFamily="34" charset="0"/>
              <a:buChar char="•"/>
            </a:pPr>
            <a:r>
              <a:rPr lang="nb-NO" b="1" dirty="0">
                <a:solidFill>
                  <a:srgbClr val="FF0000"/>
                </a:solidFill>
              </a:rPr>
              <a:t>samtale om </a:t>
            </a:r>
            <a:r>
              <a:rPr lang="nb-NO" b="1" dirty="0">
                <a:solidFill>
                  <a:schemeClr val="bg1"/>
                </a:solidFill>
              </a:rPr>
              <a:t>bakgrunn og særpreg for Human-Etisk Forbund i Norge og livssynshumanismen i verden</a:t>
            </a:r>
          </a:p>
          <a:p>
            <a:pPr marL="285750" indent="-285750">
              <a:buFont typeface="Arial" panose="020B0604020202020204" pitchFamily="34" charset="0"/>
              <a:buChar char="•"/>
            </a:pPr>
            <a:endParaRPr lang="nb-NO" b="1" dirty="0">
              <a:solidFill>
                <a:schemeClr val="bg1"/>
              </a:solidFill>
            </a:endParaRPr>
          </a:p>
          <a:p>
            <a:pPr marL="285750" indent="-285750">
              <a:buFont typeface="Arial" panose="020B0604020202020204" pitchFamily="34" charset="0"/>
              <a:buChar char="•"/>
            </a:pPr>
            <a:r>
              <a:rPr lang="nb-NO" b="1" dirty="0">
                <a:solidFill>
                  <a:srgbClr val="FF0000"/>
                </a:solidFill>
              </a:rPr>
              <a:t>beskrive</a:t>
            </a:r>
            <a:r>
              <a:rPr lang="nb-NO" b="1" dirty="0">
                <a:solidFill>
                  <a:schemeClr val="bg1"/>
                </a:solidFill>
              </a:rPr>
              <a:t> markeringer og sentrale seremonier innenfor livssynshumanismen i Norge</a:t>
            </a:r>
          </a:p>
          <a:p>
            <a:pPr marL="285750" indent="-285750">
              <a:buFont typeface="Arial" panose="020B0604020202020204" pitchFamily="34" charset="0"/>
              <a:buChar char="•"/>
            </a:pPr>
            <a:endParaRPr lang="nb-NO" b="1" dirty="0">
              <a:solidFill>
                <a:schemeClr val="bg1"/>
              </a:solidFill>
            </a:endParaRPr>
          </a:p>
          <a:p>
            <a:pPr marL="285750" indent="-285750">
              <a:buFont typeface="Arial" panose="020B0604020202020204" pitchFamily="34" charset="0"/>
              <a:buChar char="•"/>
            </a:pPr>
            <a:r>
              <a:rPr lang="nb-NO" b="1" dirty="0">
                <a:solidFill>
                  <a:srgbClr val="FF0000"/>
                </a:solidFill>
              </a:rPr>
              <a:t>bli kjent med </a:t>
            </a:r>
            <a:r>
              <a:rPr lang="nb-NO" b="1" dirty="0">
                <a:solidFill>
                  <a:schemeClr val="bg1"/>
                </a:solidFill>
              </a:rPr>
              <a:t>ulike kunst- og musikkuttrykk som gjenspeiler humanisme</a:t>
            </a:r>
          </a:p>
        </p:txBody>
      </p:sp>
    </p:spTree>
    <p:extLst>
      <p:ext uri="{BB962C8B-B14F-4D97-AF65-F5344CB8AC3E}">
        <p14:creationId xmlns:p14="http://schemas.microsoft.com/office/powerpoint/2010/main" val="1089871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16598" y="800100"/>
            <a:ext cx="9144000" cy="1181100"/>
          </a:xfrm>
          <a:solidFill>
            <a:schemeClr val="accent6">
              <a:lumMod val="75000"/>
              <a:alpha val="50000"/>
            </a:schemeClr>
          </a:solidFill>
          <a:ln>
            <a:solidFill>
              <a:schemeClr val="bg1"/>
            </a:solidFill>
          </a:ln>
        </p:spPr>
        <p:txBody>
          <a:bodyPr anchor="ctr">
            <a:noAutofit/>
          </a:bodyPr>
          <a:lstStyle/>
          <a:p>
            <a:r>
              <a:rPr lang="nb-NO" sz="8000" b="1" dirty="0">
                <a:solidFill>
                  <a:schemeClr val="bg1"/>
                </a:solidFill>
              </a:rPr>
              <a:t>Ordliste</a:t>
            </a:r>
            <a:r>
              <a:rPr lang="nb-NO" sz="8000" b="1" dirty="0">
                <a:ln>
                  <a:solidFill>
                    <a:schemeClr val="tx1"/>
                  </a:solidFill>
                </a:ln>
                <a:solidFill>
                  <a:schemeClr val="bg1"/>
                </a:solidFill>
              </a:rPr>
              <a:t>:</a:t>
            </a:r>
          </a:p>
        </p:txBody>
      </p:sp>
      <p:graphicFrame>
        <p:nvGraphicFramePr>
          <p:cNvPr id="4" name="Tabell 3"/>
          <p:cNvGraphicFramePr>
            <a:graphicFrameLocks noGrp="1"/>
          </p:cNvGraphicFramePr>
          <p:nvPr>
            <p:extLst>
              <p:ext uri="{D42A27DB-BD31-4B8C-83A1-F6EECF244321}">
                <p14:modId xmlns:p14="http://schemas.microsoft.com/office/powerpoint/2010/main" val="2874050541"/>
              </p:ext>
            </p:extLst>
          </p:nvPr>
        </p:nvGraphicFramePr>
        <p:xfrm>
          <a:off x="1616598" y="2138891"/>
          <a:ext cx="9144000" cy="441960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926164310"/>
                    </a:ext>
                  </a:extLst>
                </a:gridCol>
                <a:gridCol w="4572000">
                  <a:extLst>
                    <a:ext uri="{9D8B030D-6E8A-4147-A177-3AD203B41FA5}">
                      <a16:colId xmlns:a16="http://schemas.microsoft.com/office/drawing/2014/main" val="130236448"/>
                    </a:ext>
                  </a:extLst>
                </a:gridCol>
              </a:tblGrid>
              <a:tr h="393508">
                <a:tc>
                  <a:txBody>
                    <a:bodyPr/>
                    <a:lstStyle/>
                    <a:p>
                      <a:r>
                        <a:rPr lang="nb-NO" sz="2400" dirty="0"/>
                        <a:t>NORSK</a:t>
                      </a:r>
                    </a:p>
                  </a:txBody>
                  <a:tcPr>
                    <a:solidFill>
                      <a:schemeClr val="accent6">
                        <a:lumMod val="75000"/>
                        <a:alpha val="80000"/>
                      </a:schemeClr>
                    </a:solidFill>
                  </a:tcPr>
                </a:tc>
                <a:tc>
                  <a:txBody>
                    <a:bodyPr/>
                    <a:lstStyle/>
                    <a:p>
                      <a:r>
                        <a:rPr lang="nb-NO" sz="2400" dirty="0"/>
                        <a:t>Morsmål</a:t>
                      </a:r>
                    </a:p>
                  </a:txBody>
                  <a:tcPr>
                    <a:solidFill>
                      <a:schemeClr val="accent6">
                        <a:lumMod val="75000"/>
                        <a:alpha val="80000"/>
                      </a:schemeClr>
                    </a:solidFill>
                  </a:tcPr>
                </a:tc>
                <a:extLst>
                  <a:ext uri="{0D108BD9-81ED-4DB2-BD59-A6C34878D82A}">
                    <a16:rowId xmlns:a16="http://schemas.microsoft.com/office/drawing/2014/main" val="3495671591"/>
                  </a:ext>
                </a:extLst>
              </a:tr>
              <a:tr h="393508">
                <a:tc>
                  <a:txBody>
                    <a:bodyPr/>
                    <a:lstStyle/>
                    <a:p>
                      <a:r>
                        <a:rPr lang="nb-NO" sz="2000" b="1" dirty="0">
                          <a:solidFill>
                            <a:schemeClr val="bg1"/>
                          </a:solidFill>
                        </a:rPr>
                        <a:t>Livssyn</a:t>
                      </a:r>
                    </a:p>
                  </a:txBody>
                  <a:tcPr>
                    <a:solidFill>
                      <a:schemeClr val="accent6">
                        <a:lumMod val="75000"/>
                        <a:alpha val="80000"/>
                      </a:schemeClr>
                    </a:solidFill>
                  </a:tcPr>
                </a:tc>
                <a:tc>
                  <a:txBody>
                    <a:bodyPr/>
                    <a:lstStyle/>
                    <a:p>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941809304"/>
                  </a:ext>
                </a:extLst>
              </a:tr>
              <a:tr h="393508">
                <a:tc>
                  <a:txBody>
                    <a:bodyPr/>
                    <a:lstStyle/>
                    <a:p>
                      <a:r>
                        <a:rPr lang="nb-NO" sz="2000" b="1" dirty="0">
                          <a:solidFill>
                            <a:schemeClr val="bg1"/>
                          </a:solidFill>
                        </a:rPr>
                        <a:t>Humanistisk</a:t>
                      </a:r>
                    </a:p>
                  </a:txBody>
                  <a:tcPr>
                    <a:solidFill>
                      <a:schemeClr val="accent6">
                        <a:lumMod val="75000"/>
                        <a:alpha val="80000"/>
                      </a:schemeClr>
                    </a:solidFill>
                  </a:tcPr>
                </a:tc>
                <a:tc>
                  <a:txBody>
                    <a:bodyPr/>
                    <a:lstStyle/>
                    <a:p>
                      <a:endParaRPr lang="nb-NO" b="1">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942393314"/>
                  </a:ext>
                </a:extLst>
              </a:tr>
              <a:tr h="393508">
                <a:tc>
                  <a:txBody>
                    <a:bodyPr/>
                    <a:lstStyle/>
                    <a:p>
                      <a:r>
                        <a:rPr lang="nb-NO" sz="2000" b="1" dirty="0">
                          <a:solidFill>
                            <a:schemeClr val="bg1"/>
                          </a:solidFill>
                        </a:rPr>
                        <a:t>Fornuft</a:t>
                      </a:r>
                    </a:p>
                  </a:txBody>
                  <a:tcPr>
                    <a:solidFill>
                      <a:schemeClr val="accent6">
                        <a:lumMod val="75000"/>
                        <a:alpha val="80000"/>
                      </a:schemeClr>
                    </a:solidFill>
                  </a:tcPr>
                </a:tc>
                <a:tc>
                  <a:txBody>
                    <a:bodyPr/>
                    <a:lstStyle/>
                    <a:p>
                      <a:endParaRPr lang="nb-NO" b="1">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3708258036"/>
                  </a:ext>
                </a:extLst>
              </a:tr>
              <a:tr h="393508">
                <a:tc>
                  <a:txBody>
                    <a:bodyPr/>
                    <a:lstStyle/>
                    <a:p>
                      <a:r>
                        <a:rPr lang="nb-NO" sz="2000" b="1" dirty="0">
                          <a:solidFill>
                            <a:schemeClr val="bg1"/>
                          </a:solidFill>
                        </a:rPr>
                        <a:t>Samvittighet</a:t>
                      </a:r>
                    </a:p>
                  </a:txBody>
                  <a:tcPr>
                    <a:solidFill>
                      <a:schemeClr val="accent6">
                        <a:lumMod val="75000"/>
                        <a:alpha val="80000"/>
                      </a:schemeClr>
                    </a:solidFill>
                  </a:tcPr>
                </a:tc>
                <a:tc>
                  <a:txBody>
                    <a:bodyPr/>
                    <a:lstStyle/>
                    <a:p>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1986328239"/>
                  </a:ext>
                </a:extLst>
              </a:tr>
              <a:tr h="393508">
                <a:tc>
                  <a:txBody>
                    <a:bodyPr/>
                    <a:lstStyle/>
                    <a:p>
                      <a:r>
                        <a:rPr lang="nb-NO" sz="2000" b="1" dirty="0">
                          <a:solidFill>
                            <a:schemeClr val="bg1"/>
                          </a:solidFill>
                        </a:rPr>
                        <a:t>Livssynsfrihet</a:t>
                      </a:r>
                    </a:p>
                  </a:txBody>
                  <a:tcPr>
                    <a:solidFill>
                      <a:schemeClr val="accent6">
                        <a:lumMod val="75000"/>
                        <a:alpha val="80000"/>
                      </a:schemeClr>
                    </a:solidFill>
                  </a:tcPr>
                </a:tc>
                <a:tc>
                  <a:txBody>
                    <a:bodyPr/>
                    <a:lstStyle/>
                    <a:p>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1764936968"/>
                  </a:ext>
                </a:extLst>
              </a:tr>
              <a:tr h="393508">
                <a:tc>
                  <a:txBody>
                    <a:bodyPr/>
                    <a:lstStyle/>
                    <a:p>
                      <a:r>
                        <a:rPr lang="nb-NO" sz="2000" b="1" dirty="0">
                          <a:solidFill>
                            <a:schemeClr val="bg1"/>
                          </a:solidFill>
                        </a:rPr>
                        <a:t>Seremoni</a:t>
                      </a:r>
                    </a:p>
                  </a:txBody>
                  <a:tcPr>
                    <a:solidFill>
                      <a:schemeClr val="accent6">
                        <a:lumMod val="75000"/>
                        <a:alpha val="80000"/>
                      </a:schemeClr>
                    </a:solidFill>
                  </a:tcPr>
                </a:tc>
                <a:tc>
                  <a:txBody>
                    <a:bodyPr/>
                    <a:lstStyle/>
                    <a:p>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539790035"/>
                  </a:ext>
                </a:extLst>
              </a:tr>
              <a:tr h="393508">
                <a:tc>
                  <a:txBody>
                    <a:bodyPr/>
                    <a:lstStyle/>
                    <a:p>
                      <a:r>
                        <a:rPr lang="nb-NO" sz="2000" b="1" dirty="0">
                          <a:solidFill>
                            <a:schemeClr val="bg1"/>
                          </a:solidFill>
                        </a:rPr>
                        <a:t>Konfirmasjon</a:t>
                      </a:r>
                    </a:p>
                  </a:txBody>
                  <a:tcPr>
                    <a:solidFill>
                      <a:schemeClr val="accent6">
                        <a:lumMod val="75000"/>
                        <a:alpha val="80000"/>
                      </a:schemeClr>
                    </a:solidFill>
                  </a:tcPr>
                </a:tc>
                <a:tc>
                  <a:txBody>
                    <a:bodyPr/>
                    <a:lstStyle/>
                    <a:p>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3311106752"/>
                  </a:ext>
                </a:extLst>
              </a:tr>
              <a:tr h="393508">
                <a:tc>
                  <a:txBody>
                    <a:bodyPr/>
                    <a:lstStyle/>
                    <a:p>
                      <a:r>
                        <a:rPr lang="nb-NO" sz="2000" b="1" dirty="0">
                          <a:solidFill>
                            <a:schemeClr val="bg1"/>
                          </a:solidFill>
                        </a:rPr>
                        <a:t>Vigsel</a:t>
                      </a:r>
                    </a:p>
                  </a:txBody>
                  <a:tcPr>
                    <a:solidFill>
                      <a:schemeClr val="accent6">
                        <a:lumMod val="75000"/>
                        <a:alpha val="80000"/>
                      </a:schemeClr>
                    </a:solidFill>
                  </a:tcPr>
                </a:tc>
                <a:tc>
                  <a:txBody>
                    <a:bodyPr/>
                    <a:lstStyle/>
                    <a:p>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4025821201"/>
                  </a:ext>
                </a:extLst>
              </a:tr>
              <a:tr h="393508">
                <a:tc>
                  <a:txBody>
                    <a:bodyPr/>
                    <a:lstStyle/>
                    <a:p>
                      <a:r>
                        <a:rPr lang="nb-NO" sz="2000" b="1" dirty="0">
                          <a:solidFill>
                            <a:schemeClr val="bg1"/>
                          </a:solidFill>
                        </a:rPr>
                        <a:t>Homofili</a:t>
                      </a:r>
                    </a:p>
                  </a:txBody>
                  <a:tcPr>
                    <a:solidFill>
                      <a:schemeClr val="accent6">
                        <a:lumMod val="75000"/>
                        <a:alpha val="80000"/>
                      </a:schemeClr>
                    </a:solidFill>
                  </a:tcPr>
                </a:tc>
                <a:tc>
                  <a:txBody>
                    <a:bodyPr/>
                    <a:lstStyle/>
                    <a:p>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4137239803"/>
                  </a:ext>
                </a:extLst>
              </a:tr>
              <a:tr h="393508">
                <a:tc>
                  <a:txBody>
                    <a:bodyPr/>
                    <a:lstStyle/>
                    <a:p>
                      <a:r>
                        <a:rPr lang="nb-NO" sz="2000" b="1" dirty="0">
                          <a:solidFill>
                            <a:schemeClr val="bg1"/>
                          </a:solidFill>
                        </a:rPr>
                        <a:t>Heterofili</a:t>
                      </a:r>
                    </a:p>
                  </a:txBody>
                  <a:tcPr>
                    <a:solidFill>
                      <a:schemeClr val="accent6">
                        <a:lumMod val="75000"/>
                        <a:alpha val="80000"/>
                      </a:schemeClr>
                    </a:solidFill>
                  </a:tcPr>
                </a:tc>
                <a:tc>
                  <a:txBody>
                    <a:bodyPr/>
                    <a:lstStyle/>
                    <a:p>
                      <a:endParaRPr lang="nb-NO" b="1" dirty="0">
                        <a:solidFill>
                          <a:schemeClr val="bg1"/>
                        </a:solidFill>
                      </a:endParaRPr>
                    </a:p>
                  </a:txBody>
                  <a:tcPr>
                    <a:solidFill>
                      <a:schemeClr val="accent6">
                        <a:lumMod val="75000"/>
                        <a:alpha val="80000"/>
                      </a:schemeClr>
                    </a:solidFill>
                  </a:tcPr>
                </a:tc>
                <a:extLst>
                  <a:ext uri="{0D108BD9-81ED-4DB2-BD59-A6C34878D82A}">
                    <a16:rowId xmlns:a16="http://schemas.microsoft.com/office/drawing/2014/main" val="2451636656"/>
                  </a:ext>
                </a:extLst>
              </a:tr>
            </a:tbl>
          </a:graphicData>
        </a:graphic>
      </p:graphicFrame>
      <p:pic>
        <p:nvPicPr>
          <p:cNvPr id="5" name="Bilde 4"/>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496301" y="4841050"/>
            <a:ext cx="2133000" cy="1588325"/>
          </a:xfrm>
          <a:prstGeom prst="rect">
            <a:avLst/>
          </a:prstGeom>
          <a:solidFill>
            <a:schemeClr val="bg1"/>
          </a:solidFill>
          <a:ln>
            <a:solidFill>
              <a:schemeClr val="bg1"/>
            </a:solidFill>
          </a:ln>
        </p:spPr>
      </p:pic>
    </p:spTree>
    <p:extLst>
      <p:ext uri="{BB962C8B-B14F-4D97-AF65-F5344CB8AC3E}">
        <p14:creationId xmlns:p14="http://schemas.microsoft.com/office/powerpoint/2010/main" val="3494874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7000" b="-7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1616598" y="974277"/>
            <a:ext cx="9144000" cy="1697037"/>
          </a:xfrm>
          <a:solidFill>
            <a:schemeClr val="accent4">
              <a:lumMod val="75000"/>
              <a:alpha val="84000"/>
            </a:schemeClr>
          </a:solidFill>
          <a:ln>
            <a:solidFill>
              <a:schemeClr val="bg1"/>
            </a:solidFill>
          </a:ln>
        </p:spPr>
        <p:txBody>
          <a:bodyPr anchor="ctr">
            <a:noAutofit/>
          </a:bodyPr>
          <a:lstStyle/>
          <a:p>
            <a:r>
              <a:rPr lang="nb-NO" sz="8000" b="1" dirty="0">
                <a:solidFill>
                  <a:schemeClr val="bg1"/>
                </a:solidFill>
              </a:rPr>
              <a:t>Hva er et livssyn ?</a:t>
            </a:r>
          </a:p>
        </p:txBody>
      </p:sp>
      <p:sp>
        <p:nvSpPr>
          <p:cNvPr id="6" name="Rektangel 5"/>
          <p:cNvSpPr/>
          <p:nvPr/>
        </p:nvSpPr>
        <p:spPr>
          <a:xfrm>
            <a:off x="1616598" y="3156929"/>
            <a:ext cx="9144000" cy="2769989"/>
          </a:xfrm>
          <a:prstGeom prst="rect">
            <a:avLst/>
          </a:prstGeom>
          <a:solidFill>
            <a:schemeClr val="accent4">
              <a:lumMod val="75000"/>
              <a:alpha val="87000"/>
            </a:schemeClr>
          </a:solidFill>
          <a:ln>
            <a:solidFill>
              <a:schemeClr val="bg1"/>
            </a:solidFill>
          </a:ln>
        </p:spPr>
        <p:txBody>
          <a:bodyPr wrap="square">
            <a:spAutoFit/>
          </a:bodyPr>
          <a:lstStyle/>
          <a:p>
            <a:endParaRPr lang="nb-NO" sz="2000" b="1" dirty="0">
              <a:solidFill>
                <a:schemeClr val="bg1"/>
              </a:solidFill>
            </a:endParaRPr>
          </a:p>
          <a:p>
            <a:r>
              <a:rPr lang="nb-NO" sz="2000" b="1" dirty="0">
                <a:solidFill>
                  <a:schemeClr val="bg1"/>
                </a:solidFill>
              </a:rPr>
              <a:t>Når vi sier at noen har et livssyn, betyr det at de har bestemte tanker om hvordan verden ble til, og hva er meningen med livet, hvilke verdier og leveregler er viktige for dem, og hva som skjer etter døden. </a:t>
            </a:r>
          </a:p>
          <a:p>
            <a:endParaRPr lang="nb-NO" sz="2000" b="1" dirty="0">
              <a:solidFill>
                <a:schemeClr val="bg1"/>
              </a:solidFill>
            </a:endParaRPr>
          </a:p>
          <a:p>
            <a:r>
              <a:rPr lang="nb-NO" sz="2000" b="1" i="1" dirty="0">
                <a:solidFill>
                  <a:schemeClr val="bg1"/>
                </a:solidFill>
              </a:rPr>
              <a:t>Livssyn er hvordan vi ser eller forstår livet og hva er rett og galt</a:t>
            </a:r>
            <a:r>
              <a:rPr lang="nb-NO" sz="2800" b="1" i="1" dirty="0">
                <a:solidFill>
                  <a:schemeClr val="bg1"/>
                </a:solidFill>
              </a:rPr>
              <a:t>.</a:t>
            </a:r>
          </a:p>
          <a:p>
            <a:endParaRPr lang="nb-NO" sz="2800" b="1" dirty="0">
              <a:ln>
                <a:solidFill>
                  <a:schemeClr val="tx1"/>
                </a:solidFill>
              </a:ln>
              <a:solidFill>
                <a:schemeClr val="bg1"/>
              </a:solidFill>
            </a:endParaRPr>
          </a:p>
          <a:p>
            <a:endParaRPr lang="nb-NO" b="1" dirty="0">
              <a:solidFill>
                <a:schemeClr val="bg1"/>
              </a:solidFill>
            </a:endParaRPr>
          </a:p>
        </p:txBody>
      </p:sp>
      <p:pic>
        <p:nvPicPr>
          <p:cNvPr id="5" name="Bild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5674" y="5343525"/>
            <a:ext cx="949848" cy="912903"/>
          </a:xfrm>
          <a:prstGeom prst="rect">
            <a:avLst/>
          </a:prstGeom>
        </p:spPr>
      </p:pic>
      <p:pic>
        <p:nvPicPr>
          <p:cNvPr id="3" name="renalda 04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5522" y="217098"/>
            <a:ext cx="609600" cy="609600"/>
          </a:xfrm>
          <a:prstGeom prst="rect">
            <a:avLst/>
          </a:prstGeom>
        </p:spPr>
      </p:pic>
    </p:spTree>
    <p:extLst>
      <p:ext uri="{BB962C8B-B14F-4D97-AF65-F5344CB8AC3E}">
        <p14:creationId xmlns:p14="http://schemas.microsoft.com/office/powerpoint/2010/main" val="1867787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533400" y="488502"/>
            <a:ext cx="11182350" cy="1697037"/>
          </a:xfrm>
          <a:solidFill>
            <a:schemeClr val="tx1">
              <a:lumMod val="65000"/>
              <a:lumOff val="35000"/>
              <a:alpha val="84000"/>
            </a:schemeClr>
          </a:solidFill>
          <a:ln>
            <a:solidFill>
              <a:schemeClr val="bg1"/>
            </a:solidFill>
          </a:ln>
        </p:spPr>
        <p:txBody>
          <a:bodyPr anchor="ctr">
            <a:noAutofit/>
          </a:bodyPr>
          <a:lstStyle/>
          <a:p>
            <a:pPr algn="l"/>
            <a:r>
              <a:rPr lang="nb-NO" sz="5400" b="1" dirty="0">
                <a:solidFill>
                  <a:schemeClr val="bg1"/>
                </a:solidFill>
              </a:rPr>
              <a:t>Hva er et humanistisk livssyn?</a:t>
            </a:r>
          </a:p>
        </p:txBody>
      </p:sp>
      <p:sp>
        <p:nvSpPr>
          <p:cNvPr id="6" name="Rektangel 5"/>
          <p:cNvSpPr/>
          <p:nvPr/>
        </p:nvSpPr>
        <p:spPr>
          <a:xfrm>
            <a:off x="533400" y="2614004"/>
            <a:ext cx="11182350" cy="3785652"/>
          </a:xfrm>
          <a:prstGeom prst="rect">
            <a:avLst/>
          </a:prstGeom>
          <a:solidFill>
            <a:schemeClr val="tx1">
              <a:lumMod val="65000"/>
              <a:lumOff val="35000"/>
              <a:alpha val="87000"/>
            </a:schemeClr>
          </a:solidFill>
          <a:ln>
            <a:solidFill>
              <a:schemeClr val="bg1"/>
            </a:solidFill>
          </a:ln>
        </p:spPr>
        <p:txBody>
          <a:bodyPr wrap="square">
            <a:spAutoFit/>
          </a:bodyPr>
          <a:lstStyle/>
          <a:p>
            <a:r>
              <a:rPr lang="nb-NO" sz="2400" b="1" dirty="0">
                <a:solidFill>
                  <a:schemeClr val="bg1"/>
                </a:solidFill>
              </a:rPr>
              <a:t>I religiøse livssyn ar det gud eller guder, som står i sentrum.</a:t>
            </a:r>
          </a:p>
          <a:p>
            <a:r>
              <a:rPr lang="nb-NO" sz="2400" b="1" dirty="0">
                <a:solidFill>
                  <a:schemeClr val="bg1"/>
                </a:solidFill>
              </a:rPr>
              <a:t>I humanistiske livssyn er det </a:t>
            </a:r>
            <a:r>
              <a:rPr lang="nb-NO" sz="2400" b="1" dirty="0">
                <a:solidFill>
                  <a:schemeClr val="accent4">
                    <a:lumMod val="60000"/>
                    <a:lumOff val="40000"/>
                  </a:schemeClr>
                </a:solidFill>
              </a:rPr>
              <a:t>mennesket</a:t>
            </a:r>
            <a:r>
              <a:rPr lang="nb-NO" sz="2400" b="1" dirty="0">
                <a:solidFill>
                  <a:schemeClr val="bg1"/>
                </a:solidFill>
              </a:rPr>
              <a:t> som er i sentrum.</a:t>
            </a:r>
          </a:p>
          <a:p>
            <a:endParaRPr lang="nb-NO" sz="2400" b="1" dirty="0">
              <a:solidFill>
                <a:schemeClr val="bg1"/>
              </a:solidFill>
            </a:endParaRPr>
          </a:p>
          <a:p>
            <a:r>
              <a:rPr lang="nb-NO" sz="2400" b="1" dirty="0">
                <a:solidFill>
                  <a:schemeClr val="bg1"/>
                </a:solidFill>
              </a:rPr>
              <a:t>Livssynhumanister tror ikke på guder eller på liv etter døden. De tror på </a:t>
            </a:r>
            <a:r>
              <a:rPr lang="nb-NO" sz="2400" b="1" dirty="0">
                <a:solidFill>
                  <a:schemeClr val="accent4">
                    <a:lumMod val="60000"/>
                    <a:lumOff val="40000"/>
                  </a:schemeClr>
                </a:solidFill>
              </a:rPr>
              <a:t>mennesket</a:t>
            </a:r>
            <a:r>
              <a:rPr lang="nb-NO" sz="2400" b="1" dirty="0">
                <a:solidFill>
                  <a:schemeClr val="bg1"/>
                </a:solidFill>
              </a:rPr>
              <a:t> som tar ansvar og lager et godt liv for seg selv og andre mennesker slik at alle kan leve i frihet og uten fattigdom. De tar vare på naturen også.</a:t>
            </a:r>
          </a:p>
          <a:p>
            <a:r>
              <a:rPr lang="nb-NO" sz="2400" b="1" dirty="0">
                <a:solidFill>
                  <a:schemeClr val="bg1"/>
                </a:solidFill>
              </a:rPr>
              <a:t>Noen av livssynhumanistene er ateister. En ateist er en person som tror verken på Gud eller på livet etter døden.</a:t>
            </a:r>
          </a:p>
          <a:p>
            <a:r>
              <a:rPr lang="nb-NO" sz="2400" b="1" dirty="0">
                <a:solidFill>
                  <a:schemeClr val="bg1"/>
                </a:solidFill>
              </a:rPr>
              <a:t>Andre humanister er agnostikere. En agnostiker er en person som tviller på om det finnes Gud.</a:t>
            </a:r>
            <a:endParaRPr lang="nb-NO" sz="2400" b="1" dirty="0">
              <a:ln>
                <a:solidFill>
                  <a:schemeClr val="tx1"/>
                </a:solidFill>
              </a:ln>
              <a:solidFill>
                <a:schemeClr val="bg1"/>
              </a:solidFill>
            </a:endParaRPr>
          </a:p>
        </p:txBody>
      </p:sp>
      <p:pic>
        <p:nvPicPr>
          <p:cNvPr id="5" name="Bild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3874" y="1943320"/>
            <a:ext cx="949848" cy="912903"/>
          </a:xfrm>
          <a:prstGeom prst="rect">
            <a:avLst/>
          </a:prstGeom>
        </p:spPr>
      </p:pic>
      <p:pic>
        <p:nvPicPr>
          <p:cNvPr id="3" name="renalda 05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3998" y="183702"/>
            <a:ext cx="609600" cy="609600"/>
          </a:xfrm>
          <a:prstGeom prst="rect">
            <a:avLst/>
          </a:prstGeom>
        </p:spPr>
      </p:pic>
    </p:spTree>
    <p:extLst>
      <p:ext uri="{BB962C8B-B14F-4D97-AF65-F5344CB8AC3E}">
        <p14:creationId xmlns:p14="http://schemas.microsoft.com/office/powerpoint/2010/main" val="1224626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6" name="Rektangel 5"/>
          <p:cNvSpPr/>
          <p:nvPr/>
        </p:nvSpPr>
        <p:spPr>
          <a:xfrm>
            <a:off x="347393" y="590585"/>
            <a:ext cx="6676845" cy="36933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pPr marL="285750" indent="-285750">
              <a:buFont typeface="Arial" panose="020B0604020202020204" pitchFamily="34" charset="0"/>
              <a:buChar char="•"/>
            </a:pPr>
            <a:r>
              <a:rPr lang="nb-NO" sz="2400" b="1" dirty="0">
                <a:solidFill>
                  <a:schemeClr val="bg1"/>
                </a:solidFill>
              </a:rPr>
              <a:t>Livssynhumanister har et symbol som de bruker over hele verden.</a:t>
            </a:r>
          </a:p>
          <a:p>
            <a:pPr marL="285750" indent="-285750">
              <a:buFont typeface="Arial" panose="020B0604020202020204" pitchFamily="34" charset="0"/>
              <a:buChar char="•"/>
            </a:pPr>
            <a:endParaRPr lang="nb-NO" sz="2400" b="1" dirty="0">
              <a:solidFill>
                <a:schemeClr val="bg1"/>
              </a:solidFill>
            </a:endParaRPr>
          </a:p>
          <a:p>
            <a:pPr marL="285750" indent="-285750">
              <a:buFont typeface="Arial" panose="020B0604020202020204" pitchFamily="34" charset="0"/>
              <a:buChar char="•"/>
            </a:pPr>
            <a:r>
              <a:rPr lang="nb-NO" sz="2400" b="1" dirty="0">
                <a:solidFill>
                  <a:schemeClr val="bg1"/>
                </a:solidFill>
              </a:rPr>
              <a:t>Det ble tegnet i 1965 og heter </a:t>
            </a:r>
            <a:r>
              <a:rPr lang="nb-NO" sz="2400" b="1" dirty="0">
                <a:solidFill>
                  <a:schemeClr val="accent4">
                    <a:lumMod val="60000"/>
                    <a:lumOff val="40000"/>
                  </a:schemeClr>
                </a:solidFill>
              </a:rPr>
              <a:t>Happy Human</a:t>
            </a:r>
            <a:r>
              <a:rPr lang="nb-NO" sz="2400" b="1" dirty="0">
                <a:solidFill>
                  <a:schemeClr val="bg1"/>
                </a:solidFill>
              </a:rPr>
              <a:t>. </a:t>
            </a:r>
          </a:p>
          <a:p>
            <a:pPr marL="285750" indent="-285750">
              <a:buFont typeface="Arial" panose="020B0604020202020204" pitchFamily="34" charset="0"/>
              <a:buChar char="•"/>
            </a:pPr>
            <a:endParaRPr lang="nb-NO" sz="2400" b="1" dirty="0">
              <a:solidFill>
                <a:schemeClr val="bg1"/>
              </a:solidFill>
            </a:endParaRPr>
          </a:p>
          <a:p>
            <a:pPr marL="285750" indent="-285750">
              <a:buFont typeface="Arial" panose="020B0604020202020204" pitchFamily="34" charset="0"/>
              <a:buChar char="•"/>
            </a:pPr>
            <a:r>
              <a:rPr lang="nb-NO" sz="2400" b="1" dirty="0">
                <a:solidFill>
                  <a:schemeClr val="bg1"/>
                </a:solidFill>
              </a:rPr>
              <a:t>Logoen symboliserer et lykkelig og fritt menneske som rekker armene i været, eller det kan være en H for humanisme som holder rundt jordkloden.</a:t>
            </a:r>
          </a:p>
        </p:txBody>
      </p:sp>
      <p:pic>
        <p:nvPicPr>
          <p:cNvPr id="10" name="Bilde 9"/>
          <p:cNvPicPr>
            <a:picLocks noChangeAspect="1"/>
          </p:cNvPicPr>
          <p:nvPr/>
        </p:nvPicPr>
        <p:blipFill rotWithShape="1">
          <a:blip r:embed="rId5"/>
          <a:srcRect l="-20999" r="-12618"/>
          <a:stretch/>
        </p:blipFill>
        <p:spPr>
          <a:xfrm>
            <a:off x="8543924" y="873603"/>
            <a:ext cx="2486025" cy="4841397"/>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sp>
        <p:nvSpPr>
          <p:cNvPr id="12" name="Rektangel 11"/>
          <p:cNvSpPr/>
          <p:nvPr/>
        </p:nvSpPr>
        <p:spPr>
          <a:xfrm>
            <a:off x="347393" y="4523422"/>
            <a:ext cx="6676845" cy="129266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r>
              <a:rPr lang="nb-NO" sz="3600" b="1" dirty="0">
                <a:solidFill>
                  <a:schemeClr val="bg1"/>
                </a:solidFill>
              </a:rPr>
              <a:t>  </a:t>
            </a:r>
            <a:r>
              <a:rPr lang="nb-NO" sz="3600" b="1" dirty="0">
                <a:solidFill>
                  <a:schemeClr val="accent4">
                    <a:lumMod val="60000"/>
                    <a:lumOff val="40000"/>
                  </a:schemeClr>
                </a:solidFill>
              </a:rPr>
              <a:t>Humanisme betyr menneskelig</a:t>
            </a:r>
          </a:p>
          <a:p>
            <a:pPr marL="285750" indent="-285750">
              <a:buFont typeface="Arial" panose="020B0604020202020204" pitchFamily="34" charset="0"/>
              <a:buChar char="•"/>
            </a:pPr>
            <a:endParaRPr lang="nb-NO" sz="2400" b="1" dirty="0">
              <a:solidFill>
                <a:schemeClr val="bg1"/>
              </a:solidFill>
            </a:endParaRPr>
          </a:p>
        </p:txBody>
      </p:sp>
      <p:pic>
        <p:nvPicPr>
          <p:cNvPr id="2" name="renalda 06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173966"/>
            <a:ext cx="609600" cy="609600"/>
          </a:xfrm>
          <a:prstGeom prst="rect">
            <a:avLst/>
          </a:prstGeom>
        </p:spPr>
      </p:pic>
    </p:spTree>
    <p:extLst>
      <p:ext uri="{BB962C8B-B14F-4D97-AF65-F5344CB8AC3E}">
        <p14:creationId xmlns:p14="http://schemas.microsoft.com/office/powerpoint/2010/main" val="2396724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6" name="Rektangel 5"/>
          <p:cNvSpPr/>
          <p:nvPr/>
        </p:nvSpPr>
        <p:spPr>
          <a:xfrm>
            <a:off x="490267" y="2095535"/>
            <a:ext cx="7863157" cy="36933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pPr marL="285750" indent="-285750">
              <a:buFont typeface="Arial" panose="020B0604020202020204" pitchFamily="34" charset="0"/>
              <a:buChar char="•"/>
            </a:pPr>
            <a:r>
              <a:rPr lang="nb-NO" sz="2400" b="1" dirty="0">
                <a:solidFill>
                  <a:schemeClr val="bg1"/>
                </a:solidFill>
              </a:rPr>
              <a:t>Mennesket er en del av naturen. Vi skal behandle både mennesker og naturen pent.</a:t>
            </a:r>
          </a:p>
          <a:p>
            <a:pPr marL="285750" indent="-285750">
              <a:buFont typeface="Arial" panose="020B0604020202020204" pitchFamily="34" charset="0"/>
              <a:buChar char="•"/>
            </a:pPr>
            <a:endParaRPr lang="nb-NO" sz="2400" b="1" dirty="0">
              <a:solidFill>
                <a:schemeClr val="bg1"/>
              </a:solidFill>
            </a:endParaRPr>
          </a:p>
          <a:p>
            <a:pPr marL="285750" indent="-285750">
              <a:buFont typeface="Arial" panose="020B0604020202020204" pitchFamily="34" charset="0"/>
              <a:buChar char="•"/>
            </a:pPr>
            <a:r>
              <a:rPr lang="nb-NO" sz="2400" b="1" dirty="0">
                <a:solidFill>
                  <a:schemeClr val="accent4">
                    <a:lumMod val="60000"/>
                    <a:lumOff val="40000"/>
                  </a:schemeClr>
                </a:solidFill>
              </a:rPr>
              <a:t>"Den gylne regel": </a:t>
            </a:r>
            <a:r>
              <a:rPr lang="nb-NO" sz="2400" b="1" dirty="0">
                <a:solidFill>
                  <a:schemeClr val="bg1"/>
                </a:solidFill>
              </a:rPr>
              <a:t>Du skal gjøre mot andre det du vil at de skal gjøre mot deg!</a:t>
            </a:r>
          </a:p>
          <a:p>
            <a:pPr marL="285750" indent="-285750">
              <a:buFont typeface="Arial" panose="020B0604020202020204" pitchFamily="34" charset="0"/>
              <a:buChar char="•"/>
            </a:pPr>
            <a:endParaRPr lang="nb-NO" sz="2400" b="1" dirty="0">
              <a:solidFill>
                <a:schemeClr val="bg1"/>
              </a:solidFill>
            </a:endParaRPr>
          </a:p>
          <a:p>
            <a:pPr marL="285750" indent="-285750">
              <a:buFont typeface="Arial" panose="020B0604020202020204" pitchFamily="34" charset="0"/>
              <a:buChar char="•"/>
            </a:pPr>
            <a:r>
              <a:rPr lang="nb-NO" sz="2400" b="1" dirty="0">
                <a:solidFill>
                  <a:schemeClr val="bg1"/>
                </a:solidFill>
              </a:rPr>
              <a:t>Menneskene har samvittighet, fornuft og følelser og kan derfor finne ut hva som er rett og galt uten hjelp av guder eller religion, mener livssynshumanistene. </a:t>
            </a:r>
          </a:p>
        </p:txBody>
      </p:sp>
      <p:pic>
        <p:nvPicPr>
          <p:cNvPr id="10" name="Bilde 9"/>
          <p:cNvPicPr>
            <a:picLocks noChangeAspect="1"/>
          </p:cNvPicPr>
          <p:nvPr/>
        </p:nvPicPr>
        <p:blipFill rotWithShape="1">
          <a:blip r:embed="rId5">
            <a:extLst>
              <a:ext uri="{28A0092B-C50C-407E-A947-70E740481C1C}">
                <a14:useLocalDpi xmlns:a14="http://schemas.microsoft.com/office/drawing/2010/main" val="0"/>
              </a:ext>
            </a:extLst>
          </a:blip>
          <a:srcRect b="16409"/>
          <a:stretch/>
        </p:blipFill>
        <p:spPr>
          <a:xfrm>
            <a:off x="9010650" y="2095535"/>
            <a:ext cx="2790825" cy="3693319"/>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sp>
        <p:nvSpPr>
          <p:cNvPr id="12" name="Rektangel 11"/>
          <p:cNvSpPr/>
          <p:nvPr/>
        </p:nvSpPr>
        <p:spPr>
          <a:xfrm>
            <a:off x="490267" y="614695"/>
            <a:ext cx="11311208" cy="9848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r>
              <a:rPr lang="nb-NO" sz="4000" b="1" dirty="0">
                <a:solidFill>
                  <a:schemeClr val="bg1"/>
                </a:solidFill>
              </a:rPr>
              <a:t>Hva er viktig for en livssynshumanist?</a:t>
            </a:r>
            <a:endParaRPr lang="nb-NO" sz="2800" b="1" dirty="0">
              <a:solidFill>
                <a:schemeClr val="bg1"/>
              </a:solidFill>
            </a:endParaRPr>
          </a:p>
        </p:txBody>
      </p:sp>
      <p:pic>
        <p:nvPicPr>
          <p:cNvPr id="2" name="renalda 07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4249" y="118740"/>
            <a:ext cx="609600" cy="609600"/>
          </a:xfrm>
          <a:prstGeom prst="rect">
            <a:avLst/>
          </a:prstGeom>
        </p:spPr>
      </p:pic>
    </p:spTree>
    <p:extLst>
      <p:ext uri="{BB962C8B-B14F-4D97-AF65-F5344CB8AC3E}">
        <p14:creationId xmlns:p14="http://schemas.microsoft.com/office/powerpoint/2010/main" val="1244318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6" name="Rektangel 5"/>
          <p:cNvSpPr/>
          <p:nvPr/>
        </p:nvSpPr>
        <p:spPr>
          <a:xfrm>
            <a:off x="490267" y="2762443"/>
            <a:ext cx="8006033" cy="258532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pPr marL="285750" indent="-285750">
              <a:buFont typeface="Arial" panose="020B0604020202020204" pitchFamily="34" charset="0"/>
              <a:buChar char="•"/>
            </a:pPr>
            <a:r>
              <a:rPr lang="nb-NO" sz="2400" b="1" dirty="0">
                <a:solidFill>
                  <a:schemeClr val="bg1"/>
                </a:solidFill>
              </a:rPr>
              <a:t>Livssynshumanister stiftet en internasjonal organisasjon i Amsterdam i 1952. Den representerer mer enn 3 millioner medlemmer i ca. 40 land. </a:t>
            </a:r>
          </a:p>
          <a:p>
            <a:endParaRPr lang="nb-NO" sz="2400" b="1" dirty="0">
              <a:solidFill>
                <a:schemeClr val="bg1"/>
              </a:solidFill>
            </a:endParaRPr>
          </a:p>
          <a:p>
            <a:pPr marL="285750" indent="-285750">
              <a:buFont typeface="Arial" panose="020B0604020202020204" pitchFamily="34" charset="0"/>
              <a:buChar char="•"/>
            </a:pPr>
            <a:r>
              <a:rPr lang="nb-NO" sz="2400" b="1" dirty="0">
                <a:solidFill>
                  <a:schemeClr val="bg1"/>
                </a:solidFill>
              </a:rPr>
              <a:t>IHEU arbeider for at menneskerettene skal bli respektert og alle at skal få anledning til å leve et godt liv.</a:t>
            </a:r>
          </a:p>
        </p:txBody>
      </p:sp>
      <p:pic>
        <p:nvPicPr>
          <p:cNvPr id="10" name="Bilde 9"/>
          <p:cNvPicPr>
            <a:picLocks noChangeAspect="1"/>
          </p:cNvPicPr>
          <p:nvPr/>
        </p:nvPicPr>
        <p:blipFill rotWithShape="1">
          <a:blip r:embed="rId5">
            <a:extLst>
              <a:ext uri="{28A0092B-C50C-407E-A947-70E740481C1C}">
                <a14:useLocalDpi xmlns:a14="http://schemas.microsoft.com/office/drawing/2010/main" val="0"/>
              </a:ext>
            </a:extLst>
          </a:blip>
          <a:srcRect l="9898" r="10238" b="24969"/>
          <a:stretch/>
        </p:blipFill>
        <p:spPr>
          <a:xfrm>
            <a:off x="9077684" y="2762443"/>
            <a:ext cx="2601284" cy="2566655"/>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sp>
        <p:nvSpPr>
          <p:cNvPr id="12" name="Rektangel 11"/>
          <p:cNvSpPr/>
          <p:nvPr/>
        </p:nvSpPr>
        <p:spPr>
          <a:xfrm>
            <a:off x="490267" y="1557670"/>
            <a:ext cx="11188701"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4000" b="1" dirty="0">
                <a:solidFill>
                  <a:schemeClr val="bg1"/>
                </a:solidFill>
              </a:rPr>
              <a:t>Internasjonal Humanisme - IHEU</a:t>
            </a:r>
            <a:endParaRPr lang="nb-NO" sz="2800" b="1" dirty="0">
              <a:solidFill>
                <a:schemeClr val="bg1"/>
              </a:solidFill>
            </a:endParaRPr>
          </a:p>
        </p:txBody>
      </p:sp>
      <p:pic>
        <p:nvPicPr>
          <p:cNvPr id="3" name="renalda 08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2106" y="165340"/>
            <a:ext cx="609600" cy="609600"/>
          </a:xfrm>
          <a:prstGeom prst="rect">
            <a:avLst/>
          </a:prstGeom>
        </p:spPr>
      </p:pic>
    </p:spTree>
    <p:extLst>
      <p:ext uri="{BB962C8B-B14F-4D97-AF65-F5344CB8AC3E}">
        <p14:creationId xmlns:p14="http://schemas.microsoft.com/office/powerpoint/2010/main" val="2829977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Rektangel 11"/>
          <p:cNvSpPr/>
          <p:nvPr/>
        </p:nvSpPr>
        <p:spPr>
          <a:xfrm>
            <a:off x="490267" y="614695"/>
            <a:ext cx="11391374"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nb-NO" sz="4000" b="1" dirty="0">
                <a:solidFill>
                  <a:schemeClr val="bg1"/>
                </a:solidFill>
              </a:rPr>
              <a:t>Internasjonal Humanisme</a:t>
            </a:r>
            <a:endParaRPr lang="nb-NO" sz="2800" b="1" dirty="0">
              <a:solidFill>
                <a:schemeClr val="bg1"/>
              </a:solidFill>
            </a:endParaRPr>
          </a:p>
        </p:txBody>
      </p:sp>
      <p:sp>
        <p:nvSpPr>
          <p:cNvPr id="5" name="Rektangel 4"/>
          <p:cNvSpPr/>
          <p:nvPr/>
        </p:nvSpPr>
        <p:spPr>
          <a:xfrm>
            <a:off x="490267" y="1541537"/>
            <a:ext cx="7863157" cy="480131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endParaRPr lang="nb-NO" dirty="0">
              <a:solidFill>
                <a:schemeClr val="bg1"/>
              </a:solidFill>
            </a:endParaRPr>
          </a:p>
          <a:p>
            <a:pPr marL="266700"/>
            <a:r>
              <a:rPr lang="nb-NO" sz="2400" b="1" dirty="0">
                <a:solidFill>
                  <a:schemeClr val="bg1"/>
                </a:solidFill>
              </a:rPr>
              <a:t>Amsterdam-erklæring har 7 punkter om hva Livssynshumanisme er:</a:t>
            </a:r>
          </a:p>
          <a:p>
            <a:pPr marL="285750" indent="-285750">
              <a:buFont typeface="Arial" panose="020B0604020202020204" pitchFamily="34" charset="0"/>
              <a:buChar char="•"/>
            </a:pPr>
            <a:endParaRPr lang="nb-NO" sz="2400" b="1" dirty="0">
              <a:solidFill>
                <a:schemeClr val="bg1"/>
              </a:solidFill>
            </a:endParaRPr>
          </a:p>
          <a:p>
            <a:pPr marL="285750" indent="-285750">
              <a:buFont typeface="Arial" panose="020B0604020202020204" pitchFamily="34" charset="0"/>
              <a:buChar char="•"/>
            </a:pPr>
            <a:r>
              <a:rPr lang="nb-NO" sz="2400" b="1" dirty="0">
                <a:solidFill>
                  <a:schemeClr val="bg1"/>
                </a:solidFill>
              </a:rPr>
              <a:t>Humanisme er etisk.</a:t>
            </a:r>
          </a:p>
          <a:p>
            <a:pPr marL="285750" indent="-285750">
              <a:buFont typeface="Arial" panose="020B0604020202020204" pitchFamily="34" charset="0"/>
              <a:buChar char="•"/>
            </a:pPr>
            <a:r>
              <a:rPr lang="nb-NO" sz="2400" b="1" dirty="0">
                <a:solidFill>
                  <a:schemeClr val="bg1"/>
                </a:solidFill>
              </a:rPr>
              <a:t>Humanisme er rasjonell.</a:t>
            </a:r>
          </a:p>
          <a:p>
            <a:pPr marL="285750" indent="-285750">
              <a:buFont typeface="Arial" panose="020B0604020202020204" pitchFamily="34" charset="0"/>
              <a:buChar char="•"/>
            </a:pPr>
            <a:r>
              <a:rPr lang="nb-NO" sz="2400" b="1" dirty="0">
                <a:solidFill>
                  <a:schemeClr val="bg1"/>
                </a:solidFill>
              </a:rPr>
              <a:t>Humanisme støtter demokrati og menneskeretter.</a:t>
            </a:r>
          </a:p>
          <a:p>
            <a:pPr marL="285750" indent="-285750">
              <a:buFont typeface="Arial" panose="020B0604020202020204" pitchFamily="34" charset="0"/>
              <a:buChar char="•"/>
            </a:pPr>
            <a:r>
              <a:rPr lang="nb-NO" sz="2400" b="1" dirty="0">
                <a:solidFill>
                  <a:schemeClr val="bg1"/>
                </a:solidFill>
              </a:rPr>
              <a:t>Humanisme handler om både frihet for den enkelte og ansvar for fellesskapet. </a:t>
            </a:r>
          </a:p>
          <a:p>
            <a:pPr marL="285750" indent="-285750">
              <a:buFont typeface="Arial" panose="020B0604020202020204" pitchFamily="34" charset="0"/>
              <a:buChar char="•"/>
            </a:pPr>
            <a:r>
              <a:rPr lang="nb-NO" sz="2400" b="1" dirty="0">
                <a:solidFill>
                  <a:schemeClr val="bg1"/>
                </a:solidFill>
              </a:rPr>
              <a:t>Humanisme er et alternativ til religion.</a:t>
            </a:r>
          </a:p>
          <a:p>
            <a:pPr marL="285750" indent="-285750">
              <a:buFont typeface="Arial" panose="020B0604020202020204" pitchFamily="34" charset="0"/>
              <a:buChar char="•"/>
            </a:pPr>
            <a:r>
              <a:rPr lang="nb-NO" sz="2400" b="1" dirty="0">
                <a:solidFill>
                  <a:schemeClr val="bg1"/>
                </a:solidFill>
              </a:rPr>
              <a:t>Humanisme setter pris på fantasi, kreativitet </a:t>
            </a:r>
            <a:r>
              <a:rPr lang="nb-NO" sz="2400" b="1">
                <a:solidFill>
                  <a:schemeClr val="bg1"/>
                </a:solidFill>
              </a:rPr>
              <a:t>og kunst.</a:t>
            </a:r>
            <a:endParaRPr lang="nb-NO" sz="2400" b="1" dirty="0">
              <a:solidFill>
                <a:schemeClr val="bg1"/>
              </a:solidFill>
            </a:endParaRPr>
          </a:p>
          <a:p>
            <a:pPr marL="285750" indent="-285750">
              <a:buFont typeface="Arial" panose="020B0604020202020204" pitchFamily="34" charset="0"/>
              <a:buChar char="•"/>
            </a:pPr>
            <a:r>
              <a:rPr lang="nb-NO" sz="2400" b="1" dirty="0">
                <a:solidFill>
                  <a:schemeClr val="bg1"/>
                </a:solidFill>
              </a:rPr>
              <a:t>Humanisme handler både om å realisere seg selv og handle godt mot andre og mot naturen.</a:t>
            </a:r>
          </a:p>
        </p:txBody>
      </p:sp>
      <p:pic>
        <p:nvPicPr>
          <p:cNvPr id="7" name="Bilde 6"/>
          <p:cNvPicPr>
            <a:picLocks noChangeAspect="1"/>
          </p:cNvPicPr>
          <p:nvPr/>
        </p:nvPicPr>
        <p:blipFill rotWithShape="1">
          <a:blip r:embed="rId5">
            <a:extLst>
              <a:ext uri="{28A0092B-C50C-407E-A947-70E740481C1C}">
                <a14:useLocalDpi xmlns:a14="http://schemas.microsoft.com/office/drawing/2010/main" val="0"/>
              </a:ext>
            </a:extLst>
          </a:blip>
          <a:srcRect b="16421"/>
          <a:stretch/>
        </p:blipFill>
        <p:spPr>
          <a:xfrm>
            <a:off x="8620125" y="1541537"/>
            <a:ext cx="3261516" cy="4800839"/>
          </a:xfrm>
          <a:prstGeom prst="round2DiagRect">
            <a:avLst>
              <a:gd name="adj1" fmla="val 16667"/>
              <a:gd name="adj2" fmla="val 0"/>
            </a:avLst>
          </a:prstGeom>
          <a:ln w="12700" cap="sq">
            <a:solidFill>
              <a:srgbClr val="FFFFFF"/>
            </a:solidFill>
            <a:miter lim="800000"/>
          </a:ln>
          <a:effectLst>
            <a:outerShdw blurRad="254000" algn="tl" rotWithShape="0">
              <a:srgbClr val="000000">
                <a:alpha val="43000"/>
              </a:srgbClr>
            </a:outerShdw>
          </a:effectLst>
        </p:spPr>
      </p:pic>
      <p:pic>
        <p:nvPicPr>
          <p:cNvPr id="2" name="renalda 09 mix (online-audio-convert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5622" y="90939"/>
            <a:ext cx="609600" cy="609600"/>
          </a:xfrm>
          <a:prstGeom prst="rect">
            <a:avLst/>
          </a:prstGeom>
        </p:spPr>
      </p:pic>
    </p:spTree>
    <p:extLst>
      <p:ext uri="{BB962C8B-B14F-4D97-AF65-F5344CB8AC3E}">
        <p14:creationId xmlns:p14="http://schemas.microsoft.com/office/powerpoint/2010/main" val="2013624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4363</TotalTime>
  <Words>873</Words>
  <Application>Microsoft Office PowerPoint</Application>
  <PresentationFormat>Widescreen</PresentationFormat>
  <Paragraphs>122</Paragraphs>
  <Slides>17</Slides>
  <Notes>0</Notes>
  <HiddenSlides>0</HiddenSlides>
  <MMClips>11</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17</vt:i4>
      </vt:variant>
    </vt:vector>
  </HeadingPairs>
  <TitlesOfParts>
    <vt:vector size="22" baseType="lpstr">
      <vt:lpstr>Arial</vt:lpstr>
      <vt:lpstr>Calibri</vt:lpstr>
      <vt:lpstr>Calibri Light</vt:lpstr>
      <vt:lpstr>Lucida Calligraphy</vt:lpstr>
      <vt:lpstr>Office-tema</vt:lpstr>
      <vt:lpstr>Livssynshumanismen</vt:lpstr>
      <vt:lpstr>Kompetansemål:</vt:lpstr>
      <vt:lpstr>Ordliste:</vt:lpstr>
      <vt:lpstr>Hva er et livssyn ?</vt:lpstr>
      <vt:lpstr>Hva er et humanistisk livssyn?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Livssynshumanismen</dc:title>
  <dc:creator>Hilmarsson, Hallgrimur;renalda.bruziene@sandnes.kommune.no</dc:creator>
  <cp:lastModifiedBy>Osman Aden</cp:lastModifiedBy>
  <cp:revision>77</cp:revision>
  <dcterms:created xsi:type="dcterms:W3CDTF">2017-08-22T13:09:01Z</dcterms:created>
  <dcterms:modified xsi:type="dcterms:W3CDTF">2017-09-18T07:33:41Z</dcterms:modified>
</cp:coreProperties>
</file>