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028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2410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2060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4044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541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6399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28007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611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00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31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2987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1636A-DCA6-4E57-A467-2B9881EBCB2B}" type="datetimeFigureOut">
              <a:rPr lang="nb-NO" smtClean="0"/>
              <a:t>09.01.2017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CF029-C2A7-4D6E-8DDE-77773F63ED1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499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-filuren.no/Tema/Om-F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n-filuren.no/Tema/Om-FN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360947"/>
            <a:ext cx="9144000" cy="866274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JTO – </a:t>
            </a:r>
            <a:r>
              <a:rPr lang="nb-NO" dirty="0" err="1" smtClean="0"/>
              <a:t>Jungtini</a:t>
            </a:r>
            <a:r>
              <a:rPr lang="lt-LT" dirty="0" smtClean="0"/>
              <a:t>ų Tautų Organizacija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136" y="1087438"/>
            <a:ext cx="10058400" cy="5029200"/>
          </a:xfrm>
          <a:prstGeom prst="rect">
            <a:avLst/>
          </a:prstGeom>
        </p:spPr>
      </p:pic>
      <p:sp>
        <p:nvSpPr>
          <p:cNvPr id="5" name="TekstSylinder 4"/>
          <p:cNvSpPr txBox="1"/>
          <p:nvPr/>
        </p:nvSpPr>
        <p:spPr>
          <a:xfrm>
            <a:off x="7267074" y="6116638"/>
            <a:ext cx="39864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dirty="0" smtClean="0"/>
              <a:t>Remtasi: </a:t>
            </a:r>
            <a:r>
              <a:rPr lang="nb-NO" sz="1000" dirty="0" smtClean="0">
                <a:hlinkClick r:id="rId3"/>
              </a:rPr>
              <a:t>http</a:t>
            </a:r>
            <a:r>
              <a:rPr lang="nb-NO" sz="1000" dirty="0">
                <a:hlinkClick r:id="rId3"/>
              </a:rPr>
              <a:t>://www.fn-filuren.no/Tema/Om-FN</a:t>
            </a:r>
            <a:endParaRPr lang="nb-NO" sz="1000" dirty="0"/>
          </a:p>
          <a:p>
            <a:endParaRPr lang="nb-NO" sz="1000" dirty="0"/>
          </a:p>
        </p:txBody>
      </p:sp>
    </p:spTree>
    <p:extLst>
      <p:ext uri="{BB962C8B-B14F-4D97-AF65-F5344CB8AC3E}">
        <p14:creationId xmlns:p14="http://schemas.microsoft.com/office/powerpoint/2010/main" val="4195014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 smtClean="0"/>
              <a:t>Trumpai apie JTO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nb-NO" dirty="0" smtClean="0"/>
          </a:p>
          <a:p>
            <a:r>
              <a:rPr lang="lt-LT" b="1" dirty="0" smtClean="0"/>
              <a:t>JTO -</a:t>
            </a:r>
            <a:r>
              <a:rPr lang="lt-LT" dirty="0" smtClean="0"/>
              <a:t> tai </a:t>
            </a:r>
            <a:r>
              <a:rPr lang="lt-LT" b="1" dirty="0" smtClean="0"/>
              <a:t>Jungtinių </a:t>
            </a:r>
            <a:r>
              <a:rPr lang="lt-LT" b="1" dirty="0"/>
              <a:t>Tautų </a:t>
            </a:r>
            <a:r>
              <a:rPr lang="lt-LT" b="1" dirty="0" smtClean="0"/>
              <a:t>Organizacija </a:t>
            </a:r>
            <a:r>
              <a:rPr lang="lt-LT" dirty="0" smtClean="0"/>
              <a:t>sutrumpintai</a:t>
            </a:r>
            <a:r>
              <a:rPr lang="lt-LT" b="1" dirty="0" smtClean="0"/>
              <a:t>. </a:t>
            </a:r>
          </a:p>
          <a:p>
            <a:r>
              <a:rPr lang="lt-LT" dirty="0" smtClean="0"/>
              <a:t>Tai</a:t>
            </a:r>
            <a:r>
              <a:rPr lang="lt-LT" b="1" dirty="0" smtClean="0"/>
              <a:t> </a:t>
            </a:r>
            <a:r>
              <a:rPr lang="lt-LT" dirty="0" smtClean="0"/>
              <a:t>tarpvalstybinė organizacija.</a:t>
            </a:r>
          </a:p>
          <a:p>
            <a:r>
              <a:rPr lang="lt-LT" dirty="0" smtClean="0"/>
              <a:t>JTO priklauso </a:t>
            </a:r>
            <a:r>
              <a:rPr lang="nb-NO" dirty="0" smtClean="0"/>
              <a:t>193 </a:t>
            </a:r>
            <a:r>
              <a:rPr lang="lt-LT" dirty="0" smtClean="0"/>
              <a:t>valstybės narės</a:t>
            </a:r>
            <a:r>
              <a:rPr lang="nb-NO" dirty="0" smtClean="0"/>
              <a:t>, t</a:t>
            </a:r>
            <a:r>
              <a:rPr lang="lt-LT" dirty="0" smtClean="0"/>
              <a:t>.y. </a:t>
            </a:r>
            <a:r>
              <a:rPr lang="nb-NO" dirty="0" smtClean="0"/>
              <a:t>JTO </a:t>
            </a:r>
            <a:r>
              <a:rPr lang="nb-NO" dirty="0" err="1" smtClean="0"/>
              <a:t>priklauso</a:t>
            </a:r>
            <a:r>
              <a:rPr lang="nb-NO" dirty="0" smtClean="0"/>
              <a:t> b</a:t>
            </a:r>
            <a:r>
              <a:rPr lang="lt-LT" dirty="0" smtClean="0"/>
              <a:t>eveik visos pasaulio valstybės</a:t>
            </a:r>
          </a:p>
          <a:p>
            <a:r>
              <a:rPr lang="lt-LT" dirty="0" smtClean="0"/>
              <a:t>JTO angliškai yra </a:t>
            </a:r>
            <a:r>
              <a:rPr lang="nb-NO" dirty="0" smtClean="0"/>
              <a:t>UN</a:t>
            </a:r>
            <a:r>
              <a:rPr lang="lt-LT" dirty="0" smtClean="0"/>
              <a:t> (</a:t>
            </a:r>
            <a:r>
              <a:rPr lang="nb-NO" dirty="0" smtClean="0"/>
              <a:t>United Nations</a:t>
            </a:r>
            <a:r>
              <a:rPr lang="lt-LT" dirty="0"/>
              <a:t>)</a:t>
            </a:r>
            <a:r>
              <a:rPr lang="nb-NO" dirty="0" smtClean="0"/>
              <a:t>. </a:t>
            </a:r>
            <a:endParaRPr lang="nb-NO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25" y="2572544"/>
            <a:ext cx="3333750" cy="2857500"/>
          </a:xfrm>
        </p:spPr>
      </p:pic>
      <p:sp>
        <p:nvSpPr>
          <p:cNvPr id="4" name="TekstSylinder 3"/>
          <p:cNvSpPr txBox="1"/>
          <p:nvPr/>
        </p:nvSpPr>
        <p:spPr>
          <a:xfrm>
            <a:off x="7443989" y="5718220"/>
            <a:ext cx="2985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000" dirty="0"/>
              <a:t>Remtasi: </a:t>
            </a:r>
            <a:r>
              <a:rPr lang="nb-NO" sz="1000" dirty="0">
                <a:hlinkClick r:id="rId3"/>
              </a:rPr>
              <a:t>http://www.fn-filuren.no/Tema/Om-FN</a:t>
            </a:r>
            <a:endParaRPr lang="nb-NO" sz="1000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96403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smtClean="0">
                <a:solidFill>
                  <a:srgbClr val="C00000"/>
                </a:solidFill>
              </a:rPr>
              <a:t>JTO įkūrimo istorija</a:t>
            </a:r>
            <a:endParaRPr lang="nb-NO" b="1" dirty="0">
              <a:solidFill>
                <a:srgbClr val="C00000"/>
              </a:solidFill>
            </a:endParaRPr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568" y="2134644"/>
            <a:ext cx="4089676" cy="3143208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t-LT" dirty="0" smtClean="0"/>
              <a:t>JTO buvo įkurta </a:t>
            </a:r>
            <a:r>
              <a:rPr lang="nb-NO" dirty="0"/>
              <a:t>1945</a:t>
            </a:r>
            <a:r>
              <a:rPr lang="lt-LT" dirty="0" smtClean="0"/>
              <a:t>m</a:t>
            </a:r>
            <a:r>
              <a:rPr lang="nb-NO" dirty="0" smtClean="0"/>
              <a:t>. </a:t>
            </a:r>
            <a:r>
              <a:rPr lang="lt-LT" dirty="0" smtClean="0"/>
              <a:t>iškart </a:t>
            </a:r>
            <a:r>
              <a:rPr lang="lt-LT" dirty="0" smtClean="0"/>
              <a:t>po antrojo pasaulinio karo </a:t>
            </a:r>
            <a:r>
              <a:rPr lang="lt-LT" dirty="0" smtClean="0"/>
              <a:t>pabaigos</a:t>
            </a:r>
            <a:r>
              <a:rPr lang="nb-NO" dirty="0" smtClean="0"/>
              <a:t>.</a:t>
            </a:r>
            <a:r>
              <a:rPr lang="lt-LT" dirty="0" smtClean="0"/>
              <a:t> </a:t>
            </a:r>
            <a:r>
              <a:rPr lang="lt-LT" dirty="0" smtClean="0"/>
              <a:t>Daug </a:t>
            </a:r>
            <a:r>
              <a:rPr lang="lt-LT" dirty="0" smtClean="0"/>
              <a:t>šalių</a:t>
            </a:r>
            <a:r>
              <a:rPr lang="nb-NO" dirty="0" smtClean="0"/>
              <a:t> </a:t>
            </a:r>
            <a:r>
              <a:rPr lang="lt-LT" dirty="0" smtClean="0"/>
              <a:t>po </a:t>
            </a:r>
            <a:r>
              <a:rPr lang="lt-LT" dirty="0"/>
              <a:t>karo </a:t>
            </a:r>
            <a:r>
              <a:rPr lang="lt-LT" dirty="0" smtClean="0"/>
              <a:t>buvo nualintos, </a:t>
            </a:r>
            <a:r>
              <a:rPr lang="lt-LT" dirty="0" smtClean="0"/>
              <a:t>sugriautos. </a:t>
            </a:r>
            <a:r>
              <a:rPr lang="lt-LT" dirty="0" smtClean="0"/>
              <a:t>Visi baiminosi</a:t>
            </a:r>
            <a:r>
              <a:rPr lang="lt-LT" dirty="0" smtClean="0"/>
              <a:t>,</a:t>
            </a:r>
            <a:r>
              <a:rPr lang="nb-NO" dirty="0" smtClean="0"/>
              <a:t> </a:t>
            </a:r>
            <a:r>
              <a:rPr lang="lt-LT" dirty="0" smtClean="0"/>
              <a:t>kad </a:t>
            </a:r>
            <a:r>
              <a:rPr lang="lt-LT" dirty="0" smtClean="0"/>
              <a:t>esant nesutarimams tarp valstybių gali kilti dar vienas karas. Kad to nebūtų, daugelio šalių vadovai susitiko ir nutarė, kad konfliktus ir nesutarimus geriausia būtų spręsti taikiai, </a:t>
            </a:r>
            <a:r>
              <a:rPr lang="lt-LT" dirty="0" smtClean="0"/>
              <a:t>diskutuojant</a:t>
            </a:r>
            <a:r>
              <a:rPr lang="nb-NO" dirty="0" smtClean="0"/>
              <a:t> ir </a:t>
            </a:r>
            <a:r>
              <a:rPr lang="lt-LT" dirty="0" smtClean="0"/>
              <a:t>ieškant </a:t>
            </a:r>
            <a:r>
              <a:rPr lang="lt-LT" dirty="0" smtClean="0"/>
              <a:t>kompromisų. </a:t>
            </a:r>
          </a:p>
          <a:p>
            <a:r>
              <a:rPr lang="lt-LT" dirty="0" smtClean="0"/>
              <a:t>JTO viena pagrindinių užduočių yra </a:t>
            </a:r>
            <a:r>
              <a:rPr lang="lt-LT" dirty="0" smtClean="0">
                <a:solidFill>
                  <a:srgbClr val="FF0000"/>
                </a:solidFill>
              </a:rPr>
              <a:t>užtikrinti taiką.</a:t>
            </a:r>
            <a:endParaRPr lang="nb-NO" dirty="0">
              <a:solidFill>
                <a:srgbClr val="FF0000"/>
              </a:solidFill>
            </a:endParaRPr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9909" y="6176963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798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smtClean="0">
                <a:solidFill>
                  <a:srgbClr val="C00000"/>
                </a:solidFill>
              </a:rPr>
              <a:t>JTO veiklos sritys</a:t>
            </a:r>
            <a:endParaRPr lang="nb-NO" b="1" dirty="0">
              <a:solidFill>
                <a:srgbClr val="C00000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5755783" cy="4351338"/>
          </a:xfrm>
        </p:spPr>
        <p:txBody>
          <a:bodyPr>
            <a:normAutofit/>
          </a:bodyPr>
          <a:lstStyle/>
          <a:p>
            <a:pPr lvl="1"/>
            <a:r>
              <a:rPr lang="lt-LT" sz="2000" b="1" dirty="0" smtClean="0"/>
              <a:t>Taikos </a:t>
            </a:r>
            <a:r>
              <a:rPr lang="lt-LT" sz="2000" b="1" dirty="0"/>
              <a:t>ir </a:t>
            </a:r>
            <a:r>
              <a:rPr lang="lt-LT" sz="2000" b="1" dirty="0" smtClean="0"/>
              <a:t>saugumo </a:t>
            </a:r>
            <a:r>
              <a:rPr lang="lt-LT" sz="2000" b="1" dirty="0"/>
              <a:t>pasaulyje </a:t>
            </a:r>
            <a:r>
              <a:rPr lang="lt-LT" sz="2000" b="1" dirty="0" smtClean="0"/>
              <a:t>užtikrinimas</a:t>
            </a:r>
            <a:endParaRPr lang="nb-NO" sz="2000" b="1" dirty="0"/>
          </a:p>
          <a:p>
            <a:pPr lvl="1"/>
            <a:r>
              <a:rPr lang="lt-LT" sz="2000" b="1" dirty="0" smtClean="0"/>
              <a:t>Darnių </a:t>
            </a:r>
            <a:r>
              <a:rPr lang="lt-LT" sz="2000" b="1" dirty="0"/>
              <a:t>valstybių tarpusavio </a:t>
            </a:r>
            <a:r>
              <a:rPr lang="lt-LT" sz="2000" b="1" dirty="0" smtClean="0"/>
              <a:t>santykių palaikymas </a:t>
            </a:r>
            <a:endParaRPr lang="nb-NO" sz="2000" b="1" dirty="0"/>
          </a:p>
          <a:p>
            <a:pPr lvl="1"/>
            <a:r>
              <a:rPr lang="lt-LT" sz="2000" b="1" dirty="0"/>
              <a:t>Žmogaus teisių </a:t>
            </a:r>
            <a:r>
              <a:rPr lang="lt-LT" sz="2000" b="1" dirty="0" smtClean="0"/>
              <a:t>apsaugos užtikrinimas</a:t>
            </a:r>
          </a:p>
          <a:p>
            <a:pPr lvl="1"/>
            <a:r>
              <a:rPr lang="lt-LT" sz="2000" b="1" dirty="0" smtClean="0"/>
              <a:t>Globalaus </a:t>
            </a:r>
            <a:r>
              <a:rPr lang="lt-LT" sz="2000" b="1" dirty="0"/>
              <a:t>vystymosi </a:t>
            </a:r>
            <a:r>
              <a:rPr lang="lt-LT" sz="2000" b="1" dirty="0" smtClean="0"/>
              <a:t>derinimas</a:t>
            </a:r>
            <a:endParaRPr lang="nb-NO" sz="2000" b="1" dirty="0"/>
          </a:p>
          <a:p>
            <a:pPr marL="0" indent="0">
              <a:buNone/>
            </a:pPr>
            <a:r>
              <a:rPr lang="nb-NO" sz="2000" dirty="0" smtClean="0">
                <a:effectLst/>
              </a:rPr>
              <a:t> </a:t>
            </a:r>
            <a:r>
              <a:rPr lang="lt-LT" sz="2000" dirty="0" smtClean="0">
                <a:effectLst/>
              </a:rPr>
              <a:t>JTO veikla yra įvairiapusė: </a:t>
            </a:r>
          </a:p>
          <a:p>
            <a:pPr marL="0" indent="0">
              <a:buNone/>
            </a:pPr>
            <a:r>
              <a:rPr lang="nb-NO" sz="2000" dirty="0"/>
              <a:t>-</a:t>
            </a:r>
            <a:r>
              <a:rPr lang="lt-LT" sz="2000" dirty="0" smtClean="0">
                <a:effectLst/>
              </a:rPr>
              <a:t>teikia </a:t>
            </a:r>
            <a:r>
              <a:rPr lang="lt-LT" sz="2000" dirty="0" smtClean="0">
                <a:effectLst/>
              </a:rPr>
              <a:t>skubią pagalbą (skiria paramą, siunčia vaistus ir maistą) valstybėms didelių nelaimių metu</a:t>
            </a:r>
            <a:r>
              <a:rPr lang="nb-NO" sz="2000" dirty="0" smtClean="0">
                <a:effectLst/>
              </a:rPr>
              <a:t>. </a:t>
            </a:r>
            <a:endParaRPr lang="lt-LT" sz="2000" dirty="0" smtClean="0">
              <a:effectLst/>
            </a:endParaRPr>
          </a:p>
          <a:p>
            <a:pPr marL="0" indent="0">
              <a:buNone/>
            </a:pPr>
            <a:r>
              <a:rPr lang="nb-NO" sz="2000" dirty="0" smtClean="0"/>
              <a:t>-</a:t>
            </a:r>
            <a:r>
              <a:rPr lang="lt-LT" sz="2000" dirty="0" smtClean="0"/>
              <a:t>siunčia </a:t>
            </a:r>
            <a:r>
              <a:rPr lang="lt-LT" sz="2000" dirty="0" smtClean="0"/>
              <a:t>savo atstovus, </a:t>
            </a:r>
            <a:r>
              <a:rPr lang="lt-LT" sz="2000" dirty="0"/>
              <a:t>kadpasaulyje </a:t>
            </a:r>
            <a:r>
              <a:rPr lang="lt-LT" sz="2000" dirty="0" smtClean="0"/>
              <a:t>konfliktų metu </a:t>
            </a:r>
            <a:r>
              <a:rPr lang="lt-LT" sz="2000" dirty="0" smtClean="0"/>
              <a:t>jie </a:t>
            </a:r>
            <a:r>
              <a:rPr lang="lt-LT" sz="2000" dirty="0" smtClean="0"/>
              <a:t>vestų </a:t>
            </a:r>
            <a:r>
              <a:rPr lang="lt-LT" sz="2000" dirty="0" smtClean="0"/>
              <a:t>derybas</a:t>
            </a:r>
            <a:r>
              <a:rPr lang="nb-NO" sz="2000" dirty="0" smtClean="0"/>
              <a:t> ir </a:t>
            </a:r>
            <a:r>
              <a:rPr lang="nb-NO" sz="2000" dirty="0" err="1" smtClean="0"/>
              <a:t>pasiekt</a:t>
            </a:r>
            <a:r>
              <a:rPr lang="lt-LT" sz="2000" dirty="0" smtClean="0"/>
              <a:t>ų, kad </a:t>
            </a:r>
            <a:r>
              <a:rPr lang="lt-LT" sz="2000" dirty="0" smtClean="0"/>
              <a:t>nesutarimai ar kariniai konfliktai būtų </a:t>
            </a:r>
            <a:r>
              <a:rPr lang="lt-LT" sz="2000" dirty="0" smtClean="0"/>
              <a:t>išsprendžiami</a:t>
            </a:r>
            <a:r>
              <a:rPr lang="nb-NO" sz="2000" dirty="0"/>
              <a:t>/</a:t>
            </a:r>
            <a:r>
              <a:rPr lang="lt-LT" sz="2000" dirty="0" smtClean="0"/>
              <a:t> </a:t>
            </a:r>
            <a:r>
              <a:rPr lang="lt-LT" sz="2000" dirty="0" smtClean="0"/>
              <a:t>nutraukiami.</a:t>
            </a:r>
            <a:endParaRPr lang="nb-NO" sz="2000" dirty="0"/>
          </a:p>
        </p:txBody>
      </p:sp>
      <p:pic>
        <p:nvPicPr>
          <p:cNvPr id="5" name="Plassholder for innhold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25" y="2891631"/>
            <a:ext cx="3333750" cy="2219325"/>
          </a:xfr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6583" y="6311899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232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smtClean="0">
                <a:solidFill>
                  <a:srgbClr val="C00000"/>
                </a:solidFill>
              </a:rPr>
              <a:t>Bendradarbiavimas</a:t>
            </a:r>
            <a:endParaRPr lang="nb-NO" b="1" dirty="0">
              <a:solidFill>
                <a:srgbClr val="C00000"/>
              </a:solidFill>
            </a:endParaRPr>
          </a:p>
        </p:txBody>
      </p:sp>
      <p:pic>
        <p:nvPicPr>
          <p:cNvPr id="7" name="Plassholder for innhold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72" y="2502570"/>
            <a:ext cx="4872872" cy="2436436"/>
          </a:xfrm>
        </p:spPr>
      </p:pic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dirty="0" smtClean="0"/>
              <a:t>JTO valstybės narės glaudžiai bendradarbiauja</a:t>
            </a:r>
            <a:r>
              <a:rPr lang="lt-LT" dirty="0" smtClean="0"/>
              <a:t>, </a:t>
            </a:r>
            <a:r>
              <a:rPr lang="lt-LT" dirty="0" smtClean="0"/>
              <a:t>tariasi, padeda viena kitai, remia viena kitą. </a:t>
            </a:r>
            <a:endParaRPr lang="lt-LT" dirty="0"/>
          </a:p>
          <a:p>
            <a:pPr marL="0" indent="0">
              <a:buNone/>
            </a:pPr>
            <a:r>
              <a:rPr lang="lt-LT" dirty="0" smtClean="0"/>
              <a:t>Sklandus </a:t>
            </a:r>
            <a:r>
              <a:rPr lang="en-US" dirty="0" smtClean="0"/>
              <a:t>193</a:t>
            </a:r>
            <a:r>
              <a:rPr lang="lt-LT" dirty="0" smtClean="0"/>
              <a:t> valstybių bendradarbiavimas leidžia užtikrinti JTO tikslų įgyvendinimą.</a:t>
            </a:r>
            <a:endParaRPr lang="nb-NO" dirty="0" smtClean="0"/>
          </a:p>
          <a:p>
            <a:pPr marL="0" indent="0">
              <a:buNone/>
            </a:pPr>
            <a:r>
              <a:rPr lang="nb-NO" dirty="0" err="1" smtClean="0"/>
              <a:t>Lietuva</a:t>
            </a:r>
            <a:r>
              <a:rPr lang="nb-NO" dirty="0" smtClean="0"/>
              <a:t> </a:t>
            </a:r>
            <a:r>
              <a:rPr lang="lt-LT" dirty="0" smtClean="0"/>
              <a:t>į</a:t>
            </a:r>
            <a:r>
              <a:rPr lang="nb-NO" dirty="0" err="1" smtClean="0"/>
              <a:t>stojo</a:t>
            </a:r>
            <a:r>
              <a:rPr lang="lt-LT" dirty="0" smtClean="0"/>
              <a:t> į JTO </a:t>
            </a:r>
            <a:r>
              <a:rPr lang="nb-NO" dirty="0" smtClean="0"/>
              <a:t>1991m.</a:t>
            </a: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435" y="6110714"/>
            <a:ext cx="3987130" cy="40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78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smtClean="0">
                <a:solidFill>
                  <a:srgbClr val="C00000"/>
                </a:solidFill>
              </a:rPr>
              <a:t>Faktai:</a:t>
            </a:r>
            <a:endParaRPr lang="nb-NO" b="1" dirty="0">
              <a:solidFill>
                <a:srgbClr val="C00000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/>
              <a:t>Oficialios</a:t>
            </a:r>
            <a:r>
              <a:rPr lang="nb-NO" dirty="0"/>
              <a:t> JTO </a:t>
            </a:r>
            <a:r>
              <a:rPr lang="nb-NO" dirty="0" err="1" smtClean="0"/>
              <a:t>kalbos</a:t>
            </a:r>
            <a:r>
              <a:rPr lang="lt-LT" dirty="0" smtClean="0"/>
              <a:t>: arabų</a:t>
            </a:r>
            <a:r>
              <a:rPr lang="nb-NO" dirty="0" smtClean="0"/>
              <a:t>, </a:t>
            </a:r>
            <a:r>
              <a:rPr lang="nb-NO" dirty="0" err="1" smtClean="0"/>
              <a:t>kin</a:t>
            </a:r>
            <a:r>
              <a:rPr lang="lt-LT" dirty="0" smtClean="0"/>
              <a:t>iečių</a:t>
            </a:r>
            <a:r>
              <a:rPr lang="nb-NO" dirty="0" smtClean="0"/>
              <a:t>, </a:t>
            </a:r>
            <a:r>
              <a:rPr lang="lt-LT" dirty="0" smtClean="0"/>
              <a:t>anglų</a:t>
            </a:r>
            <a:r>
              <a:rPr lang="nb-NO" dirty="0" smtClean="0"/>
              <a:t>, </a:t>
            </a:r>
            <a:r>
              <a:rPr lang="lt-LT" dirty="0" smtClean="0"/>
              <a:t>prancūzų</a:t>
            </a:r>
            <a:r>
              <a:rPr lang="nb-NO" dirty="0" smtClean="0"/>
              <a:t>, rus</a:t>
            </a:r>
            <a:r>
              <a:rPr lang="lt-LT" dirty="0" smtClean="0"/>
              <a:t>ų</a:t>
            </a:r>
            <a:r>
              <a:rPr lang="nb-NO" dirty="0" smtClean="0"/>
              <a:t> </a:t>
            </a:r>
            <a:r>
              <a:rPr lang="lt-LT" dirty="0" smtClean="0"/>
              <a:t>ir i</a:t>
            </a:r>
            <a:r>
              <a:rPr lang="nb-NO" dirty="0" smtClean="0"/>
              <a:t>span</a:t>
            </a:r>
            <a:r>
              <a:rPr lang="lt-LT" dirty="0"/>
              <a:t>ų</a:t>
            </a:r>
            <a:r>
              <a:rPr lang="nb-NO" dirty="0" smtClean="0"/>
              <a:t>. </a:t>
            </a:r>
            <a:endParaRPr lang="lt-LT" dirty="0" smtClean="0"/>
          </a:p>
          <a:p>
            <a:r>
              <a:rPr lang="lt-LT" dirty="0" smtClean="0"/>
              <a:t>JTO yra įsikūrusi </a:t>
            </a:r>
            <a:r>
              <a:rPr lang="nb-NO" dirty="0" err="1" smtClean="0"/>
              <a:t>Niujork</a:t>
            </a:r>
            <a:r>
              <a:rPr lang="lt-LT" dirty="0" smtClean="0"/>
              <a:t>e</a:t>
            </a:r>
            <a:r>
              <a:rPr lang="nb-NO" dirty="0" smtClean="0"/>
              <a:t>,</a:t>
            </a:r>
            <a:r>
              <a:rPr lang="nb-NO" dirty="0"/>
              <a:t> </a:t>
            </a:r>
            <a:r>
              <a:rPr lang="lt-LT" dirty="0" smtClean="0"/>
              <a:t>JAV</a:t>
            </a:r>
          </a:p>
          <a:p>
            <a:r>
              <a:rPr lang="lt-LT" dirty="0" smtClean="0"/>
              <a:t>Pirmasis JTO generalinis </a:t>
            </a:r>
            <a:r>
              <a:rPr lang="lt-LT" dirty="0" smtClean="0"/>
              <a:t>sekretorius</a:t>
            </a:r>
            <a:r>
              <a:rPr lang="nb-NO" dirty="0" smtClean="0"/>
              <a:t> </a:t>
            </a:r>
            <a:r>
              <a:rPr lang="lt-LT" dirty="0" smtClean="0"/>
              <a:t>buvo </a:t>
            </a:r>
            <a:r>
              <a:rPr lang="lt-LT" dirty="0" smtClean="0"/>
              <a:t>norvegas Trygve Lie. Šiandien JTO generaliniu sekretoriumi dirba Ban Ki - munas</a:t>
            </a:r>
          </a:p>
          <a:p>
            <a:endParaRPr lang="lt-LT" dirty="0" smtClean="0"/>
          </a:p>
          <a:p>
            <a:endParaRPr lang="nb-NO" dirty="0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/>
          <a:srcRect l="43038" t="33055" r="26178" b="31557"/>
          <a:stretch/>
        </p:blipFill>
        <p:spPr>
          <a:xfrm>
            <a:off x="3696237" y="3723245"/>
            <a:ext cx="4005329" cy="2588655"/>
          </a:xfrm>
          <a:prstGeom prst="rect">
            <a:avLst/>
          </a:prstGeom>
        </p:spPr>
      </p:pic>
      <p:sp>
        <p:nvSpPr>
          <p:cNvPr id="7" name="TekstSylinder 6"/>
          <p:cNvSpPr txBox="1"/>
          <p:nvPr/>
        </p:nvSpPr>
        <p:spPr>
          <a:xfrm>
            <a:off x="3696237" y="6288109"/>
            <a:ext cx="1841679" cy="379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 smtClean="0"/>
              <a:t>Trygve Lie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698901" y="6288109"/>
            <a:ext cx="2479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Ban Ki - </a:t>
            </a:r>
            <a:r>
              <a:rPr lang="lt-LT" dirty="0" smtClean="0"/>
              <a:t>munas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23149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b="1" dirty="0" smtClean="0">
                <a:solidFill>
                  <a:srgbClr val="C00000"/>
                </a:solidFill>
              </a:rPr>
              <a:t>Tūkstantmečio tikslai:</a:t>
            </a:r>
            <a:endParaRPr lang="nb-NO" b="1" dirty="0">
              <a:solidFill>
                <a:srgbClr val="C00000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lt-LT" dirty="0" smtClean="0"/>
              <a:t>Sumažinti skurdą pasaulyje </a:t>
            </a:r>
          </a:p>
          <a:p>
            <a:pPr lvl="0"/>
            <a:r>
              <a:rPr lang="lt-LT" dirty="0" smtClean="0"/>
              <a:t>Suteikti visiems galimybę mokytis </a:t>
            </a:r>
          </a:p>
          <a:p>
            <a:pPr lvl="0"/>
            <a:r>
              <a:rPr lang="lt-LT" dirty="0" smtClean="0"/>
              <a:t>Kovoti už moterų teises </a:t>
            </a:r>
          </a:p>
          <a:p>
            <a:pPr lvl="0"/>
            <a:r>
              <a:rPr lang="lt-LT" dirty="0" smtClean="0"/>
              <a:t>Sumažinti vaikų mirštamumą </a:t>
            </a:r>
          </a:p>
          <a:p>
            <a:pPr lvl="0"/>
            <a:r>
              <a:rPr lang="lt-LT" dirty="0" smtClean="0"/>
              <a:t>Sumažinti nėščiųjų mirštamumą</a:t>
            </a:r>
            <a:endParaRPr lang="nb-NO" dirty="0"/>
          </a:p>
          <a:p>
            <a:pPr lvl="0"/>
            <a:r>
              <a:rPr lang="lt-LT" dirty="0" smtClean="0"/>
              <a:t>Užkirsti kelią ŽIV/AIDS, maliarijai ir kitoms nepagydomoms ligoms</a:t>
            </a:r>
            <a:endParaRPr lang="nb-NO" dirty="0"/>
          </a:p>
          <a:p>
            <a:pPr lvl="0"/>
            <a:r>
              <a:rPr lang="lt-LT" dirty="0" smtClean="0"/>
              <a:t>Užtikrinti gamtos apsaugos poltikos vystymąsi</a:t>
            </a:r>
            <a:endParaRPr lang="nb-NO" dirty="0"/>
          </a:p>
          <a:p>
            <a:pPr lvl="0"/>
            <a:r>
              <a:rPr lang="lt-LT" dirty="0" smtClean="0"/>
              <a:t>Bendradrabiauti valstybėms narėms siekiant JTO tikslų</a:t>
            </a:r>
            <a:endParaRPr lang="nb-NO" dirty="0"/>
          </a:p>
          <a:p>
            <a:endParaRPr lang="nb-NO" dirty="0"/>
          </a:p>
        </p:txBody>
      </p:sp>
      <p:pic>
        <p:nvPicPr>
          <p:cNvPr id="4" name="Bild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2835" y="365125"/>
            <a:ext cx="3640965" cy="2456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004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305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Office-tema</vt:lpstr>
      <vt:lpstr>JTO – Jungtinių Tautų Organizacija</vt:lpstr>
      <vt:lpstr>Trumpai apie JTO </vt:lpstr>
      <vt:lpstr>JTO įkūrimo istorija</vt:lpstr>
      <vt:lpstr>JTO veiklos sritys</vt:lpstr>
      <vt:lpstr>Bendradarbiavimas</vt:lpstr>
      <vt:lpstr>Faktai:</vt:lpstr>
      <vt:lpstr>Tūkstantmečio tikslai:</vt:lpstr>
    </vt:vector>
  </TitlesOfParts>
  <Company>Høgskolen i Oslo og Akershus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FN- Forente nasjoner</dc:title>
  <dc:creator>Lene Østli</dc:creator>
  <cp:lastModifiedBy>Bruziene, Renalda</cp:lastModifiedBy>
  <cp:revision>10</cp:revision>
  <dcterms:created xsi:type="dcterms:W3CDTF">2015-10-05T09:03:36Z</dcterms:created>
  <dcterms:modified xsi:type="dcterms:W3CDTF">2017-01-09T22:06:18Z</dcterms:modified>
</cp:coreProperties>
</file>