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ivatistweb.n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ED21CEA-855B-4218-B3E1-303A0FF3B7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dirty="0"/>
              <a:t>LIETUVIŲ KALBOS EGZAMINAS VIDURINĖJE MOKYKLOJE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F14FE5A-C793-41D3-9F4E-8E61A89011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lt-LT" dirty="0"/>
              <a:t>Eglė šaltmerė</a:t>
            </a:r>
          </a:p>
          <a:p>
            <a:pPr algn="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90318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2139A2-73CD-447B-B835-B486DB76B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45719"/>
          </a:xfrm>
        </p:spPr>
        <p:txBody>
          <a:bodyPr>
            <a:normAutofit fontScale="90000"/>
          </a:bodyPr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FF61DBA-BC60-447B-9B2C-998BFDE27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116282"/>
            <a:ext cx="9520158" cy="4350064"/>
          </a:xfrm>
        </p:spPr>
        <p:txBody>
          <a:bodyPr>
            <a:normAutofit/>
          </a:bodyPr>
          <a:lstStyle/>
          <a:p>
            <a:r>
              <a:rPr lang="lt-LT" sz="2400" dirty="0"/>
              <a:t>Konkretaus vadovėlio, pagal kurį būtų galima ruoštis egzaminui žodžiu, nėra.</a:t>
            </a:r>
          </a:p>
          <a:p>
            <a:r>
              <a:rPr lang="lt-LT" sz="2400" dirty="0"/>
              <a:t>Patarimas mokiniams – domėkitės savo gimtąja šalimi Lietuva, skaitykite apie ją, nenutolkite nuo jos</a:t>
            </a:r>
            <a:r>
              <a:rPr lang="en-GB" sz="2400" dirty="0"/>
              <a:t>!</a:t>
            </a:r>
            <a:endParaRPr lang="lt-LT" sz="2400" dirty="0"/>
          </a:p>
          <a:p>
            <a:endParaRPr lang="lt-LT" sz="2400" dirty="0"/>
          </a:p>
          <a:p>
            <a:r>
              <a:rPr lang="lt-LT" sz="2400" dirty="0"/>
              <a:t>AČIŪ UŽ DĖMESĮ</a:t>
            </a:r>
            <a:r>
              <a:rPr lang="en-GB" sz="2400" dirty="0"/>
              <a:t>!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994342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0A6F667-50CC-40C1-B94B-4769CE304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561143"/>
          </a:xfrm>
        </p:spPr>
        <p:txBody>
          <a:bodyPr/>
          <a:lstStyle/>
          <a:p>
            <a:r>
              <a:rPr lang="nb-NO" dirty="0" err="1"/>
              <a:t>Bendra</a:t>
            </a:r>
            <a:r>
              <a:rPr lang="nb-NO" dirty="0"/>
              <a:t> </a:t>
            </a:r>
            <a:r>
              <a:rPr lang="nb-NO" dirty="0" err="1"/>
              <a:t>informacija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58ED9F2-7E86-4EF1-855A-8B648A7B8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365662"/>
            <a:ext cx="9520158" cy="4100683"/>
          </a:xfrm>
        </p:spPr>
        <p:txBody>
          <a:bodyPr>
            <a:normAutofit fontScale="92500"/>
          </a:bodyPr>
          <a:lstStyle/>
          <a:p>
            <a:r>
              <a:rPr lang="lt-LT" sz="2400" dirty="0"/>
              <a:t>Pirmą kartą lietuvių kalbos egzaminas buvo organizuojamas 2016 pavasarį. </a:t>
            </a:r>
          </a:p>
          <a:p>
            <a:r>
              <a:rPr lang="lt-LT" sz="2400" dirty="0"/>
              <a:t>Egzaminą reikia laikyti ir raštu, ir žodžiu. </a:t>
            </a:r>
            <a:endParaRPr lang="nb-NO" sz="2400" dirty="0"/>
          </a:p>
          <a:p>
            <a:r>
              <a:rPr lang="nb-NO" sz="2400" dirty="0" err="1"/>
              <a:t>Užsiregistruoti</a:t>
            </a:r>
            <a:r>
              <a:rPr lang="nb-NO" sz="2400" dirty="0"/>
              <a:t> </a:t>
            </a:r>
            <a:r>
              <a:rPr lang="nb-NO" sz="2400" dirty="0" err="1"/>
              <a:t>egzaminui</a:t>
            </a:r>
            <a:r>
              <a:rPr lang="nb-NO" sz="2400" dirty="0"/>
              <a:t> </a:t>
            </a:r>
            <a:r>
              <a:rPr lang="nb-NO" sz="2400" dirty="0" err="1"/>
              <a:t>galima</a:t>
            </a:r>
            <a:r>
              <a:rPr lang="nb-NO" sz="2400" dirty="0"/>
              <a:t> </a:t>
            </a:r>
            <a:r>
              <a:rPr lang="nb-NO" sz="2400" dirty="0" err="1"/>
              <a:t>interneto</a:t>
            </a:r>
            <a:r>
              <a:rPr lang="nb-NO" sz="2400" dirty="0"/>
              <a:t> </a:t>
            </a:r>
            <a:r>
              <a:rPr lang="nb-NO" sz="2400" dirty="0" err="1"/>
              <a:t>svetain</a:t>
            </a:r>
            <a:r>
              <a:rPr lang="lt-LT" sz="2400" dirty="0"/>
              <a:t>ė</a:t>
            </a:r>
            <a:r>
              <a:rPr lang="nb-NO" sz="2400" dirty="0" err="1"/>
              <a:t>je</a:t>
            </a:r>
            <a:r>
              <a:rPr lang="nb-NO" sz="2400" dirty="0"/>
              <a:t> </a:t>
            </a:r>
            <a:r>
              <a:rPr lang="nb-NO" sz="2400" dirty="0">
                <a:hlinkClick r:id="rId2"/>
              </a:rPr>
              <a:t>www.privatistweb.no</a:t>
            </a:r>
            <a:r>
              <a:rPr lang="nb-NO" sz="2400" dirty="0"/>
              <a:t>.</a:t>
            </a:r>
          </a:p>
          <a:p>
            <a:r>
              <a:rPr lang="lt-LT" sz="2400" dirty="0"/>
              <a:t>Egzaminas raštu organizuojamas centralizuotai</a:t>
            </a:r>
            <a:r>
              <a:rPr lang="en-GB" sz="2400" dirty="0"/>
              <a:t>: </a:t>
            </a:r>
            <a:endParaRPr lang="lt-LT" sz="2400" dirty="0"/>
          </a:p>
          <a:p>
            <a:pPr lvl="1"/>
            <a:r>
              <a:rPr lang="lt-LT" sz="2200" dirty="0"/>
              <a:t>užduotis rengia Švietimo direktoratas </a:t>
            </a:r>
            <a:r>
              <a:rPr lang="nb-NO" sz="2200" dirty="0"/>
              <a:t>(</a:t>
            </a:r>
            <a:r>
              <a:rPr lang="lt-LT" sz="2200" dirty="0"/>
              <a:t>Utdaningsdirektoratet</a:t>
            </a:r>
            <a:r>
              <a:rPr lang="nb-NO" sz="2200" dirty="0"/>
              <a:t>),</a:t>
            </a:r>
            <a:endParaRPr lang="lt-LT" sz="2200" dirty="0"/>
          </a:p>
          <a:p>
            <a:pPr lvl="1"/>
            <a:r>
              <a:rPr lang="lt-LT" sz="2200" dirty="0"/>
              <a:t>egzaminas laikomas toje vidurinėje mokykloje, kurioje mokosi mokinys.</a:t>
            </a:r>
          </a:p>
        </p:txBody>
      </p:sp>
    </p:spTree>
    <p:extLst>
      <p:ext uri="{BB962C8B-B14F-4D97-AF65-F5344CB8AC3E}">
        <p14:creationId xmlns:p14="http://schemas.microsoft.com/office/powerpoint/2010/main" val="1834083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481912C-4D0A-4E5D-9C65-069458051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1534696" y="758799"/>
            <a:ext cx="9520158" cy="45719"/>
          </a:xfrm>
        </p:spPr>
        <p:txBody>
          <a:bodyPr>
            <a:normAutofit fontScale="90000"/>
          </a:bodyPr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F034B58-6303-4156-BD8D-F5707E8A2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985652"/>
            <a:ext cx="9520158" cy="4480693"/>
          </a:xfrm>
        </p:spPr>
        <p:txBody>
          <a:bodyPr>
            <a:normAutofit fontScale="92500" lnSpcReduction="10000"/>
          </a:bodyPr>
          <a:lstStyle/>
          <a:p>
            <a:r>
              <a:rPr lang="lt-LT" sz="2400" dirty="0"/>
              <a:t>Egzaminas žodžiu organizuojamas apskrity</a:t>
            </a:r>
            <a:r>
              <a:rPr lang="nb-NO" sz="2400" dirty="0"/>
              <a:t>s</a:t>
            </a:r>
            <a:r>
              <a:rPr lang="lt-LT" sz="2400" dirty="0"/>
              <a:t>e </a:t>
            </a:r>
            <a:r>
              <a:rPr lang="nb-NO" sz="2400" dirty="0"/>
              <a:t>(</a:t>
            </a:r>
            <a:r>
              <a:rPr lang="lt-LT" sz="2400" dirty="0"/>
              <a:t>atsakinga Rogaland fylkeskommune</a:t>
            </a:r>
            <a:r>
              <a:rPr lang="nb-NO" sz="2400" dirty="0"/>
              <a:t>)</a:t>
            </a:r>
            <a:r>
              <a:rPr lang="lt-LT" sz="2400" dirty="0"/>
              <a:t> pagal Švietimo įstatymo 3 sk. §3-30.</a:t>
            </a:r>
          </a:p>
          <a:p>
            <a:r>
              <a:rPr lang="lt-LT" sz="2400" dirty="0"/>
              <a:t>Reikalavimai numatyti Užsienio kalbos mokymo plane, kuris remiasi Bendrųjų Europos kalbų metmenimis.</a:t>
            </a:r>
          </a:p>
          <a:p>
            <a:r>
              <a:rPr lang="lt-LT" sz="2400" dirty="0"/>
              <a:t>Lietuvių kalbos egzaminą galima laikyti vietoj kitos užsienio kalbos arba kaip papildomą dalyką, kuris suteiks papildomų balų stojant į aukštąją mokyklą/universitetą.</a:t>
            </a:r>
          </a:p>
          <a:p>
            <a:r>
              <a:rPr lang="lt-LT" sz="2400" dirty="0"/>
              <a:t>Būtina išlaikyti ir raštu, ir žodžiu.</a:t>
            </a:r>
          </a:p>
          <a:p>
            <a:r>
              <a:rPr lang="lt-LT" sz="2400" dirty="0"/>
              <a:t>Egzaminas žodžiu organizuojamas privačiai, ir jis yra mokamas </a:t>
            </a:r>
            <a:r>
              <a:rPr lang="nb-NO" sz="2400" dirty="0"/>
              <a:t>(1000 kron</a:t>
            </a:r>
            <a:r>
              <a:rPr lang="lt-LT" sz="2400" dirty="0"/>
              <a:t>ų</a:t>
            </a:r>
            <a:r>
              <a:rPr lang="nb-NO" sz="2400" dirty="0"/>
              <a:t>)</a:t>
            </a:r>
            <a:r>
              <a:rPr lang="lt-LT" sz="2400" dirty="0"/>
              <a:t>.</a:t>
            </a:r>
          </a:p>
          <a:p>
            <a:endParaRPr lang="lt-LT" sz="2400" dirty="0"/>
          </a:p>
          <a:p>
            <a:endParaRPr lang="lt-LT" dirty="0"/>
          </a:p>
          <a:p>
            <a:endParaRPr lang="nb-NO" dirty="0"/>
          </a:p>
          <a:p>
            <a:pPr lvl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55307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AE66B6F-5D11-4691-8281-3775FC3B2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20"/>
            <a:ext cx="9520158" cy="666472"/>
          </a:xfrm>
        </p:spPr>
        <p:txBody>
          <a:bodyPr>
            <a:normAutofit fontScale="90000"/>
          </a:bodyPr>
          <a:lstStyle/>
          <a:p>
            <a:r>
              <a:rPr lang="lt-LT" dirty="0"/>
              <a:t>KAIP EGZAMINAS ŽODŽIU VYKSTA PRAKTIŠKAI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50D969B-8C49-4ABA-8446-0B7C0DB87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470992"/>
            <a:ext cx="9520158" cy="3995353"/>
          </a:xfrm>
        </p:spPr>
        <p:txBody>
          <a:bodyPr>
            <a:noAutofit/>
          </a:bodyPr>
          <a:lstStyle/>
          <a:p>
            <a:r>
              <a:rPr lang="lt-LT" sz="2400" dirty="0"/>
              <a:t>Dalyvauja </a:t>
            </a:r>
            <a:r>
              <a:rPr lang="nb-NO" sz="2400" dirty="0"/>
              <a:t>du </a:t>
            </a:r>
            <a:r>
              <a:rPr lang="lt-LT" sz="2400" dirty="0"/>
              <a:t>egzaminatori</a:t>
            </a:r>
            <a:r>
              <a:rPr lang="nb-NO" sz="2400" dirty="0"/>
              <a:t>ai</a:t>
            </a:r>
            <a:r>
              <a:rPr lang="lt-LT" sz="2400" dirty="0"/>
              <a:t> </a:t>
            </a:r>
            <a:r>
              <a:rPr lang="nb-NO" sz="2400" dirty="0"/>
              <a:t>(</a:t>
            </a:r>
            <a:r>
              <a:rPr lang="nb-NO" sz="2400" dirty="0" err="1"/>
              <a:t>vienas</a:t>
            </a:r>
            <a:r>
              <a:rPr lang="nb-NO" sz="2400" dirty="0"/>
              <a:t> </a:t>
            </a:r>
            <a:r>
              <a:rPr lang="nb-NO" sz="2400" dirty="0" err="1"/>
              <a:t>iš</a:t>
            </a:r>
            <a:r>
              <a:rPr lang="nb-NO" sz="2400" dirty="0"/>
              <a:t> j</a:t>
            </a:r>
            <a:r>
              <a:rPr lang="lt-LT" sz="2400" dirty="0"/>
              <a:t>ų</a:t>
            </a:r>
            <a:r>
              <a:rPr lang="nb-NO" sz="2400" dirty="0"/>
              <a:t> </a:t>
            </a:r>
            <a:r>
              <a:rPr lang="lt-LT" sz="2400" dirty="0"/>
              <a:t>yra atsakingas už egzamino eigą</a:t>
            </a:r>
            <a:r>
              <a:rPr lang="nb-NO" sz="2400" dirty="0"/>
              <a:t> (eksaminator)</a:t>
            </a:r>
            <a:r>
              <a:rPr lang="lt-LT" sz="2400" dirty="0"/>
              <a:t>, </a:t>
            </a:r>
            <a:r>
              <a:rPr lang="nb-NO" sz="2400" dirty="0"/>
              <a:t>o</a:t>
            </a:r>
            <a:r>
              <a:rPr lang="lt-LT" sz="2400" dirty="0"/>
              <a:t> </a:t>
            </a:r>
            <a:r>
              <a:rPr lang="nb-NO" sz="2400" dirty="0" err="1"/>
              <a:t>kitas</a:t>
            </a:r>
            <a:r>
              <a:rPr lang="lt-LT" sz="2400" dirty="0"/>
              <a:t> užduo</a:t>
            </a:r>
            <a:r>
              <a:rPr lang="nb-NO" sz="2400" dirty="0"/>
              <a:t>da </a:t>
            </a:r>
            <a:r>
              <a:rPr lang="lt-LT" sz="2400" dirty="0"/>
              <a:t>papildomus klausimus</a:t>
            </a:r>
            <a:r>
              <a:rPr lang="nb-NO" sz="2400" dirty="0"/>
              <a:t> (sensor)).</a:t>
            </a:r>
            <a:endParaRPr lang="lt-LT" sz="2400" dirty="0"/>
          </a:p>
          <a:p>
            <a:r>
              <a:rPr lang="nb-NO" sz="2400" dirty="0" err="1"/>
              <a:t>Mokinys</a:t>
            </a:r>
            <a:r>
              <a:rPr lang="nb-NO" sz="2400" dirty="0"/>
              <a:t> i</a:t>
            </a:r>
            <a:r>
              <a:rPr lang="lt-LT" sz="2400" dirty="0"/>
              <a:t>š</a:t>
            </a:r>
            <a:r>
              <a:rPr lang="nb-NO" sz="2400" dirty="0" err="1"/>
              <a:t>traukia</a:t>
            </a:r>
            <a:r>
              <a:rPr lang="nb-NO" sz="2400" dirty="0"/>
              <a:t> </a:t>
            </a:r>
            <a:r>
              <a:rPr lang="lt-LT" sz="2400" dirty="0"/>
              <a:t>egzamino užduotį/temą.</a:t>
            </a:r>
          </a:p>
          <a:p>
            <a:r>
              <a:rPr lang="lt-LT" sz="2400" dirty="0"/>
              <a:t>Pasiruošimui skiriama 30 min.</a:t>
            </a:r>
          </a:p>
          <a:p>
            <a:r>
              <a:rPr lang="lt-LT" sz="2400" dirty="0"/>
              <a:t>Galima naudotis visomis pagalbinėmis priemonėmis, kurios netrukdo kitų mokinių pasiruošimui.</a:t>
            </a:r>
          </a:p>
          <a:p>
            <a:r>
              <a:rPr lang="lt-LT" sz="2400" dirty="0"/>
              <a:t>Tuo metu mokinys negali išeiti iš pasiruošimui skirtos klasės.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475522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3DFF9D-AE28-4E6B-8456-FAA2070A0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45719"/>
          </a:xfrm>
        </p:spPr>
        <p:txBody>
          <a:bodyPr>
            <a:normAutofit fontScale="90000"/>
          </a:bodyPr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84BA273-501E-40FD-868C-F91E17D96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007166"/>
            <a:ext cx="9520158" cy="4459180"/>
          </a:xfrm>
        </p:spPr>
        <p:txBody>
          <a:bodyPr>
            <a:normAutofit fontScale="32500" lnSpcReduction="20000"/>
          </a:bodyPr>
          <a:lstStyle/>
          <a:p>
            <a:r>
              <a:rPr lang="lt-LT" sz="7400" dirty="0"/>
              <a:t>Mokinys</a:t>
            </a:r>
            <a:r>
              <a:rPr lang="lt-LT" sz="4200" dirty="0"/>
              <a:t> </a:t>
            </a:r>
            <a:r>
              <a:rPr lang="lt-LT" sz="7400" dirty="0"/>
              <a:t>gali pasižymėti raktinius žodžius, pastabas egzamino užduoties tema, kurias gali naudoti egzamino metu.</a:t>
            </a:r>
          </a:p>
          <a:p>
            <a:r>
              <a:rPr lang="lt-LT" sz="7400" dirty="0"/>
              <a:t>Egzaminas trunka iki 30 min., ir susideda iš 2-jų dalių</a:t>
            </a:r>
            <a:r>
              <a:rPr lang="nb-NO" sz="7400" dirty="0"/>
              <a:t>:</a:t>
            </a:r>
          </a:p>
          <a:p>
            <a:pPr marL="914400" lvl="1" indent="-457200">
              <a:buAutoNum type="arabicPeriod"/>
            </a:pPr>
            <a:r>
              <a:rPr lang="lt-LT" sz="7400" dirty="0"/>
              <a:t>Mokinys pristato temą </a:t>
            </a:r>
            <a:r>
              <a:rPr lang="nb-NO" sz="7400" dirty="0"/>
              <a:t>(</a:t>
            </a:r>
            <a:r>
              <a:rPr lang="lt-LT" sz="7400" dirty="0"/>
              <a:t>iki 15 min.</a:t>
            </a:r>
            <a:r>
              <a:rPr lang="nb-NO" sz="7400" dirty="0"/>
              <a:t>)</a:t>
            </a:r>
            <a:r>
              <a:rPr lang="lt-LT" sz="7400" dirty="0"/>
              <a:t>. Egzaminatorius gali užduoti papildomus klausimus ta tema. </a:t>
            </a:r>
          </a:p>
          <a:p>
            <a:pPr marL="914400" lvl="1" indent="-457200">
              <a:buAutoNum type="arabicPeriod"/>
            </a:pPr>
            <a:r>
              <a:rPr lang="lt-LT" sz="7400" dirty="0"/>
              <a:t>Egzaminatorius užduoda klausimus pagal užsienio kalbos mokymo plano pagrindines sritis/temas, pvz. apie šalies aktualijas, politinę struktūrą, kultūrą, ekonomiką, geografiją, religiją.</a:t>
            </a:r>
          </a:p>
          <a:p>
            <a:pPr lvl="1"/>
            <a:r>
              <a:rPr lang="lt-LT" sz="7400" dirty="0"/>
              <a:t>Pažymys mokiniui pasakomas iškart po egzamino.</a:t>
            </a:r>
          </a:p>
          <a:p>
            <a:pPr marL="457200" lvl="1" indent="0">
              <a:buNone/>
            </a:pPr>
            <a:endParaRPr lang="lt-LT" sz="7400" dirty="0"/>
          </a:p>
          <a:p>
            <a:pPr marL="457200" lvl="1" indent="0">
              <a:buNone/>
            </a:pPr>
            <a:endParaRPr lang="lt-LT" sz="7400" dirty="0"/>
          </a:p>
          <a:p>
            <a:pPr marL="457200" lvl="1" indent="0">
              <a:buNone/>
            </a:pPr>
            <a:endParaRPr lang="lt-LT" sz="7400" dirty="0"/>
          </a:p>
        </p:txBody>
      </p:sp>
    </p:spTree>
    <p:extLst>
      <p:ext uri="{BB962C8B-B14F-4D97-AF65-F5344CB8AC3E}">
        <p14:creationId xmlns:p14="http://schemas.microsoft.com/office/powerpoint/2010/main" val="2568373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F7F4338-6EB4-4251-8A9F-F1575FC4F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573707"/>
          </a:xfrm>
        </p:spPr>
        <p:txBody>
          <a:bodyPr/>
          <a:lstStyle/>
          <a:p>
            <a:r>
              <a:rPr lang="lt-LT" dirty="0"/>
              <a:t>ŽINIŲ VERTINIMAS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CAB683A-16C0-41D8-82DB-05BD065E1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378226"/>
            <a:ext cx="9520158" cy="4638261"/>
          </a:xfrm>
        </p:spPr>
        <p:txBody>
          <a:bodyPr>
            <a:normAutofit/>
          </a:bodyPr>
          <a:lstStyle/>
          <a:p>
            <a:r>
              <a:rPr lang="lt-LT" sz="2400" dirty="0"/>
              <a:t>Mokinio žinios vertinamos pagal užsienio kalbos vertinimo kriterijus</a:t>
            </a:r>
            <a:r>
              <a:rPr lang="nb-NO" sz="2400" dirty="0"/>
              <a:t>:</a:t>
            </a:r>
          </a:p>
          <a:p>
            <a:pPr marL="914400" lvl="1" indent="-457200">
              <a:buAutoNum type="arabicPeriod"/>
            </a:pPr>
            <a:r>
              <a:rPr lang="lt-LT" sz="2400" dirty="0"/>
              <a:t>Kalba</a:t>
            </a:r>
            <a:r>
              <a:rPr lang="nb-NO" sz="2400" dirty="0"/>
              <a:t>: </a:t>
            </a:r>
            <a:r>
              <a:rPr lang="lt-LT" sz="2400" dirty="0"/>
              <a:t>tarimas, žodyno gausa, sklandumas, loginis rišlumas, leksika.</a:t>
            </a:r>
            <a:endParaRPr lang="nb-NO" sz="2400" dirty="0"/>
          </a:p>
          <a:p>
            <a:pPr marL="914400" lvl="1" indent="-457200">
              <a:buAutoNum type="arabicPeriod"/>
            </a:pPr>
            <a:r>
              <a:rPr lang="lt-LT" sz="2400" dirty="0"/>
              <a:t>Turinys</a:t>
            </a:r>
            <a:r>
              <a:rPr lang="nb-NO" sz="2400" dirty="0"/>
              <a:t>: </a:t>
            </a:r>
            <a:r>
              <a:rPr lang="lt-LT" sz="2400" dirty="0"/>
              <a:t>žinios, temos esmės perteikimas.</a:t>
            </a:r>
          </a:p>
          <a:p>
            <a:r>
              <a:rPr lang="nb-NO" sz="2400" dirty="0"/>
              <a:t>Abu e</a:t>
            </a:r>
            <a:r>
              <a:rPr lang="lt-LT" sz="2400" dirty="0"/>
              <a:t>gzaminatori</a:t>
            </a:r>
            <a:r>
              <a:rPr lang="nb-NO" sz="2400" dirty="0"/>
              <a:t>ai</a:t>
            </a:r>
            <a:r>
              <a:rPr lang="lt-LT" sz="2400" dirty="0"/>
              <a:t> diskutuoja kokiu pažymiu įvertinti mokinio žinias.</a:t>
            </a:r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2810942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F7A92BD-2212-4920-B8E5-F555EF068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83377"/>
          </a:xfrm>
        </p:spPr>
        <p:txBody>
          <a:bodyPr>
            <a:normAutofit fontScale="90000"/>
          </a:bodyPr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2198410-6DEC-4CBB-BE4A-02D5D7AED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046922"/>
            <a:ext cx="9520158" cy="4419423"/>
          </a:xfrm>
        </p:spPr>
        <p:txBody>
          <a:bodyPr>
            <a:normAutofit/>
          </a:bodyPr>
          <a:lstStyle/>
          <a:p>
            <a:r>
              <a:rPr lang="lt-LT" sz="2400" dirty="0"/>
              <a:t>Kiekvienas mokinys vertinamas individualiai.</a:t>
            </a:r>
          </a:p>
          <a:p>
            <a:r>
              <a:rPr lang="lt-LT" sz="2400" dirty="0"/>
              <a:t>Pagal Švietimo įstatymo 5 sk. § 5-10 mokinys turi teisę apskųsti formalią egzamino eigą, kuri galėjo turėti reikšmę žinių įvertinimui/pažymiui, pvz. duotas per trumpas pasiruošimo laikas </a:t>
            </a:r>
            <a:r>
              <a:rPr lang="nb-NO" sz="2400" dirty="0"/>
              <a:t>(</a:t>
            </a:r>
            <a:r>
              <a:rPr lang="lt-LT" sz="2400" dirty="0"/>
              <a:t>mažiau nei 30 min.</a:t>
            </a:r>
            <a:r>
              <a:rPr lang="nb-NO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40445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62AEF55-E116-4C03-A591-1498284CF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97565"/>
            <a:ext cx="9520158" cy="675861"/>
          </a:xfrm>
        </p:spPr>
        <p:txBody>
          <a:bodyPr>
            <a:normAutofit/>
          </a:bodyPr>
          <a:lstStyle/>
          <a:p>
            <a:r>
              <a:rPr lang="lt-LT" dirty="0"/>
              <a:t>ŠIEK TIEK ISTORIJOS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B2A85B4-0C6B-49FB-935C-10C7AF9B6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179444"/>
            <a:ext cx="9520158" cy="4286902"/>
          </a:xfrm>
        </p:spPr>
        <p:txBody>
          <a:bodyPr/>
          <a:lstStyle/>
          <a:p>
            <a:r>
              <a:rPr lang="nb-NO" sz="2400" dirty="0"/>
              <a:t>2016 </a:t>
            </a:r>
            <a:r>
              <a:rPr lang="lt-LT" sz="2400" dirty="0"/>
              <a:t>m. egzaminą laikė 15 mokinių, 2017 m. – 5 mokiniai </a:t>
            </a:r>
            <a:r>
              <a:rPr lang="nb-NO" sz="2400" dirty="0"/>
              <a:t>(</a:t>
            </a:r>
            <a:r>
              <a:rPr lang="lt-LT" sz="2400" dirty="0"/>
              <a:t>II-as lygis, ir III-ias lygis</a:t>
            </a:r>
            <a:r>
              <a:rPr lang="nb-NO" sz="2400" dirty="0"/>
              <a:t>)</a:t>
            </a:r>
            <a:r>
              <a:rPr lang="lt-LT" sz="2400" dirty="0"/>
              <a:t>.</a:t>
            </a:r>
          </a:p>
          <a:p>
            <a:r>
              <a:rPr lang="lt-LT" sz="2400" dirty="0"/>
              <a:t>Užduotys/temos</a:t>
            </a:r>
            <a:r>
              <a:rPr lang="nb-NO" sz="2400" dirty="0"/>
              <a:t>:</a:t>
            </a:r>
          </a:p>
          <a:p>
            <a:pPr lvl="2"/>
            <a:r>
              <a:rPr lang="lt-LT" sz="2400" dirty="0"/>
              <a:t>Klasikos kūrinio </a:t>
            </a:r>
            <a:r>
              <a:rPr lang="nb-NO" sz="2400" dirty="0"/>
              <a:t>(</a:t>
            </a:r>
            <a:r>
              <a:rPr lang="lt-LT" sz="2400" dirty="0"/>
              <a:t>pasakojimo</a:t>
            </a:r>
            <a:r>
              <a:rPr lang="nb-NO" sz="2400" dirty="0"/>
              <a:t>)</a:t>
            </a:r>
            <a:r>
              <a:rPr lang="lt-LT" sz="2400" dirty="0"/>
              <a:t> analizė</a:t>
            </a:r>
          </a:p>
          <a:p>
            <a:pPr lvl="2"/>
            <a:r>
              <a:rPr lang="lt-LT" sz="2400" dirty="0"/>
              <a:t>Eilėraščio analizė</a:t>
            </a:r>
          </a:p>
          <a:p>
            <a:pPr lvl="2"/>
            <a:r>
              <a:rPr lang="lt-LT" sz="2400" dirty="0"/>
              <a:t>Straipsnio visuomenei aktualia tema analizė</a:t>
            </a:r>
          </a:p>
          <a:p>
            <a:pPr lvl="2"/>
            <a:r>
              <a:rPr lang="lt-LT" sz="2400" dirty="0"/>
              <a:t>Šiuolaikinės lietuvių literatūros kūrinio </a:t>
            </a:r>
            <a:r>
              <a:rPr lang="nb-NO" sz="2400" dirty="0"/>
              <a:t>(</a:t>
            </a:r>
            <a:r>
              <a:rPr lang="lt-LT" sz="2400" dirty="0"/>
              <a:t>novelės</a:t>
            </a:r>
            <a:r>
              <a:rPr lang="nb-NO" sz="2400" dirty="0"/>
              <a:t>)</a:t>
            </a:r>
            <a:r>
              <a:rPr lang="lt-LT" sz="2400" dirty="0"/>
              <a:t> analizė.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7377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FE24A71-DB3C-4D6A-96F9-BFCB7ABFB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905527"/>
          </a:xfrm>
        </p:spPr>
        <p:txBody>
          <a:bodyPr>
            <a:normAutofit/>
          </a:bodyPr>
          <a:lstStyle/>
          <a:p>
            <a:r>
              <a:rPr lang="nb-NO" dirty="0"/>
              <a:t>IŠVADOS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294A170-18E0-47C0-9E95-992387AEE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911926"/>
            <a:ext cx="9520158" cy="3554419"/>
          </a:xfrm>
        </p:spPr>
        <p:txBody>
          <a:bodyPr>
            <a:normAutofit/>
          </a:bodyPr>
          <a:lstStyle/>
          <a:p>
            <a:r>
              <a:rPr lang="lt-LT" sz="2400" dirty="0"/>
              <a:t>Mokiniai</a:t>
            </a:r>
            <a:r>
              <a:rPr lang="nb-NO" sz="2400" dirty="0"/>
              <a:t>, </a:t>
            </a:r>
            <a:r>
              <a:rPr lang="nb-NO" sz="2400" dirty="0" err="1"/>
              <a:t>iki</a:t>
            </a:r>
            <a:r>
              <a:rPr lang="nb-NO" sz="2400" dirty="0"/>
              <a:t> </a:t>
            </a:r>
            <a:r>
              <a:rPr lang="nb-NO" sz="2400" dirty="0" err="1"/>
              <a:t>šiol</a:t>
            </a:r>
            <a:r>
              <a:rPr lang="nb-NO" sz="2400" dirty="0"/>
              <a:t> </a:t>
            </a:r>
            <a:r>
              <a:rPr lang="nb-NO" sz="2400" dirty="0" err="1"/>
              <a:t>laikę</a:t>
            </a:r>
            <a:r>
              <a:rPr lang="nb-NO" sz="2400" dirty="0"/>
              <a:t> </a:t>
            </a:r>
            <a:r>
              <a:rPr lang="nb-NO" sz="2400" dirty="0" err="1"/>
              <a:t>lietuvi</a:t>
            </a:r>
            <a:r>
              <a:rPr lang="lt-LT" sz="2400" dirty="0"/>
              <a:t>ų</a:t>
            </a:r>
            <a:r>
              <a:rPr lang="nb-NO" sz="2400" dirty="0"/>
              <a:t> </a:t>
            </a:r>
            <a:r>
              <a:rPr lang="nb-NO" sz="2400" dirty="0" err="1"/>
              <a:t>kalbos</a:t>
            </a:r>
            <a:r>
              <a:rPr lang="nb-NO" sz="2400" dirty="0"/>
              <a:t> </a:t>
            </a:r>
            <a:r>
              <a:rPr lang="nb-NO" sz="2400" dirty="0" err="1"/>
              <a:t>egzaminą</a:t>
            </a:r>
            <a:r>
              <a:rPr lang="nb-NO" sz="2400" dirty="0"/>
              <a:t>,</a:t>
            </a:r>
            <a:r>
              <a:rPr lang="lt-LT" sz="2400" dirty="0"/>
              <a:t> buvo baigę Lietuvoje 5-8 klases ir turėjo stiprius lietuvių kalbos pagrindus.</a:t>
            </a:r>
          </a:p>
          <a:p>
            <a:r>
              <a:rPr lang="lt-LT" sz="2400" dirty="0"/>
              <a:t>Naujosios kartos, dabar Norvegijoje lankančios vaikų darželį, dominuojanti kalba bus norvegų, o lietuvių kalbos žinios greičiausiai bus silpnesnės.</a:t>
            </a:r>
          </a:p>
          <a:p>
            <a:pPr marL="457200" lvl="1" indent="0">
              <a:buNone/>
            </a:pPr>
            <a:endParaRPr lang="nb-NO" sz="2200" dirty="0"/>
          </a:p>
        </p:txBody>
      </p:sp>
    </p:spTree>
    <p:extLst>
      <p:ext uri="{BB962C8B-B14F-4D97-AF65-F5344CB8AC3E}">
        <p14:creationId xmlns:p14="http://schemas.microsoft.com/office/powerpoint/2010/main" val="134551869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237</TotalTime>
  <Words>516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3" baseType="lpstr">
      <vt:lpstr>Arial</vt:lpstr>
      <vt:lpstr>Palatino Linotype</vt:lpstr>
      <vt:lpstr>Galleri</vt:lpstr>
      <vt:lpstr>LIETUVIŲ KALBOS EGZAMINAS VIDURINĖJE MOKYKLOJE</vt:lpstr>
      <vt:lpstr>Bendra informacija</vt:lpstr>
      <vt:lpstr>PowerPoint-presentasjon</vt:lpstr>
      <vt:lpstr>KAIP EGZAMINAS ŽODŽIU VYKSTA PRAKTIŠKAI</vt:lpstr>
      <vt:lpstr>PowerPoint-presentasjon</vt:lpstr>
      <vt:lpstr>ŽINIŲ VERTINIMAS</vt:lpstr>
      <vt:lpstr>PowerPoint-presentasjon</vt:lpstr>
      <vt:lpstr>ŠIEK TIEK ISTORIJOS</vt:lpstr>
      <vt:lpstr>IŠVADOS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LIETUVIŲ KALBOS EGZAMINAS VIDURINĖJE MOKYKLOJE</dc:title>
  <dc:creator>Egle Saltmere</dc:creator>
  <cp:lastModifiedBy>Bruziene, Renalda</cp:lastModifiedBy>
  <cp:revision>18</cp:revision>
  <dcterms:created xsi:type="dcterms:W3CDTF">2017-10-22T19:23:08Z</dcterms:created>
  <dcterms:modified xsi:type="dcterms:W3CDTF">2018-03-18T20:42:22Z</dcterms:modified>
</cp:coreProperties>
</file>